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77" r:id="rId3"/>
    <p:sldId id="338" r:id="rId4"/>
    <p:sldId id="258" r:id="rId5"/>
    <p:sldId id="315" r:id="rId6"/>
    <p:sldId id="339" r:id="rId7"/>
    <p:sldId id="340" r:id="rId8"/>
    <p:sldId id="341" r:id="rId9"/>
    <p:sldId id="342" r:id="rId10"/>
    <p:sldId id="323" r:id="rId11"/>
    <p:sldId id="261" r:id="rId12"/>
    <p:sldId id="263" r:id="rId13"/>
    <p:sldId id="344" r:id="rId14"/>
    <p:sldId id="345" r:id="rId15"/>
    <p:sldId id="346" r:id="rId16"/>
    <p:sldId id="347" r:id="rId17"/>
    <p:sldId id="348" r:id="rId18"/>
    <p:sldId id="349" r:id="rId19"/>
    <p:sldId id="275" r:id="rId20"/>
    <p:sldId id="291" r:id="rId21"/>
    <p:sldId id="350" r:id="rId22"/>
    <p:sldId id="351" r:id="rId23"/>
    <p:sldId id="352" r:id="rId24"/>
    <p:sldId id="353" r:id="rId25"/>
    <p:sldId id="354" r:id="rId26"/>
    <p:sldId id="361" r:id="rId27"/>
    <p:sldId id="362" r:id="rId28"/>
    <p:sldId id="357" r:id="rId29"/>
    <p:sldId id="358" r:id="rId30"/>
    <p:sldId id="359" r:id="rId31"/>
    <p:sldId id="360" r:id="rId32"/>
    <p:sldId id="397" r:id="rId33"/>
    <p:sldId id="266" r:id="rId34"/>
    <p:sldId id="343" r:id="rId35"/>
    <p:sldId id="337" r:id="rId36"/>
    <p:sldId id="363" r:id="rId37"/>
    <p:sldId id="336" r:id="rId38"/>
    <p:sldId id="319" r:id="rId39"/>
    <p:sldId id="365" r:id="rId40"/>
    <p:sldId id="294" r:id="rId41"/>
    <p:sldId id="367" r:id="rId42"/>
    <p:sldId id="368" r:id="rId43"/>
    <p:sldId id="369" r:id="rId44"/>
    <p:sldId id="311" r:id="rId45"/>
    <p:sldId id="399" r:id="rId46"/>
    <p:sldId id="403" r:id="rId47"/>
    <p:sldId id="398" r:id="rId48"/>
    <p:sldId id="401" r:id="rId49"/>
    <p:sldId id="375" r:id="rId50"/>
    <p:sldId id="402" r:id="rId51"/>
    <p:sldId id="374" r:id="rId52"/>
    <p:sldId id="372" r:id="rId53"/>
    <p:sldId id="380" r:id="rId54"/>
    <p:sldId id="373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marker>
            <c:symbol val="none"/>
          </c:marker>
          <c:cat>
            <c:numRef>
              <c:f>Лист1!$A$2:$A$12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AF3-4DFC-806F-2BF5A20CE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0014720"/>
        <c:axId val="310016256"/>
      </c:lineChart>
      <c:catAx>
        <c:axId val="31001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016256"/>
        <c:crosses val="autoZero"/>
        <c:auto val="1"/>
        <c:lblAlgn val="ctr"/>
        <c:lblOffset val="100"/>
        <c:noMultiLvlLbl val="0"/>
      </c:catAx>
      <c:valAx>
        <c:axId val="310016256"/>
        <c:scaling>
          <c:orientation val="minMax"/>
          <c:max val="1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crossAx val="310014720"/>
        <c:crosses val="autoZero"/>
        <c:crossBetween val="midCat"/>
        <c:majorUnit val="20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44091-2B09-4411-9B0C-0791B8C898C2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6D185-D74C-4255-B6D2-2DC4279F8F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79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0240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otham Pro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Pro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Pro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Pro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Pro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9pPr>
          </a:lstStyle>
          <a:p>
            <a:fld id="{180F87A9-5EA1-4F23-9CAD-54D0011099F7}" type="slidenum">
              <a:rPr lang="ru-RU" altLang="ru-RU">
                <a:latin typeface="Calibri" pitchFamily="34" charset="0"/>
              </a:rPr>
              <a:pPr/>
              <a:t>39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0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4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8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19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3C9A7-35AA-457B-B669-D843F9A55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951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00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70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55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7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26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125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96AB-9645-4193-BD7B-B450498DA4CB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7D728-1F9A-4ECE-8BBA-454664E48D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jpe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17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848" y="381699"/>
            <a:ext cx="11649456" cy="2387600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Нутритивно-метаболическая терапия больных</a:t>
            </a:r>
            <a:b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 синдромом короткой кишки: 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              возможности и 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проблемы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336" y="3602038"/>
            <a:ext cx="11219688" cy="25701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Профессор Луфт В.М.</a:t>
            </a:r>
          </a:p>
          <a:p>
            <a:r>
              <a:rPr lang="ru-RU" sz="3600" dirty="0" smtClean="0"/>
              <a:t>СПб НИИ скорой </a:t>
            </a:r>
            <a:r>
              <a:rPr lang="ru-RU" sz="3600" dirty="0"/>
              <a:t>п</a:t>
            </a:r>
            <a:r>
              <a:rPr lang="ru-RU" sz="3600" dirty="0" smtClean="0"/>
              <a:t>омощи им. И.И. Джанелидзе,             СЗ </a:t>
            </a:r>
            <a:r>
              <a:rPr lang="ru-RU" sz="3600" dirty="0" err="1" smtClean="0"/>
              <a:t>АсПЭП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5533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64464" y="302070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3800" b="1" dirty="0">
                <a:solidFill>
                  <a:srgbClr val="993300"/>
                </a:solidFill>
              </a:rPr>
              <a:t>Патофизиологические механизмы диареи при синдроме короткой тонкой кишки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464" y="1563624"/>
            <a:ext cx="8578151" cy="52943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Ускорение транзита кишечного химуса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Нарушение </a:t>
            </a:r>
            <a:r>
              <a:rPr lang="ru-RU" altLang="ru-RU" sz="2600" dirty="0" err="1"/>
              <a:t>реабсорбции</a:t>
            </a:r>
            <a:r>
              <a:rPr lang="ru-RU" altLang="ru-RU" sz="2600" dirty="0"/>
              <a:t> желчных кислот и их </a:t>
            </a:r>
            <a:br>
              <a:rPr lang="ru-RU" altLang="ru-RU" sz="2600" dirty="0"/>
            </a:br>
            <a:r>
              <a:rPr lang="ru-RU" altLang="ru-RU" sz="2600" dirty="0"/>
              <a:t>энтерогепатической циркуляции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Бактериальная контаминация проксимальных отделов тонкой кишки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Кишечная ферментопатия и нарушение внутриполостного пищеварения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Нарушение процессов всасывания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err="1"/>
              <a:t>Гиперосмолярность</a:t>
            </a:r>
            <a:r>
              <a:rPr lang="ru-RU" altLang="ru-RU" sz="2600" dirty="0"/>
              <a:t> кишечного содержимого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Усиление секреции воды и электролитов в толстой кишке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Объем зависимая </a:t>
            </a:r>
            <a:r>
              <a:rPr lang="ru-RU" altLang="ru-RU" sz="2600" dirty="0" err="1"/>
              <a:t>гипермотильность</a:t>
            </a:r>
            <a:r>
              <a:rPr lang="ru-RU" altLang="ru-RU" sz="2600" dirty="0"/>
              <a:t> кишки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4672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993300"/>
                </a:solidFill>
              </a:rPr>
              <a:t>Клинические проявления СКК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5488" y="1035050"/>
            <a:ext cx="8677656" cy="467995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/>
              <a:t>Водно-электролитные нарушения</a:t>
            </a:r>
            <a:r>
              <a:rPr lang="ru-RU" altLang="ru-RU" sz="1800" b="1" dirty="0"/>
              <a:t>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гипонатриемия</a:t>
            </a:r>
            <a:r>
              <a:rPr lang="ru-RU" altLang="ru-RU" sz="2400" dirty="0"/>
              <a:t>, гипокалиемия, </a:t>
            </a:r>
            <a:r>
              <a:rPr lang="ru-RU" altLang="ru-RU" sz="2400" dirty="0" err="1"/>
              <a:t>гипокальциемия</a:t>
            </a:r>
            <a:r>
              <a:rPr lang="ru-RU" altLang="ru-RU" sz="2400" dirty="0"/>
              <a:t>, </a:t>
            </a:r>
            <a:r>
              <a:rPr lang="ru-RU" altLang="ru-RU" sz="2400" dirty="0" err="1" smtClean="0"/>
              <a:t>гипомагниемия</a:t>
            </a:r>
            <a:r>
              <a:rPr lang="ru-RU" altLang="ru-RU" sz="2400" dirty="0" smtClean="0"/>
              <a:t>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altLang="ru-RU" b="1" dirty="0" smtClean="0"/>
              <a:t>Нарушенное </a:t>
            </a:r>
            <a:r>
              <a:rPr lang="ru-RU" altLang="ru-RU" b="1" dirty="0"/>
              <a:t>пищеварение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мальдигестия</a:t>
            </a:r>
            <a:r>
              <a:rPr lang="ru-RU" altLang="ru-RU" sz="2400" dirty="0"/>
              <a:t>, </a:t>
            </a:r>
            <a:r>
              <a:rPr lang="ru-RU" altLang="ru-RU" sz="2400" dirty="0" err="1"/>
              <a:t>мальабсорбция</a:t>
            </a:r>
            <a:r>
              <a:rPr lang="ru-RU" altLang="ru-RU" sz="2400" dirty="0"/>
              <a:t>, ферментопатия)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/>
              <a:t>3.   </a:t>
            </a:r>
            <a:r>
              <a:rPr lang="ru-RU" altLang="ru-RU" b="1" dirty="0" smtClean="0"/>
              <a:t>Восходящая </a:t>
            </a:r>
            <a:r>
              <a:rPr lang="ru-RU" altLang="ru-RU" b="1" dirty="0"/>
              <a:t>микробная </a:t>
            </a:r>
            <a:r>
              <a:rPr lang="ru-RU" altLang="ru-RU" b="1" dirty="0" smtClean="0"/>
              <a:t>колонизация проксимальных отделов тонкой кишки </a:t>
            </a:r>
            <a:r>
              <a:rPr lang="ru-RU" altLang="ru-RU" b="1" dirty="0"/>
              <a:t>(СИБР)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/>
              <a:t>4.</a:t>
            </a:r>
            <a:r>
              <a:rPr lang="ru-RU" altLang="ru-RU" dirty="0"/>
              <a:t>   </a:t>
            </a:r>
            <a:r>
              <a:rPr lang="ru-RU" altLang="ru-RU" b="1" dirty="0" err="1"/>
              <a:t>Трофологическая</a:t>
            </a:r>
            <a:r>
              <a:rPr lang="ru-RU" altLang="ru-RU" b="1" dirty="0"/>
              <a:t> недостаточность </a:t>
            </a:r>
            <a:r>
              <a:rPr lang="ru-RU" altLang="ru-RU" sz="2400" dirty="0"/>
              <a:t>(потеря массы тела анемия, гипопротеинемия и гипоальбуминемия, витаминная и микроэлементная недостаточность)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/>
              <a:t>5.   Иммунодефицит </a:t>
            </a:r>
            <a:r>
              <a:rPr lang="ru-RU" altLang="ru-RU" sz="2400" dirty="0"/>
              <a:t>(местный и общий)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/>
              <a:t>6.   Наклонность к метаболическому ацидозу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ru-RU" altLang="ru-RU" b="1" dirty="0"/>
              <a:t>7.   Синдром психических нарушений</a:t>
            </a:r>
            <a:r>
              <a:rPr lang="ru-RU" altLang="ru-RU" sz="2400" b="1" dirty="0"/>
              <a:t>   </a:t>
            </a:r>
            <a:r>
              <a:rPr lang="ru-RU" altLang="ru-RU" sz="2400" dirty="0"/>
              <a:t>(</a:t>
            </a:r>
            <a:r>
              <a:rPr lang="ru-RU" altLang="ru-RU" sz="2400" dirty="0" err="1"/>
              <a:t>астенизация</a:t>
            </a:r>
            <a:r>
              <a:rPr lang="ru-RU" altLang="ru-RU" sz="2400" dirty="0"/>
              <a:t>, депрессия)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75488" y="5826506"/>
            <a:ext cx="9473184" cy="91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>
                <a:solidFill>
                  <a:srgbClr val="800000"/>
                </a:solidFill>
              </a:rPr>
              <a:t>Критерии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тяжести СКК </a:t>
            </a:r>
            <a:r>
              <a:rPr lang="ru-RU" altLang="ru-RU" sz="2400" b="1" dirty="0">
                <a:solidFill>
                  <a:srgbClr val="800000"/>
                </a:solidFill>
              </a:rPr>
              <a:t>по выраженности редукции МТ: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rgbClr val="800000"/>
                </a:solidFill>
              </a:rPr>
              <a:t>Легкая - до 5%/</a:t>
            </a:r>
            <a:r>
              <a:rPr lang="ru-RU" altLang="ru-RU" sz="2000" b="1" dirty="0" err="1">
                <a:solidFill>
                  <a:srgbClr val="800000"/>
                </a:solidFill>
              </a:rPr>
              <a:t>мес</a:t>
            </a:r>
            <a:r>
              <a:rPr lang="ru-RU" altLang="ru-RU" sz="2000" b="1" dirty="0">
                <a:solidFill>
                  <a:srgbClr val="800000"/>
                </a:solidFill>
              </a:rPr>
              <a:t>  Ср. тяжести- от 5 до 10%/</a:t>
            </a:r>
            <a:r>
              <a:rPr lang="ru-RU" altLang="ru-RU" sz="2000" b="1" dirty="0" err="1">
                <a:solidFill>
                  <a:srgbClr val="800000"/>
                </a:solidFill>
              </a:rPr>
              <a:t>мес</a:t>
            </a:r>
            <a:r>
              <a:rPr lang="ru-RU" altLang="ru-RU" sz="2000" b="1" dirty="0">
                <a:solidFill>
                  <a:srgbClr val="800000"/>
                </a:solidFill>
              </a:rPr>
              <a:t>   Тяжелая </a:t>
            </a:r>
            <a:r>
              <a:rPr lang="en-US" altLang="ru-RU" sz="2000" b="1" dirty="0">
                <a:solidFill>
                  <a:srgbClr val="800000"/>
                </a:solidFill>
              </a:rPr>
              <a:t>&gt;10 %</a:t>
            </a:r>
            <a:r>
              <a:rPr lang="ru-RU" altLang="ru-RU" sz="2000" b="1" dirty="0">
                <a:solidFill>
                  <a:srgbClr val="800000"/>
                </a:solidFill>
              </a:rPr>
              <a:t>/</a:t>
            </a:r>
            <a:r>
              <a:rPr lang="ru-RU" altLang="ru-RU" sz="2000" b="1" dirty="0" err="1">
                <a:solidFill>
                  <a:srgbClr val="800000"/>
                </a:solidFill>
              </a:rPr>
              <a:t>мес</a:t>
            </a:r>
            <a:endParaRPr lang="ru-RU" altLang="ru-RU" sz="20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" y="136525"/>
            <a:ext cx="9116568" cy="1325563"/>
          </a:xfrm>
        </p:spPr>
        <p:txBody>
          <a:bodyPr/>
          <a:lstStyle/>
          <a:p>
            <a:pPr algn="ctr" eaLnBrk="1" hangingPunct="1"/>
            <a:r>
              <a:rPr lang="ru-RU" altLang="ru-RU" sz="3800" b="1" dirty="0">
                <a:solidFill>
                  <a:srgbClr val="993300"/>
                </a:solidFill>
              </a:rPr>
              <a:t>Осложнения при синдроме короткой </a:t>
            </a:r>
            <a:r>
              <a:rPr lang="ru-RU" altLang="ru-RU" sz="3800" b="1" dirty="0" smtClean="0">
                <a:solidFill>
                  <a:srgbClr val="993300"/>
                </a:solidFill>
              </a:rPr>
              <a:t>кишки</a:t>
            </a:r>
            <a:endParaRPr lang="ru-RU" altLang="ru-RU" sz="3800" b="1" dirty="0">
              <a:solidFill>
                <a:srgbClr val="99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9456" y="1600201"/>
            <a:ext cx="475488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 smtClean="0"/>
              <a:t>Ближайшие (до </a:t>
            </a:r>
            <a:r>
              <a:rPr lang="ru-RU" altLang="ru-RU" b="1" dirty="0"/>
              <a:t>3</a:t>
            </a:r>
            <a:r>
              <a:rPr lang="ru-RU" altLang="ru-RU" b="1" dirty="0" smtClean="0"/>
              <a:t>-х </a:t>
            </a:r>
            <a:r>
              <a:rPr lang="ru-RU" altLang="ru-RU" b="1" dirty="0" err="1" smtClean="0"/>
              <a:t>мес</a:t>
            </a:r>
            <a:r>
              <a:rPr lang="ru-RU" altLang="ru-RU" b="1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Водно-электролитные нарушения (</a:t>
            </a:r>
            <a:r>
              <a:rPr lang="ru-RU" altLang="ru-RU" sz="2400" dirty="0" err="1"/>
              <a:t>гиповолемия</a:t>
            </a:r>
            <a:r>
              <a:rPr lang="ru-RU" altLang="ru-RU" sz="2400" dirty="0"/>
              <a:t>, дизэлектролитемия)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Э</a:t>
            </a:r>
            <a:r>
              <a:rPr lang="ru-RU" altLang="ru-RU" sz="2400" dirty="0" smtClean="0"/>
              <a:t>розивно-язвенные поражения </a:t>
            </a:r>
            <a:r>
              <a:rPr lang="ru-RU" altLang="ru-RU" sz="2400" dirty="0" err="1" smtClean="0"/>
              <a:t>гастродуоденальной</a:t>
            </a:r>
            <a:r>
              <a:rPr lang="ru-RU" altLang="ru-RU" sz="2400" dirty="0" smtClean="0"/>
              <a:t> слизистой вследствие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желудочной </a:t>
            </a:r>
            <a:r>
              <a:rPr lang="ru-RU" altLang="ru-RU" sz="2400" dirty="0"/>
              <a:t>гиперсекреция </a:t>
            </a:r>
            <a:endParaRPr lang="ru-RU" altLang="ru-RU" sz="2400" dirty="0" smtClean="0"/>
          </a:p>
          <a:p>
            <a:pPr>
              <a:lnSpc>
                <a:spcPct val="80000"/>
              </a:lnSpc>
            </a:pPr>
            <a:r>
              <a:rPr lang="ru-RU" altLang="ru-RU" sz="2400" dirty="0" smtClean="0"/>
              <a:t>Прогрессирующая </a:t>
            </a:r>
            <a:r>
              <a:rPr lang="ru-RU" altLang="ru-RU" sz="2400" dirty="0" err="1"/>
              <a:t>полинутриентная</a:t>
            </a:r>
            <a:r>
              <a:rPr lang="ru-RU" altLang="ru-RU" sz="2400" dirty="0"/>
              <a:t> недостаточность (быстрая потеря МТ, гипопротеинемия, саркопения, анемия, органная дистрофия, </a:t>
            </a:r>
            <a:r>
              <a:rPr lang="ru-RU" altLang="ru-RU" sz="2400" dirty="0" err="1"/>
              <a:t>иммуносупрессия</a:t>
            </a:r>
            <a:r>
              <a:rPr lang="ru-RU" altLang="ru-RU" sz="2400" dirty="0">
                <a:solidFill>
                  <a:srgbClr val="0000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>
                <a:solidFill>
                  <a:srgbClr val="000066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5505" y="1600201"/>
            <a:ext cx="4992623" cy="514191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 smtClean="0"/>
              <a:t>Отдаленные (более 3-х </a:t>
            </a:r>
            <a:r>
              <a:rPr lang="ru-RU" altLang="ru-RU" b="1" dirty="0" err="1" smtClean="0"/>
              <a:t>мес</a:t>
            </a:r>
            <a:r>
              <a:rPr lang="ru-RU" altLang="ru-RU" b="1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err="1"/>
              <a:t>Холелитиаз</a:t>
            </a:r>
            <a:r>
              <a:rPr lang="ru-RU" altLang="ru-RU" sz="2400" dirty="0"/>
              <a:t> (холестериновые камни)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err="1"/>
              <a:t>Гипероксалатурия</a:t>
            </a:r>
            <a:r>
              <a:rPr lang="ru-RU" altLang="ru-RU" sz="2400" dirty="0"/>
              <a:t> и нефролитиаз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Прогрессирующее истощение, </a:t>
            </a:r>
            <a:r>
              <a:rPr lang="ru-RU" altLang="ru-RU" sz="2400" dirty="0" err="1"/>
              <a:t>полиорганная</a:t>
            </a:r>
            <a:r>
              <a:rPr lang="ru-RU" altLang="ru-RU" sz="2400" dirty="0"/>
              <a:t> дистрофия, утрата работоспособности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Рецидивирующие </a:t>
            </a:r>
            <a:r>
              <a:rPr lang="ru-RU" altLang="ru-RU" sz="2400" dirty="0" smtClean="0"/>
              <a:t>инфекции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Фиброз печени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smtClean="0"/>
              <a:t>Рецидивирующий СИБР, </a:t>
            </a:r>
            <a:r>
              <a:rPr lang="en-US" altLang="ru-RU" sz="2400" dirty="0" smtClean="0"/>
              <a:t>D</a:t>
            </a:r>
            <a:r>
              <a:rPr lang="ru-RU" altLang="ru-RU" sz="2400" dirty="0" smtClean="0"/>
              <a:t>-</a:t>
            </a:r>
            <a:r>
              <a:rPr lang="ru-RU" altLang="ru-RU" sz="2400" dirty="0" err="1" smtClean="0"/>
              <a:t>лактат</a:t>
            </a:r>
            <a:r>
              <a:rPr lang="ru-RU" altLang="ru-RU" sz="2400" dirty="0" smtClean="0"/>
              <a:t>-ацидоз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err="1"/>
              <a:t>Астено</a:t>
            </a:r>
            <a:r>
              <a:rPr lang="ru-RU" altLang="ru-RU" sz="2400" dirty="0"/>
              <a:t>-депрессивный синдром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Спаечная болезнь</a:t>
            </a:r>
            <a:br>
              <a:rPr lang="ru-RU" altLang="ru-RU" sz="2400" dirty="0"/>
            </a:b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20081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14" y="858901"/>
            <a:ext cx="10034546" cy="13255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Мониторинг </a:t>
            </a:r>
            <a:r>
              <a:rPr lang="ru-RU" sz="2800" b="1" dirty="0">
                <a:solidFill>
                  <a:srgbClr val="C00000"/>
                </a:solidFill>
              </a:rPr>
              <a:t>признаков и симптомов нарушений водно-электролитного гомеостаза </a:t>
            </a:r>
            <a:r>
              <a:rPr lang="ru-RU" sz="2800" b="1" dirty="0"/>
              <a:t>с клинической и лабораторной оценкой суточного </a:t>
            </a:r>
            <a:r>
              <a:rPr lang="ru-RU" sz="2800" b="1" dirty="0" err="1"/>
              <a:t>гидробаланса</a:t>
            </a:r>
            <a:r>
              <a:rPr lang="ru-RU" sz="2800" b="1" dirty="0"/>
              <a:t> и содержания в сыворотке крови электролитов следует проводить регулярно как в раннем, так и периодически в позднем пострезекционном </a:t>
            </a:r>
            <a:r>
              <a:rPr lang="ru-RU" sz="2800" b="1" dirty="0" smtClean="0"/>
              <a:t>периоде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128" y="2871215"/>
            <a:ext cx="6312408" cy="311372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300" b="1" dirty="0" smtClean="0"/>
              <a:t>Клинические признаки </a:t>
            </a:r>
            <a:r>
              <a:rPr lang="ru-RU" sz="3300" b="1" dirty="0" err="1" smtClean="0"/>
              <a:t>гиповолемии</a:t>
            </a:r>
            <a:endParaRPr lang="ru-RU" sz="3300" b="1" dirty="0" smtClean="0"/>
          </a:p>
          <a:p>
            <a:r>
              <a:rPr lang="ru-RU" dirty="0" smtClean="0"/>
              <a:t>Сухость во рту, жажда</a:t>
            </a:r>
          </a:p>
          <a:p>
            <a:r>
              <a:rPr lang="ru-RU" dirty="0" smtClean="0"/>
              <a:t>Выраженная слабость, сонливость</a:t>
            </a:r>
          </a:p>
          <a:p>
            <a:r>
              <a:rPr lang="ru-RU" dirty="0" smtClean="0"/>
              <a:t>Тахикардия, пульс слабого наполнения</a:t>
            </a:r>
            <a:endParaRPr lang="ru-RU" dirty="0"/>
          </a:p>
          <a:p>
            <a:r>
              <a:rPr lang="ru-RU" dirty="0" smtClean="0"/>
              <a:t>Низкое АД</a:t>
            </a:r>
          </a:p>
          <a:p>
            <a:r>
              <a:rPr lang="ru-RU" dirty="0" smtClean="0"/>
              <a:t>Ортостатические головокружения, обмороки</a:t>
            </a:r>
          </a:p>
          <a:p>
            <a:r>
              <a:rPr lang="ru-RU" dirty="0" smtClean="0"/>
              <a:t>Снижение суточного диуреза менее 1 литра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84848" y="3163824"/>
            <a:ext cx="2779776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Электролиты:</a:t>
            </a:r>
          </a:p>
          <a:p>
            <a:pPr algn="ctr"/>
            <a:r>
              <a:rPr lang="ru-RU" sz="2400" dirty="0"/>
              <a:t>Н</a:t>
            </a:r>
            <a:r>
              <a:rPr lang="ru-RU" sz="2400" dirty="0" smtClean="0"/>
              <a:t>атрий</a:t>
            </a:r>
          </a:p>
          <a:p>
            <a:pPr algn="ctr"/>
            <a:r>
              <a:rPr lang="ru-RU" sz="2400" dirty="0" smtClean="0"/>
              <a:t>Калий</a:t>
            </a:r>
          </a:p>
          <a:p>
            <a:pPr algn="ctr"/>
            <a:r>
              <a:rPr lang="ru-RU" sz="2400" dirty="0" smtClean="0"/>
              <a:t>Магний</a:t>
            </a:r>
          </a:p>
          <a:p>
            <a:pPr algn="ctr"/>
            <a:r>
              <a:rPr lang="ru-RU" sz="2400" dirty="0"/>
              <a:t>Ф</a:t>
            </a:r>
            <a:r>
              <a:rPr lang="ru-RU" sz="2400" dirty="0" smtClean="0"/>
              <a:t>осфаты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6478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5632" y="151904"/>
            <a:ext cx="7976616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993300"/>
                </a:solidFill>
              </a:rPr>
              <a:t>Механизм гиперсекреции </a:t>
            </a:r>
            <a:r>
              <a:rPr lang="ru-RU" altLang="ru-RU" sz="3600" b="1" dirty="0" smtClean="0">
                <a:solidFill>
                  <a:srgbClr val="993300"/>
                </a:solidFill>
              </a:rPr>
              <a:t>при </a:t>
            </a:r>
            <a:r>
              <a:rPr lang="ru-RU" altLang="ru-RU" sz="3600" b="1" dirty="0">
                <a:solidFill>
                  <a:srgbClr val="993300"/>
                </a:solidFill>
              </a:rPr>
              <a:t>резекции тонкой кишки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5632" y="1420961"/>
            <a:ext cx="8785225" cy="4205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Прекращается синтез ингибиторных гормонов (</a:t>
            </a:r>
            <a:r>
              <a:rPr lang="ru-RU" altLang="ru-RU" sz="2400" dirty="0" err="1"/>
              <a:t>гастральный</a:t>
            </a:r>
            <a:r>
              <a:rPr lang="ru-RU" altLang="ru-RU" sz="2400" dirty="0"/>
              <a:t> ингибирующий пептид, вазоактивный </a:t>
            </a:r>
            <a:r>
              <a:rPr lang="ru-RU" altLang="ru-RU" sz="2400" dirty="0" err="1"/>
              <a:t>интестинальный</a:t>
            </a:r>
            <a:r>
              <a:rPr lang="ru-RU" altLang="ru-RU" sz="2400" dirty="0"/>
              <a:t> пептид)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Повышение уровня </a:t>
            </a:r>
            <a:r>
              <a:rPr lang="ru-RU" altLang="ru-RU" sz="2400" dirty="0" err="1"/>
              <a:t>гастрина</a:t>
            </a:r>
            <a:r>
              <a:rPr lang="en-US" altLang="ru-RU" sz="2400" dirty="0"/>
              <a:t> </a:t>
            </a:r>
            <a:r>
              <a:rPr lang="ru-RU" altLang="ru-RU" sz="2400" dirty="0"/>
              <a:t>стимулирует гиперсекрецию </a:t>
            </a:r>
            <a:r>
              <a:rPr lang="ru-RU" altLang="ru-RU" sz="2400" dirty="0" err="1"/>
              <a:t>Нс</a:t>
            </a:r>
            <a:r>
              <a:rPr lang="en-US" altLang="ru-RU" sz="2400" dirty="0"/>
              <a:t>l </a:t>
            </a:r>
            <a:r>
              <a:rPr lang="en-US" altLang="ru-RU" sz="2400" b="1" dirty="0"/>
              <a:t>(</a:t>
            </a:r>
            <a:r>
              <a:rPr lang="ru-RU" altLang="ru-RU" sz="2400" b="1" dirty="0"/>
              <a:t>сохраняется в течение 3–6 месяцев</a:t>
            </a:r>
            <a:r>
              <a:rPr lang="en-US" altLang="ru-RU" sz="2400" b="1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altLang="ru-RU" sz="2400" b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 </a:t>
            </a:r>
            <a:r>
              <a:rPr lang="ru-RU" altLang="ru-RU" sz="2400" dirty="0" err="1"/>
              <a:t>Гиперпродукция</a:t>
            </a:r>
            <a:r>
              <a:rPr lang="ru-RU" altLang="ru-RU" sz="2400" dirty="0"/>
              <a:t> </a:t>
            </a:r>
            <a:r>
              <a:rPr lang="en-US" altLang="ru-RU" sz="2400" dirty="0" err="1"/>
              <a:t>Hcl</a:t>
            </a:r>
            <a:r>
              <a:rPr lang="ru-RU" altLang="ru-RU" sz="2400" dirty="0"/>
              <a:t> усугубляет диарею из-за нарушения процессов пищеварения вследствие </a:t>
            </a:r>
            <a:r>
              <a:rPr lang="ru-RU" altLang="ru-RU" sz="2400" dirty="0" err="1"/>
              <a:t>инактивации</a:t>
            </a:r>
            <a:r>
              <a:rPr lang="ru-RU" altLang="ru-RU" sz="2400" dirty="0"/>
              <a:t> панкреатической липазы и </a:t>
            </a:r>
            <a:r>
              <a:rPr lang="ru-RU" altLang="ru-RU" sz="2400" dirty="0" err="1"/>
              <a:t>деконъюгации</a:t>
            </a:r>
            <a:r>
              <a:rPr lang="ru-RU" altLang="ru-RU" sz="2400" dirty="0"/>
              <a:t> солей желчных кислот в кишке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65760" y="5599547"/>
            <a:ext cx="964692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2000" b="1" dirty="0">
                <a:solidFill>
                  <a:srgbClr val="800000"/>
                </a:solidFill>
              </a:rPr>
              <a:t>Использование блокаторов желудочной секреции не только предотвращает риск </a:t>
            </a:r>
            <a:r>
              <a:rPr lang="ru-RU" altLang="ru-RU" sz="2000" b="1" dirty="0" smtClean="0">
                <a:solidFill>
                  <a:srgbClr val="800000"/>
                </a:solidFill>
              </a:rPr>
              <a:t>эрозивно-язвенного поражения </a:t>
            </a:r>
            <a:r>
              <a:rPr lang="ru-RU" altLang="ru-RU" sz="2000" b="1" dirty="0" err="1" smtClean="0">
                <a:solidFill>
                  <a:srgbClr val="800000"/>
                </a:solidFill>
              </a:rPr>
              <a:t>гастродуоденальной</a:t>
            </a:r>
            <a:r>
              <a:rPr lang="ru-RU" altLang="ru-RU" sz="2000" b="1" dirty="0" smtClean="0">
                <a:solidFill>
                  <a:srgbClr val="800000"/>
                </a:solidFill>
              </a:rPr>
              <a:t> слизистой, </a:t>
            </a:r>
            <a:r>
              <a:rPr lang="ru-RU" altLang="ru-RU" sz="2000" b="1" dirty="0">
                <a:solidFill>
                  <a:srgbClr val="800000"/>
                </a:solidFill>
              </a:rPr>
              <a:t>но и способствует улучшению кишечного пищеварения и всасывания нутриентов 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734052" y="2141910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734052" y="3452279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94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740664" y="0"/>
            <a:ext cx="869594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000" b="1" dirty="0">
                <a:solidFill>
                  <a:srgbClr val="993300"/>
                </a:solidFill>
              </a:rPr>
              <a:t>Патогенез развивающихся осложнений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" y="1143001"/>
            <a:ext cx="4781233" cy="452628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 smtClean="0"/>
              <a:t>Холелитиаз</a:t>
            </a:r>
            <a:endParaRPr lang="ru-RU" altLang="ru-RU" b="1" dirty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000" b="1" dirty="0"/>
              <a:t>(</a:t>
            </a:r>
            <a:r>
              <a:rPr lang="ru-RU" altLang="ru-RU" sz="2000" b="1" dirty="0" smtClean="0"/>
              <a:t>более характерно для дистального </a:t>
            </a:r>
            <a:r>
              <a:rPr lang="ru-RU" altLang="ru-RU" sz="2000" b="1" dirty="0"/>
              <a:t>СКК)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ru-RU" altLang="ru-RU" sz="1600" b="1" dirty="0"/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Нарушение всасывания и энтерогепатической рециркуляции желчных кислот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Нарушение </a:t>
            </a:r>
            <a:r>
              <a:rPr lang="ru-RU" altLang="ru-RU" sz="2400" dirty="0" err="1"/>
              <a:t>холато</a:t>
            </a:r>
            <a:r>
              <a:rPr lang="ru-RU" altLang="ru-RU" sz="2400" dirty="0"/>
              <a:t>-холестеринового баланса – литогенная желчь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 err="1"/>
              <a:t>Гипомоторика</a:t>
            </a:r>
            <a:r>
              <a:rPr lang="ru-RU" altLang="ru-RU" sz="2400" dirty="0"/>
              <a:t> ЖП, застой желчи (снижение продукции ХК + ПП)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dirty="0"/>
              <a:t>Образование холестериновых камней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94301" y="1147699"/>
            <a:ext cx="4708651" cy="4613022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b="1" i="1" dirty="0" smtClean="0"/>
              <a:t>Нефролитиаз (</a:t>
            </a:r>
            <a:r>
              <a:rPr lang="ru-RU" altLang="ru-RU" b="1" i="1" dirty="0" err="1" smtClean="0"/>
              <a:t>оксалатная</a:t>
            </a:r>
            <a:r>
              <a:rPr lang="ru-RU" altLang="ru-RU" b="1" i="1" dirty="0" smtClean="0"/>
              <a:t> нефропатия)</a:t>
            </a:r>
            <a:endParaRPr lang="ru-RU" altLang="ru-RU" b="1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/>
              <a:t>(более характерно для дистального СКК)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У </a:t>
            </a:r>
            <a:r>
              <a:rPr lang="ru-RU" altLang="ru-RU" sz="2000" dirty="0"/>
              <a:t>пациентов с СКК  </a:t>
            </a:r>
            <a:r>
              <a:rPr lang="ru-RU" altLang="ru-RU" sz="2000" dirty="0" smtClean="0"/>
              <a:t>кальций, который образует с оксалатами нерастворимый комплекс выводимый с калом,,  </a:t>
            </a:r>
            <a:r>
              <a:rPr lang="ru-RU" altLang="ru-RU" sz="2000" dirty="0"/>
              <a:t>связывается преимущественно с </a:t>
            </a:r>
            <a:r>
              <a:rPr lang="ru-RU" altLang="ru-RU" sz="2000" dirty="0" err="1"/>
              <a:t>невсасываемыми</a:t>
            </a:r>
            <a:r>
              <a:rPr lang="ru-RU" altLang="ru-RU" sz="2000" dirty="0"/>
              <a:t> жирными кислотами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 smtClean="0"/>
              <a:t>Не </a:t>
            </a:r>
            <a:r>
              <a:rPr lang="ru-RU" altLang="ru-RU" sz="2000" dirty="0"/>
              <a:t>связанные оксалаты активно всасываются в толстой кишке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dirty="0"/>
              <a:t>Возникающая </a:t>
            </a:r>
            <a:r>
              <a:rPr lang="ru-RU" altLang="ru-RU" sz="2000" dirty="0" err="1"/>
              <a:t>гипероксалатурия</a:t>
            </a:r>
            <a:r>
              <a:rPr lang="ru-RU" altLang="ru-RU" sz="2000" dirty="0"/>
              <a:t>, часто сочетающаяся на фоне </a:t>
            </a:r>
            <a:r>
              <a:rPr lang="ru-RU" altLang="ru-RU" sz="2000" dirty="0" err="1"/>
              <a:t>гипогидратации</a:t>
            </a:r>
            <a:r>
              <a:rPr lang="ru-RU" altLang="ru-RU" sz="2000" dirty="0"/>
              <a:t> </a:t>
            </a:r>
            <a:r>
              <a:rPr lang="ru-RU" altLang="ru-RU" sz="2000" dirty="0" smtClean="0"/>
              <a:t>и </a:t>
            </a:r>
            <a:r>
              <a:rPr lang="ru-RU" altLang="ru-RU" sz="2000" dirty="0" err="1" smtClean="0"/>
              <a:t>олигоурии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может привести к образованию </a:t>
            </a:r>
            <a:r>
              <a:rPr lang="ru-RU" altLang="ru-RU" sz="2000" dirty="0" err="1"/>
              <a:t>оксалатных</a:t>
            </a:r>
            <a:r>
              <a:rPr lang="ru-RU" altLang="ru-RU" sz="2000" dirty="0"/>
              <a:t> почечных камней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612108" y="6025896"/>
            <a:ext cx="39776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Профилактика – УРДХК 10 мг/кг,</a:t>
            </a:r>
          </a:p>
          <a:p>
            <a:pPr algn="ctr"/>
            <a:r>
              <a:rPr lang="ru-RU" sz="2000" b="1" dirty="0" err="1" smtClean="0"/>
              <a:t>холеит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24144" y="6025896"/>
            <a:ext cx="392277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Профилактика – карбонат кальция по 1 г х 5-6 раз в день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2520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1661"/>
            <a:ext cx="10515600" cy="1325563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993300"/>
                </a:solidFill>
              </a:rPr>
              <a:t>Патогенез развивающихся осложнений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252" y="1100817"/>
            <a:ext cx="88971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Рецидивирующий СИБР</a:t>
            </a:r>
            <a:endParaRPr lang="ru-RU" sz="2800" b="1" dirty="0"/>
          </a:p>
          <a:p>
            <a:r>
              <a:rPr lang="ru-RU" sz="2400" b="1" dirty="0" smtClean="0"/>
              <a:t>Причина</a:t>
            </a:r>
            <a:r>
              <a:rPr lang="ru-RU" sz="2400" dirty="0" smtClean="0"/>
              <a:t> - отсутствие </a:t>
            </a:r>
            <a:r>
              <a:rPr lang="ru-RU" sz="2400" dirty="0" err="1" smtClean="0"/>
              <a:t>баугиниевой</a:t>
            </a:r>
            <a:r>
              <a:rPr lang="ru-RU" sz="2400" dirty="0" smtClean="0"/>
              <a:t> заслонки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Восходящая контаминация проксимальных отделов тонкой кишки толстокишечной микрофлорой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Конкуренция с </a:t>
            </a:r>
            <a:r>
              <a:rPr lang="ru-RU" sz="2400" dirty="0" err="1" smtClean="0"/>
              <a:t>макроорганизмом</a:t>
            </a:r>
            <a:r>
              <a:rPr lang="ru-RU" sz="2400" dirty="0" smtClean="0"/>
              <a:t> за нутриенты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Блокирование ферментативного гидролиза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Неполный гидролиз ПВ и повышение осмотического давления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Развитие секреторно - осмотической диареи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Индуцированная эндотоксинами повышенная кишечная проницаемость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err="1" smtClean="0"/>
              <a:t>Транслокация</a:t>
            </a:r>
            <a:r>
              <a:rPr lang="ru-RU" sz="2400" dirty="0" smtClean="0"/>
              <a:t> микробов и их токсинов в кровь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1352" y="5317356"/>
            <a:ext cx="6903720" cy="14157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/>
              <a:t>Деконтаминация</a:t>
            </a:r>
            <a:r>
              <a:rPr lang="ru-RU" sz="2000" b="1" dirty="0" smtClean="0"/>
              <a:t> + </a:t>
            </a:r>
            <a:r>
              <a:rPr lang="ru-RU" sz="2200" b="1" dirty="0" smtClean="0"/>
              <a:t>сорбенты    </a:t>
            </a:r>
            <a:r>
              <a:rPr lang="ru-RU" sz="2000" b="1" dirty="0" smtClean="0"/>
              <a:t>                                                                      </a:t>
            </a:r>
            <a:r>
              <a:rPr lang="ru-RU" sz="2000" dirty="0" smtClean="0"/>
              <a:t>(</a:t>
            </a:r>
            <a:r>
              <a:rPr lang="ru-RU" sz="2000" dirty="0" err="1" smtClean="0"/>
              <a:t>метронидазол</a:t>
            </a:r>
            <a:r>
              <a:rPr lang="ru-RU" sz="2000" dirty="0" smtClean="0"/>
              <a:t>, </a:t>
            </a:r>
            <a:r>
              <a:rPr lang="ru-RU" sz="2000" dirty="0" err="1" smtClean="0"/>
              <a:t>рифаксимин</a:t>
            </a:r>
            <a:r>
              <a:rPr lang="ru-RU" sz="2000" dirty="0" smtClean="0"/>
              <a:t>, </a:t>
            </a:r>
            <a:r>
              <a:rPr lang="ru-RU" sz="2000" dirty="0" err="1" smtClean="0"/>
              <a:t>нифураксазид</a:t>
            </a:r>
            <a:r>
              <a:rPr lang="ru-RU" sz="2000" dirty="0" smtClean="0"/>
              <a:t>)</a:t>
            </a:r>
          </a:p>
          <a:p>
            <a:pPr algn="ctr"/>
            <a:r>
              <a:rPr lang="ru-RU" sz="2200" b="1" dirty="0" smtClean="0"/>
              <a:t>Пре- или </a:t>
            </a:r>
            <a:r>
              <a:rPr lang="ru-RU" sz="2200" b="1" dirty="0" err="1" smtClean="0"/>
              <a:t>метабиотики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пробиотики</a:t>
            </a:r>
            <a:r>
              <a:rPr lang="ru-RU" sz="2200" b="1" dirty="0" smtClean="0"/>
              <a:t>??)</a:t>
            </a:r>
          </a:p>
          <a:p>
            <a:pPr algn="ctr"/>
            <a:r>
              <a:rPr lang="ru-RU" sz="2200" b="1" dirty="0" err="1" smtClean="0"/>
              <a:t>Ребамипид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155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5364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993300"/>
                </a:solidFill>
              </a:rPr>
              <a:t>Патогенез развивающихся осложнений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5364" y="1283696"/>
            <a:ext cx="4556760" cy="4275855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i="1" dirty="0"/>
              <a:t>         </a:t>
            </a:r>
            <a:r>
              <a:rPr lang="ru-RU" altLang="ru-RU" b="1" dirty="0" err="1"/>
              <a:t>Лактатный</a:t>
            </a:r>
            <a:r>
              <a:rPr lang="ru-RU" altLang="ru-RU" b="1" dirty="0"/>
              <a:t> ацидоз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/>
              <a:t>     </a:t>
            </a:r>
            <a:r>
              <a:rPr lang="ru-RU" altLang="ru-RU" sz="2400" dirty="0" smtClean="0"/>
              <a:t>(</a:t>
            </a:r>
            <a:r>
              <a:rPr lang="ru-RU" altLang="ru-RU" sz="2600" dirty="0" smtClean="0"/>
              <a:t>при тонко-</a:t>
            </a:r>
            <a:r>
              <a:rPr lang="ru-RU" altLang="ru-RU" sz="2600" dirty="0" err="1" smtClean="0"/>
              <a:t>тостокишечном</a:t>
            </a:r>
            <a:r>
              <a:rPr lang="ru-RU" altLang="ru-RU" sz="2600" dirty="0" smtClean="0"/>
              <a:t> </a:t>
            </a:r>
            <a:r>
              <a:rPr lang="ru-RU" altLang="ru-RU" sz="2600" dirty="0" err="1" smtClean="0"/>
              <a:t>анастамозе</a:t>
            </a:r>
            <a:r>
              <a:rPr lang="ru-RU" altLang="ru-RU" sz="26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dirty="0"/>
              <a:t>     Преимущественно </a:t>
            </a:r>
            <a:r>
              <a:rPr lang="ru-RU" altLang="ru-RU" sz="2600" dirty="0" smtClean="0"/>
              <a:t>осмотический </a:t>
            </a:r>
            <a:r>
              <a:rPr lang="ru-RU" altLang="ru-RU" sz="2600" dirty="0"/>
              <a:t>компонент  диареи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dirty="0"/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600" dirty="0"/>
              <a:t>    Следствие чрезмерной , бактериальной ферментации </a:t>
            </a:r>
            <a:r>
              <a:rPr lang="ru-RU" altLang="ru-RU" sz="2600" dirty="0" smtClean="0"/>
              <a:t>простых углеводов микрофлорой толстой кишки </a:t>
            </a:r>
            <a:r>
              <a:rPr lang="ru-RU" altLang="ru-RU" sz="2600" dirty="0"/>
              <a:t>(D-молочной кислоты), которая может </a:t>
            </a:r>
            <a:r>
              <a:rPr lang="ru-RU" altLang="ru-RU" sz="2600" dirty="0" smtClean="0"/>
              <a:t>приводить к развитию </a:t>
            </a:r>
            <a:r>
              <a:rPr lang="ru-RU" altLang="ru-RU" sz="2600" dirty="0" err="1" smtClean="0"/>
              <a:t>лактат</a:t>
            </a:r>
            <a:r>
              <a:rPr lang="ru-RU" altLang="ru-RU" sz="2600" dirty="0" smtClean="0"/>
              <a:t>-ацидоза</a:t>
            </a:r>
          </a:p>
          <a:p>
            <a:pPr algn="ctr">
              <a:buNone/>
            </a:pPr>
            <a:endParaRPr lang="ru-RU" sz="2600" b="1" dirty="0" smtClean="0"/>
          </a:p>
          <a:p>
            <a:pPr algn="ctr">
              <a:buNone/>
            </a:pPr>
            <a:r>
              <a:rPr lang="ru-RU" sz="2600" b="1" dirty="0" smtClean="0"/>
              <a:t>Тошнота, рвота, слабость, атаксия и повышенная сонливость после еды</a:t>
            </a:r>
            <a:endParaRPr lang="ru-RU" altLang="ru-RU" sz="2600" b="1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2624" y="1140930"/>
            <a:ext cx="5029199" cy="4559319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/>
              <a:t>Прогрессирующая </a:t>
            </a:r>
            <a:r>
              <a:rPr lang="ru-RU" altLang="ru-RU" sz="2400" b="1" dirty="0" err="1"/>
              <a:t>трофологическая</a:t>
            </a:r>
            <a:r>
              <a:rPr lang="ru-RU" altLang="ru-RU" sz="2400" b="1" dirty="0"/>
              <a:t> недостаточность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/>
              <a:t>Нарушения АПУД системы и деятельности ПТК</a:t>
            </a:r>
          </a:p>
          <a:p>
            <a:r>
              <a:rPr lang="ru-RU" altLang="ru-RU" sz="2200" b="1" dirty="0" err="1" smtClean="0"/>
              <a:t>Полинутриентная</a:t>
            </a:r>
            <a:r>
              <a:rPr lang="ru-RU" altLang="ru-RU" sz="2200" b="1" dirty="0" smtClean="0"/>
              <a:t> недостаточность обусловленная </a:t>
            </a:r>
            <a:r>
              <a:rPr lang="ru-RU" altLang="ru-RU" sz="2200" b="1" dirty="0" err="1" smtClean="0"/>
              <a:t>мальдигестией</a:t>
            </a:r>
            <a:r>
              <a:rPr lang="ru-RU" altLang="ru-RU" sz="2200" b="1" dirty="0" smtClean="0"/>
              <a:t> </a:t>
            </a:r>
            <a:r>
              <a:rPr lang="ru-RU" altLang="ru-RU" sz="2200" b="1" dirty="0"/>
              <a:t>и </a:t>
            </a:r>
            <a:r>
              <a:rPr lang="ru-RU" altLang="ru-RU" sz="2200" b="1" dirty="0" err="1" smtClean="0"/>
              <a:t>мальабсорбцией</a:t>
            </a:r>
            <a:r>
              <a:rPr lang="ru-RU" altLang="ru-RU" sz="2200" b="1" dirty="0" smtClean="0"/>
              <a:t> </a:t>
            </a:r>
            <a:r>
              <a:rPr lang="ru-RU" altLang="ru-RU" sz="2200" dirty="0" smtClean="0"/>
              <a:t>(ферментопатия,</a:t>
            </a:r>
            <a:r>
              <a:rPr lang="ru-RU" altLang="ru-RU" sz="2200" dirty="0"/>
              <a:t> </a:t>
            </a:r>
            <a:r>
              <a:rPr lang="ru-RU" altLang="ru-RU" sz="2200" dirty="0" smtClean="0"/>
              <a:t>СИБР, диарея, дисэлектролитемия, </a:t>
            </a:r>
            <a:r>
              <a:rPr lang="ru-RU" altLang="ru-RU" sz="2200" dirty="0" err="1"/>
              <a:t>г</a:t>
            </a:r>
            <a:r>
              <a:rPr lang="ru-RU" altLang="ru-RU" sz="2200" dirty="0" err="1" smtClean="0"/>
              <a:t>епатопривный</a:t>
            </a:r>
            <a:r>
              <a:rPr lang="ru-RU" altLang="ru-RU" sz="2200" dirty="0" smtClean="0"/>
              <a:t> синдром)</a:t>
            </a:r>
          </a:p>
          <a:p>
            <a:r>
              <a:rPr lang="ru-RU" altLang="ru-RU" sz="2200" dirty="0" smtClean="0"/>
              <a:t>Саркопения </a:t>
            </a:r>
            <a:r>
              <a:rPr lang="ru-RU" altLang="ru-RU" sz="2200" dirty="0"/>
              <a:t>и гипопротеинемия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dirty="0"/>
              <a:t>Иммуносупрессия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/>
              <a:t>Анемия </a:t>
            </a:r>
          </a:p>
          <a:p>
            <a:pPr eaLnBrk="1" hangingPunct="1">
              <a:lnSpc>
                <a:spcPct val="90000"/>
              </a:lnSpc>
            </a:pPr>
            <a:endParaRPr lang="ru-RU" altLang="ru-RU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87630" y="5517740"/>
            <a:ext cx="512064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Профилактика: </a:t>
            </a:r>
            <a:r>
              <a:rPr lang="ru-RU" sz="2000" b="1" dirty="0" smtClean="0"/>
              <a:t>ограничение простых углеводов, назначение пре-, </a:t>
            </a:r>
            <a:r>
              <a:rPr lang="ru-RU" sz="2000" b="1" dirty="0" err="1" smtClean="0"/>
              <a:t>метабиотиков</a:t>
            </a:r>
            <a:r>
              <a:rPr lang="ru-RU" sz="2000" b="1" dirty="0" smtClean="0"/>
              <a:t>, гидрокарбонатные </a:t>
            </a:r>
            <a:r>
              <a:rPr lang="ru-RU" sz="2000" b="1" dirty="0" err="1" smtClean="0"/>
              <a:t>мин.воды</a:t>
            </a:r>
            <a:r>
              <a:rPr lang="ru-RU" sz="2000" b="1" dirty="0" smtClean="0"/>
              <a:t>)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Лечение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деконтаминация</a:t>
            </a:r>
            <a:r>
              <a:rPr lang="ru-RU" sz="2000" b="1" dirty="0" smtClean="0"/>
              <a:t>, сорбенты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03521" y="5696712"/>
            <a:ext cx="497281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Коррекция нарушенного пищеварения + ЭПС + дополнительное внутривенная дотация воды, электролитов и нутриентов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28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0496" y="125158"/>
            <a:ext cx="9823704" cy="1325563"/>
          </a:xfrm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993300"/>
                </a:solidFill>
              </a:rPr>
              <a:t>Патогенез развивающихся осложнений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6616" y="1450721"/>
            <a:ext cx="4818888" cy="37156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Гепатопатия           </a:t>
            </a:r>
            <a:r>
              <a:rPr lang="ru-RU" sz="2200" dirty="0" smtClean="0"/>
              <a:t>(внутрипеченочный </a:t>
            </a:r>
            <a:r>
              <a:rPr lang="ru-RU" sz="2200" dirty="0" err="1" smtClean="0"/>
              <a:t>холестаз</a:t>
            </a:r>
            <a:r>
              <a:rPr lang="ru-RU" sz="2200" dirty="0" smtClean="0"/>
              <a:t>, фиброз)</a:t>
            </a:r>
          </a:p>
          <a:p>
            <a:pPr marL="0" indent="0">
              <a:buNone/>
            </a:pPr>
            <a:r>
              <a:rPr lang="ru-RU" dirty="0" smtClean="0"/>
              <a:t>Причины:</a:t>
            </a:r>
          </a:p>
          <a:p>
            <a:r>
              <a:rPr lang="ru-RU" sz="2400" dirty="0" err="1" smtClean="0"/>
              <a:t>Эндотоксемия</a:t>
            </a:r>
            <a:endParaRPr lang="ru-RU" sz="2400" dirty="0" smtClean="0"/>
          </a:p>
          <a:p>
            <a:r>
              <a:rPr lang="ru-RU" sz="2400" dirty="0" smtClean="0"/>
              <a:t>Нарушение рециркуляции желчных кислот</a:t>
            </a:r>
          </a:p>
          <a:p>
            <a:r>
              <a:rPr lang="ru-RU" sz="2400" dirty="0" smtClean="0"/>
              <a:t>Длительное внутривенное применение  жировых эмульсий на основе соевого масла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39384" y="1450721"/>
            <a:ext cx="417880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Остеопороз</a:t>
            </a:r>
          </a:p>
          <a:p>
            <a:pPr marL="0" indent="0">
              <a:buNone/>
            </a:pPr>
            <a:r>
              <a:rPr lang="ru-RU" dirty="0" smtClean="0"/>
              <a:t>Причины</a:t>
            </a:r>
          </a:p>
          <a:p>
            <a:r>
              <a:rPr lang="ru-RU" sz="2400" dirty="0" smtClean="0"/>
              <a:t>нарушение </a:t>
            </a:r>
            <a:r>
              <a:rPr lang="ru-RU" sz="2400" dirty="0"/>
              <a:t>всасывания витамина </a:t>
            </a:r>
            <a:r>
              <a:rPr lang="en-US" sz="2400" dirty="0"/>
              <a:t>D</a:t>
            </a:r>
            <a:r>
              <a:rPr lang="ru-RU" sz="2400" dirty="0"/>
              <a:t> и </a:t>
            </a:r>
            <a:r>
              <a:rPr lang="ru-RU" sz="2400" dirty="0" smtClean="0"/>
              <a:t>кальция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b="1" dirty="0"/>
              <a:t>Целевые уровни </a:t>
            </a:r>
            <a:r>
              <a:rPr lang="ru-RU" sz="2400" b="1" dirty="0" smtClean="0"/>
              <a:t>витамина </a:t>
            </a:r>
            <a:r>
              <a:rPr lang="en-US" sz="2400" b="1" dirty="0"/>
              <a:t>D</a:t>
            </a:r>
            <a:r>
              <a:rPr lang="ru-RU" sz="2400" b="1" dirty="0"/>
              <a:t> </a:t>
            </a:r>
            <a:r>
              <a:rPr lang="ru-RU" sz="2400" b="1" dirty="0" smtClean="0"/>
              <a:t>в сыворотке крови – не менее </a:t>
            </a:r>
            <a:r>
              <a:rPr lang="ru-RU" sz="2400" b="1" dirty="0"/>
              <a:t>30 </a:t>
            </a:r>
            <a:r>
              <a:rPr lang="ru-RU" sz="2400" b="1" dirty="0" err="1"/>
              <a:t>нг</a:t>
            </a:r>
            <a:r>
              <a:rPr lang="ru-RU" sz="2400" b="1" dirty="0"/>
              <a:t>/мл. </a:t>
            </a:r>
          </a:p>
          <a:p>
            <a:pPr marL="0" indent="0" algn="ctr"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872" y="5362523"/>
            <a:ext cx="52578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Контроль кишечного </a:t>
            </a:r>
            <a:r>
              <a:rPr lang="ru-RU" sz="2000" b="1" dirty="0" err="1" smtClean="0"/>
              <a:t>микробиоценоза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УРДХК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Применение </a:t>
            </a:r>
            <a:r>
              <a:rPr lang="ru-RU" sz="2000" b="1" dirty="0" err="1" smtClean="0"/>
              <a:t>поликомпонентных</a:t>
            </a:r>
            <a:r>
              <a:rPr lang="ru-RU" sz="2000" b="1" dirty="0" smtClean="0"/>
              <a:t> ЖЭ с пониженным содержанием соевого масла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35980" y="5362523"/>
            <a:ext cx="3785616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Прием или внутривенное введение препаратов вит. </a:t>
            </a:r>
            <a:r>
              <a:rPr lang="en-US" sz="2000" b="1" dirty="0" smtClean="0"/>
              <a:t>D</a:t>
            </a:r>
            <a:r>
              <a:rPr lang="ru-RU" sz="2000" b="1" dirty="0" smtClean="0"/>
              <a:t>  и кальция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079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393191" y="1145735"/>
            <a:ext cx="8942833" cy="45274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600"/>
              </a:spcBef>
              <a:buClr>
                <a:srgbClr val="F4829A"/>
              </a:buClr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Коррекция водно-электролитного баланса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(потери + перспирация, диурез не &lt; 1 л/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сут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+ натрий 100-150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ммоль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ЦВД &gt;8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см.вод.ст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),  контроль КЩС</a:t>
            </a:r>
          </a:p>
          <a:p>
            <a:pPr lvl="0">
              <a:spcBef>
                <a:spcPts val="600"/>
              </a:spcBef>
              <a:buClr>
                <a:srgbClr val="F4829A"/>
              </a:buClr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Ранняя энтеральная терапия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:</a:t>
            </a:r>
            <a:b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ГЭР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цитопротекторами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регидрон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цитофлавин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аскорб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. кислота) +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дипептид глицин-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глутамина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250-500 мл/10 час (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Интестамин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)</a:t>
            </a:r>
          </a:p>
          <a:p>
            <a:pPr lvl="0">
              <a:spcBef>
                <a:spcPts val="600"/>
              </a:spcBef>
              <a:buClr>
                <a:srgbClr val="F4829A"/>
              </a:buClr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Минимальное ЭП (300-500 мл/10 час) 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* </a:t>
            </a:r>
            <a:r>
              <a:rPr lang="ru-RU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проксимальный СКК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- олигомерная ПС с малым содержанием ДЦТ и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гидролизатом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сывороточного белка (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НЭ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Пептисорб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Пептамен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Сурвимед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Нутрикомп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Пепти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)</a:t>
            </a:r>
            <a:b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* </a:t>
            </a:r>
            <a:r>
              <a:rPr lang="ru-RU" sz="2400" b="1" i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дистальный СКК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изокалорическая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изоосмолярная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ПС</a:t>
            </a:r>
            <a:b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</a:b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Нутриэн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Стандарт,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Нутризон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Изосурс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Стандарт,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Фрезубин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Оригинал и др.)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DD0245-008E-47E8-A219-E1C853FDD6A5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500616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Базисная терапия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СКК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раннем послеоперационном периоде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93776" y="5713455"/>
            <a:ext cx="8842248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Наличие нутриентов в просвете кишки – это главный фактор ранней метаболической </a:t>
            </a:r>
            <a:r>
              <a:rPr lang="ru-RU" alt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и структурно-функциональной реабилитации кишки (эндогенное </a:t>
            </a:r>
            <a:r>
              <a:rPr lang="ru-RU" altLang="ru-RU" sz="2000" b="1" dirty="0" err="1" smtClean="0">
                <a:solidFill>
                  <a:srgbClr val="800000"/>
                </a:solidFill>
                <a:latin typeface="Times New Roman" panose="02020603050405020304" pitchFamily="18" charset="0"/>
              </a:rPr>
              <a:t>внутрипросветное</a:t>
            </a:r>
            <a:r>
              <a:rPr lang="ru-RU" altLang="ru-RU" sz="20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питание кишки)</a:t>
            </a:r>
            <a:endParaRPr lang="ru-RU" altLang="ru-RU" sz="2000" b="1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9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4095"/>
            <a:ext cx="11219688" cy="6805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</a:rPr>
              <a:t>Синдром короткой кишки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038" y="1549178"/>
            <a:ext cx="10398642" cy="2650682"/>
          </a:xfrm>
        </p:spPr>
        <p:txBody>
          <a:bodyPr/>
          <a:lstStyle/>
          <a:p>
            <a:pPr marL="0" indent="0">
              <a:buNone/>
            </a:pP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симптомокомплекс нарушенного пищеварения, </a:t>
            </a:r>
            <a:r>
              <a:rPr lang="ru-RU" altLang="ru-RU" b="1" dirty="0">
                <a:latin typeface="Times New Roman" panose="02020603050405020304" pitchFamily="18" charset="0"/>
                <a:cs typeface="Arial" panose="020B0604020202020204" pitchFamily="34" charset="0"/>
              </a:rPr>
              <a:t>обусловленный уменьшением всасывательной поверхности тонкой кишки и проявляющийся кишечной недостаточностью </a:t>
            </a: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различной степени выраженности (мальдигестия и мальабсорбция), что приводит к развитию прогрессирующей недостаточности питания и различным </a:t>
            </a:r>
            <a:r>
              <a:rPr lang="ru-RU" altLang="ru-RU" dirty="0" err="1">
                <a:latin typeface="Times New Roman" panose="02020603050405020304" pitchFamily="18" charset="0"/>
                <a:cs typeface="Arial" panose="020B0604020202020204" pitchFamily="34" charset="0"/>
              </a:rPr>
              <a:t>поливисцеральным</a:t>
            </a:r>
            <a:r>
              <a:rPr lang="ru-RU" altLang="ru-RU" dirty="0">
                <a:latin typeface="Times New Roman" panose="02020603050405020304" pitchFamily="18" charset="0"/>
                <a:cs typeface="Arial" panose="020B0604020202020204" pitchFamily="34" charset="0"/>
              </a:rPr>
              <a:t> нарушениям.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4038" y="4290237"/>
            <a:ext cx="10095614" cy="2357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b="1" dirty="0"/>
              <a:t>Основные причины: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600" dirty="0"/>
              <a:t>хирургическое удаление большей части тонкой кишки с наложением  анастомоза между высокими отделами тонкой кишки с  толстой кишкой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2600" dirty="0"/>
              <a:t>выключении ее из процессов переваривания и всасывания при образовании </a:t>
            </a:r>
            <a:r>
              <a:rPr lang="ru-RU" altLang="ru-RU" sz="2600" dirty="0" err="1"/>
              <a:t>межкишечных</a:t>
            </a:r>
            <a:r>
              <a:rPr lang="ru-RU" altLang="ru-RU" sz="2600" dirty="0"/>
              <a:t> свищей или выполнений бариатрических шунтирующих операций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257" y="672992"/>
            <a:ext cx="9409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990000"/>
                </a:solidFill>
              </a:rPr>
              <a:t>МКБ-10: K91.2 — Нарушение всасывания после хирургического вмешательства, не классифицированное в других рубриках</a:t>
            </a:r>
            <a:r>
              <a:rPr lang="ru-RU" sz="2400" b="1" dirty="0">
                <a:solidFill>
                  <a:srgbClr val="C00000"/>
                </a:solidFill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549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93776" y="1289989"/>
            <a:ext cx="8887968" cy="3816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  <a:buClr>
                <a:srgbClr val="F4829A"/>
              </a:buClr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Дополнительное или полное ПП- при невозможности достижения 50% </a:t>
            </a:r>
            <a:r>
              <a:rPr lang="ru-RU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субстр</a:t>
            </a: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. обеспечения</a:t>
            </a:r>
            <a:r>
              <a:rPr lang="ru-RU" sz="28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(3 сутки – исходная гипотрофия и пожилой возраст, остальные 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5-7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сутки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)  (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Смофкабивен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Нутрифлекс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Липид,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Оликлиномель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,) + </a:t>
            </a: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дипептид </a:t>
            </a:r>
            <a:r>
              <a:rPr lang="ru-RU" sz="24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аланин-глутамина</a:t>
            </a: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2 мл/кг 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+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Аддамель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+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Церневит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или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Солувит+Виталипид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buClr>
                <a:srgbClr val="F4829A"/>
              </a:buClr>
              <a:defRPr/>
            </a:pP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Блокаторы желудочной секреции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омепразол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пантопразол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рабепразол</a:t>
            </a:r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или </a:t>
            </a:r>
            <a:r>
              <a:rPr lang="ru-RU" sz="24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эзопразол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)</a:t>
            </a:r>
          </a:p>
          <a:p>
            <a:pPr lvl="0">
              <a:spcBef>
                <a:spcPts val="1200"/>
              </a:spcBef>
              <a:buClr>
                <a:srgbClr val="F4829A"/>
              </a:buClr>
              <a:defRPr/>
            </a:pPr>
            <a:r>
              <a:rPr lang="ru-RU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Деконтаминация</a:t>
            </a: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при дистальном СКК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Метронидазол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Рифаксимин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Нифуроксазид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– во всех случаях отсутствия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баугиниевой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заслонки)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DD0245-008E-47E8-A219-E1C853FDD6A5}"/>
              </a:ext>
            </a:extLst>
          </p:cNvPr>
          <p:cNvSpPr txBox="1">
            <a:spLocks/>
          </p:cNvSpPr>
          <p:nvPr/>
        </p:nvSpPr>
        <p:spPr>
          <a:xfrm>
            <a:off x="0" y="76200"/>
            <a:ext cx="973836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Базисная терапия СКК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раннем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послеоперационном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периоде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184" y="5481258"/>
            <a:ext cx="9262872" cy="10215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Необходимый объем субстратного обеспечения на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5-6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сут</a:t>
            </a:r>
            <a:endParaRPr lang="ru-RU" sz="26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Энергия 25-30 ккал/кг, Белок 1,2-1,5 г/кг</a:t>
            </a:r>
          </a:p>
        </p:txBody>
      </p:sp>
    </p:spTree>
    <p:extLst>
      <p:ext uri="{BB962C8B-B14F-4D97-AF65-F5344CB8AC3E}">
        <p14:creationId xmlns:p14="http://schemas.microsoft.com/office/powerpoint/2010/main" val="2467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9288" y="-46980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993300"/>
                </a:solidFill>
              </a:rPr>
              <a:t>Дифференцированная терапия СКК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1" y="1172322"/>
            <a:ext cx="3319271" cy="37499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/>
              <a:t>Проксимальный</a:t>
            </a:r>
          </a:p>
          <a:p>
            <a:pPr>
              <a:lnSpc>
                <a:spcPct val="80000"/>
              </a:lnSpc>
            </a:pPr>
            <a:r>
              <a:rPr lang="ru-RU" altLang="ru-RU" sz="2000" dirty="0" err="1" smtClean="0"/>
              <a:t>Антисекреторная</a:t>
            </a:r>
            <a:r>
              <a:rPr lang="ru-RU" altLang="ru-RU" sz="2000" dirty="0" smtClean="0"/>
              <a:t> терапия (40 мг первые 2 </a:t>
            </a:r>
            <a:r>
              <a:rPr lang="ru-RU" altLang="ru-RU" sz="2000" dirty="0" err="1" smtClean="0"/>
              <a:t>мес</a:t>
            </a:r>
            <a:r>
              <a:rPr lang="ru-RU" altLang="ru-RU" sz="2000" dirty="0" smtClean="0"/>
              <a:t> и далее еще 4 </a:t>
            </a:r>
            <a:r>
              <a:rPr lang="ru-RU" altLang="ru-RU" sz="2000" dirty="0" err="1" smtClean="0"/>
              <a:t>мес</a:t>
            </a:r>
            <a:r>
              <a:rPr lang="ru-RU" altLang="ru-RU" sz="2000" dirty="0" smtClean="0"/>
              <a:t> 20 мг/день)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err="1" smtClean="0"/>
              <a:t>Полиферменты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(</a:t>
            </a:r>
            <a:r>
              <a:rPr lang="ru-RU" altLang="ru-RU" sz="2000" dirty="0" err="1"/>
              <a:t>креон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эрмиталь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панцитрат</a:t>
            </a:r>
            <a:r>
              <a:rPr lang="ru-RU" altLang="ru-RU" sz="2000" dirty="0"/>
              <a:t> и др.)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smtClean="0"/>
              <a:t>Замедление </a:t>
            </a:r>
            <a:r>
              <a:rPr lang="ru-RU" altLang="ru-RU" sz="2000" dirty="0"/>
              <a:t>кишечной перистальтики (</a:t>
            </a:r>
            <a:r>
              <a:rPr lang="ru-RU" altLang="ru-RU" sz="2000" dirty="0" err="1"/>
              <a:t>лоперамид</a:t>
            </a:r>
            <a:r>
              <a:rPr lang="ru-RU" altLang="ru-RU" sz="2000" dirty="0"/>
              <a:t>, </a:t>
            </a:r>
            <a:r>
              <a:rPr lang="ru-RU" altLang="ru-RU" sz="2000" dirty="0" err="1" smtClean="0"/>
              <a:t>имодиум</a:t>
            </a:r>
            <a:r>
              <a:rPr lang="ru-RU" altLang="ru-RU" sz="2000" dirty="0" smtClean="0"/>
              <a:t>, </a:t>
            </a:r>
            <a:r>
              <a:rPr lang="ru-RU" altLang="ru-RU" sz="2000" dirty="0" err="1" smtClean="0"/>
              <a:t>реасек</a:t>
            </a:r>
            <a:r>
              <a:rPr lang="ru-RU" altLang="ru-RU" sz="20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39714" y="1172322"/>
            <a:ext cx="3625911" cy="396081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b="1" dirty="0"/>
              <a:t>Дистальный</a:t>
            </a:r>
            <a:endParaRPr lang="ru-RU" altLang="ru-RU" dirty="0"/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 err="1"/>
              <a:t>Энтеросорбция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смекта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фосфалюгель</a:t>
            </a:r>
            <a:r>
              <a:rPr lang="ru-RU" altLang="ru-RU" sz="2000" dirty="0"/>
              <a:t>, </a:t>
            </a:r>
            <a:r>
              <a:rPr lang="ru-RU" altLang="ru-RU" sz="2000" dirty="0" err="1"/>
              <a:t>холестирамин</a:t>
            </a:r>
            <a:r>
              <a:rPr lang="ru-RU" altLang="ru-RU" sz="2000" dirty="0"/>
              <a:t> и др.)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Уменьшение кишечной гиперсекреции (</a:t>
            </a:r>
            <a:r>
              <a:rPr lang="ru-RU" altLang="ru-RU" sz="2000" dirty="0" err="1"/>
              <a:t>октреотид</a:t>
            </a:r>
            <a:r>
              <a:rPr lang="ru-RU" altLang="ru-RU" sz="2000" dirty="0"/>
              <a:t> 300 мкг/</a:t>
            </a:r>
            <a:r>
              <a:rPr lang="ru-RU" altLang="ru-RU" sz="2000" dirty="0" err="1"/>
              <a:t>сут</a:t>
            </a:r>
            <a:r>
              <a:rPr lang="ru-RU" altLang="ru-RU" sz="2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Средства улучшающие реологию желчи (</a:t>
            </a:r>
            <a:r>
              <a:rPr lang="ru-RU" altLang="ru-RU" sz="2000" dirty="0" err="1"/>
              <a:t>холеит</a:t>
            </a:r>
            <a:r>
              <a:rPr lang="ru-RU" altLang="ru-RU" sz="2000" dirty="0"/>
              <a:t>, фосфолипиды, УРДХК)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dirty="0"/>
              <a:t>Профилактика нефролитиаза (глюконат или карбонат кальция 6-8 г/</a:t>
            </a:r>
            <a:r>
              <a:rPr lang="ru-RU" altLang="ru-RU" sz="2000" dirty="0" err="1"/>
              <a:t>сут</a:t>
            </a:r>
            <a:r>
              <a:rPr lang="ru-RU" altLang="ru-RU" sz="2000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ru-RU" altLang="ru-RU" sz="1800" dirty="0"/>
          </a:p>
          <a:p>
            <a:pPr eaLnBrk="1" hangingPunct="1">
              <a:lnSpc>
                <a:spcPct val="80000"/>
              </a:lnSpc>
            </a:pPr>
            <a:endParaRPr lang="ru-RU" altLang="ru-RU" sz="1400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29585" y="1345497"/>
            <a:ext cx="3154680" cy="36779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dirty="0"/>
              <a:t>Базисная </a:t>
            </a:r>
            <a:r>
              <a:rPr lang="ru-RU" altLang="ru-RU" sz="2400" b="1" dirty="0" smtClean="0"/>
              <a:t>терапия</a:t>
            </a:r>
          </a:p>
          <a:p>
            <a:pPr marL="342900" indent="-342900">
              <a:spcBef>
                <a:spcPct val="50000"/>
              </a:spcBef>
            </a:pPr>
            <a:r>
              <a:rPr lang="ru-RU" altLang="ru-RU" sz="2200" dirty="0" smtClean="0"/>
              <a:t>Коррекция  ВЭГ и КЩС</a:t>
            </a:r>
          </a:p>
          <a:p>
            <a:pPr marL="342900" indent="-342900">
              <a:spcBef>
                <a:spcPct val="50000"/>
              </a:spcBef>
            </a:pPr>
            <a:r>
              <a:rPr lang="ru-RU" altLang="ru-RU" sz="2200" dirty="0" smtClean="0"/>
              <a:t>Диетическое </a:t>
            </a:r>
            <a:r>
              <a:rPr lang="ru-RU" altLang="ru-RU" sz="2200" dirty="0"/>
              <a:t>и клиническое </a:t>
            </a:r>
            <a:r>
              <a:rPr lang="ru-RU" altLang="ru-RU" sz="2200" dirty="0" smtClean="0"/>
              <a:t>питание</a:t>
            </a:r>
          </a:p>
          <a:p>
            <a:pPr marL="342900" indent="-342900">
              <a:spcBef>
                <a:spcPct val="50000"/>
              </a:spcBef>
            </a:pPr>
            <a:r>
              <a:rPr lang="ru-RU" altLang="ru-RU" sz="2200" dirty="0" smtClean="0"/>
              <a:t>Контроль кишечного </a:t>
            </a:r>
            <a:r>
              <a:rPr lang="ru-RU" altLang="ru-RU" sz="2200" dirty="0" err="1"/>
              <a:t>микробиоценоза</a:t>
            </a:r>
            <a:endParaRPr lang="ru-RU" altLang="ru-RU" sz="2200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37161" y="5157255"/>
            <a:ext cx="10328463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ru-RU" altLang="ru-RU" sz="2400" b="1">
                <a:solidFill>
                  <a:srgbClr val="800000"/>
                </a:solidFill>
              </a:rPr>
              <a:t>Активация процессов структурно-функциональной адаптации оставшейся кишки (глутамин, бутират, цинк, ГПП-2 тедуглутид)</a:t>
            </a:r>
            <a:endParaRPr lang="ru-RU" altLang="ru-RU" sz="2400" b="1" dirty="0">
              <a:solidFill>
                <a:srgbClr val="80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39746" y="6122080"/>
            <a:ext cx="783869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1800" dirty="0" err="1"/>
              <a:t>Matarese</a:t>
            </a:r>
            <a:r>
              <a:rPr lang="en-US" altLang="ru-RU" sz="1800" dirty="0"/>
              <a:t> LE. </a:t>
            </a:r>
            <a:r>
              <a:rPr lang="en-US" altLang="ru-RU" sz="1800" i="1" dirty="0"/>
              <a:t>JPEN J </a:t>
            </a:r>
            <a:r>
              <a:rPr lang="en-US" altLang="ru-RU" sz="1800" i="1" dirty="0" err="1"/>
              <a:t>Parenter</a:t>
            </a:r>
            <a:r>
              <a:rPr lang="en-US" altLang="ru-RU" sz="1800" i="1" dirty="0"/>
              <a:t> Enteral </a:t>
            </a:r>
            <a:r>
              <a:rPr lang="en-US" altLang="ru-RU" sz="1800" i="1" dirty="0" err="1"/>
              <a:t>Nutr</a:t>
            </a:r>
            <a:r>
              <a:rPr lang="en-US" altLang="ru-RU" sz="1800" dirty="0"/>
              <a:t>. 2013;37(2):161-170</a:t>
            </a:r>
            <a:r>
              <a:rPr lang="ru-RU" altLang="ru-RU" sz="1800" dirty="0"/>
              <a:t>; </a:t>
            </a:r>
            <a:r>
              <a:rPr lang="en-US" altLang="ru-RU" sz="1800" dirty="0"/>
              <a:t>                Sobotka L. and al., 2014 </a:t>
            </a:r>
            <a:r>
              <a:rPr lang="ru-RU" altLang="ru-RU" sz="1800" dirty="0"/>
              <a:t>2. </a:t>
            </a:r>
          </a:p>
        </p:txBody>
      </p:sp>
    </p:spTree>
    <p:extLst>
      <p:ext uri="{BB962C8B-B14F-4D97-AF65-F5344CB8AC3E}">
        <p14:creationId xmlns:p14="http://schemas.microsoft.com/office/powerpoint/2010/main" val="19860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95250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Особенности приема лекарственных препаратов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134350" cy="43513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Лучше в жидком виде или суспензии (</a:t>
            </a:r>
            <a:r>
              <a:rPr lang="ru-RU" sz="3600" dirty="0" err="1" smtClean="0"/>
              <a:t>рифаксимин</a:t>
            </a:r>
            <a:r>
              <a:rPr lang="ru-RU" sz="3600" dirty="0" smtClean="0"/>
              <a:t> 100 мг/5 мл), </a:t>
            </a:r>
            <a:r>
              <a:rPr lang="ru-RU" sz="3600" dirty="0" err="1" smtClean="0"/>
              <a:t>нифураксазид</a:t>
            </a:r>
            <a:r>
              <a:rPr lang="ru-RU" sz="3600" dirty="0" smtClean="0"/>
              <a:t> 200 мг/5 мл)</a:t>
            </a:r>
          </a:p>
          <a:p>
            <a:r>
              <a:rPr lang="ru-RU" sz="3600" dirty="0" smtClean="0"/>
              <a:t>Таблетки измельчать или рассасывать</a:t>
            </a:r>
          </a:p>
          <a:p>
            <a:r>
              <a:rPr lang="ru-RU" sz="3600" dirty="0" smtClean="0"/>
              <a:t>Капсулы вскрывать (особенно ферменты) и принимать с небольшим количеством воды или киселя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95117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081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принципы лечебного питания больных с </a:t>
            </a:r>
            <a:r>
              <a:rPr lang="ru-RU" b="1" dirty="0" smtClean="0">
                <a:solidFill>
                  <a:srgbClr val="C00000"/>
                </a:solidFill>
              </a:rPr>
              <a:t>СКК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92" y="1425512"/>
            <a:ext cx="9326880" cy="5313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Дробное (5-6 р/день) неторопливое питание </a:t>
            </a:r>
            <a:r>
              <a:rPr lang="ru-RU" dirty="0">
                <a:latin typeface="Times New Roman" panose="02020603050405020304" pitchFamily="18" charset="0"/>
              </a:rPr>
              <a:t>малыми порциями с элементами «</a:t>
            </a:r>
            <a:r>
              <a:rPr lang="ru-RU" dirty="0" err="1">
                <a:latin typeface="Times New Roman" panose="02020603050405020304" pitchFamily="18" charset="0"/>
              </a:rPr>
              <a:t>сухоедения</a:t>
            </a:r>
            <a:r>
              <a:rPr lang="ru-RU" dirty="0" smtClean="0">
                <a:latin typeface="Times New Roman" panose="02020603050405020304" pitchFamily="18" charset="0"/>
              </a:rPr>
              <a:t>» (мягкая консистенция) </a:t>
            </a:r>
            <a:r>
              <a:rPr lang="ru-RU" dirty="0">
                <a:latin typeface="Times New Roman" panose="02020603050405020304" pitchFamily="18" charset="0"/>
              </a:rPr>
              <a:t>и отсроченным (раздельным) </a:t>
            </a:r>
            <a:r>
              <a:rPr lang="ru-RU" dirty="0" smtClean="0">
                <a:latin typeface="Times New Roman" panose="02020603050405020304" pitchFamily="18" charset="0"/>
              </a:rPr>
              <a:t>относительно малым (1000-1200 мл/день) потреблением </a:t>
            </a:r>
            <a:r>
              <a:rPr lang="ru-RU" dirty="0">
                <a:latin typeface="Times New Roman" panose="02020603050405020304" pitchFamily="18" charset="0"/>
              </a:rPr>
              <a:t>жидкости (ГЭР- </a:t>
            </a:r>
            <a:r>
              <a:rPr lang="ru-RU" dirty="0" err="1">
                <a:latin typeface="Times New Roman" panose="02020603050405020304" pitchFamily="18" charset="0"/>
              </a:rPr>
              <a:t>пов</a:t>
            </a:r>
            <a:r>
              <a:rPr lang="ru-RU" dirty="0">
                <a:latin typeface="Times New Roman" panose="02020603050405020304" pitchFamily="18" charset="0"/>
              </a:rPr>
              <a:t>. потребность в натрии)</a:t>
            </a:r>
          </a:p>
          <a:p>
            <a:r>
              <a:rPr lang="ru-RU" dirty="0">
                <a:latin typeface="Times New Roman" panose="02020603050405020304" pitchFamily="18" charset="0"/>
              </a:rPr>
              <a:t>Механически  и химически щадящая диета с ограничением жира (не менее 0,5 г/кг/</a:t>
            </a:r>
            <a:r>
              <a:rPr lang="ru-RU" dirty="0" err="1">
                <a:latin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</a:rPr>
              <a:t>), дисахаридов и лактозу содержащих продуктов (см. по переносимости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</a:rPr>
              <a:t>Исключение </a:t>
            </a:r>
            <a:r>
              <a:rPr lang="ru-RU" dirty="0">
                <a:latin typeface="Times New Roman" panose="02020603050405020304" pitchFamily="18" charset="0"/>
              </a:rPr>
              <a:t>трудно перевариваемых и ускоряющих пассаж пищевого химуса </a:t>
            </a:r>
            <a:r>
              <a:rPr lang="ru-RU" dirty="0" smtClean="0">
                <a:latin typeface="Times New Roman" panose="02020603050405020304" pitchFamily="18" charset="0"/>
              </a:rPr>
              <a:t>продуктов</a:t>
            </a:r>
          </a:p>
          <a:p>
            <a:pPr lvl="0"/>
            <a:r>
              <a:rPr lang="ru-RU" dirty="0" smtClean="0">
                <a:latin typeface="Times New Roman" panose="02020603050405020304" pitchFamily="18" charset="0"/>
              </a:rPr>
              <a:t>Назначение </a:t>
            </a:r>
            <a:r>
              <a:rPr lang="ru-RU" dirty="0">
                <a:latin typeface="Times New Roman" panose="02020603050405020304" pitchFamily="18" charset="0"/>
              </a:rPr>
              <a:t>продуктов </a:t>
            </a:r>
            <a:r>
              <a:rPr lang="ru-RU" dirty="0" smtClean="0">
                <a:latin typeface="Times New Roman" panose="02020603050405020304" pitchFamily="18" charset="0"/>
              </a:rPr>
              <a:t>закрепляющих стул и взаимно </a:t>
            </a:r>
            <a:r>
              <a:rPr lang="ru-RU" dirty="0">
                <a:latin typeface="Times New Roman" panose="02020603050405020304" pitchFamily="18" charset="0"/>
              </a:rPr>
              <a:t>повышающих биологическую </a:t>
            </a:r>
            <a:r>
              <a:rPr lang="ru-RU" dirty="0" smtClean="0">
                <a:latin typeface="Times New Roman" panose="02020603050405020304" pitchFamily="18" charset="0"/>
              </a:rPr>
              <a:t>ценность</a:t>
            </a:r>
          </a:p>
          <a:p>
            <a:r>
              <a:rPr lang="ru-RU" dirty="0" err="1" smtClean="0">
                <a:latin typeface="Times New Roman" panose="02020603050405020304" pitchFamily="18" charset="0"/>
              </a:rPr>
              <a:t>Щадяшая</a:t>
            </a:r>
            <a:r>
              <a:rPr lang="ru-RU" dirty="0" smtClean="0">
                <a:latin typeface="Times New Roman" panose="02020603050405020304" pitchFamily="18" charset="0"/>
              </a:rPr>
              <a:t> температура </a:t>
            </a:r>
            <a:r>
              <a:rPr lang="ru-RU" dirty="0">
                <a:latin typeface="Times New Roman" panose="02020603050405020304" pitchFamily="18" charset="0"/>
              </a:rPr>
              <a:t>пищи </a:t>
            </a:r>
            <a:r>
              <a:rPr lang="ru-RU" dirty="0" smtClean="0">
                <a:latin typeface="Times New Roman" panose="02020603050405020304" pitchFamily="18" charset="0"/>
              </a:rPr>
              <a:t>( избегать холодных и горячих блюд - оптимально в </a:t>
            </a:r>
            <a:r>
              <a:rPr lang="ru-RU" dirty="0">
                <a:latin typeface="Times New Roman" panose="02020603050405020304" pitchFamily="18" charset="0"/>
              </a:rPr>
              <a:t>пределах </a:t>
            </a:r>
            <a:r>
              <a:rPr lang="ru-RU" dirty="0" smtClean="0">
                <a:latin typeface="Times New Roman" panose="02020603050405020304" pitchFamily="18" charset="0"/>
              </a:rPr>
              <a:t>35-40º </a:t>
            </a:r>
            <a:r>
              <a:rPr lang="ru-RU" dirty="0">
                <a:latin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</a:endParaRPr>
          </a:p>
          <a:p>
            <a:pPr lvl="0"/>
            <a:endParaRPr lang="ru-RU" dirty="0" smtClean="0">
              <a:latin typeface="Times New Roman" panose="02020603050405020304" pitchFamily="18" charset="0"/>
            </a:endParaRPr>
          </a:p>
          <a:p>
            <a:pPr lvl="0"/>
            <a:endParaRPr lang="ru-RU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632" y="209677"/>
            <a:ext cx="8461248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Основные принципы лечебного питания больных с </a:t>
            </a:r>
            <a:r>
              <a:rPr lang="ru-RU" b="1" dirty="0" smtClean="0">
                <a:solidFill>
                  <a:srgbClr val="C00000"/>
                </a:solidFill>
              </a:rPr>
              <a:t>СКК (2)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96" y="2008505"/>
            <a:ext cx="9700260" cy="435133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rgbClr val="F4829A"/>
              </a:buClr>
              <a:defRPr/>
            </a:pPr>
            <a:r>
              <a:rPr lang="ru-RU" b="1" i="1" dirty="0" smtClean="0">
                <a:latin typeface="Times New Roman" panose="02020603050405020304" pitchFamily="18" charset="0"/>
              </a:rPr>
              <a:t>Повышение </a:t>
            </a:r>
            <a:r>
              <a:rPr lang="ru-RU" b="1" i="1" dirty="0">
                <a:latin typeface="Times New Roman" panose="02020603050405020304" pitchFamily="18" charset="0"/>
              </a:rPr>
              <a:t>биологической ценности готовых блюд  путём добавки в </a:t>
            </a:r>
            <a:r>
              <a:rPr lang="ru-RU" b="1" i="1" dirty="0" smtClean="0">
                <a:latin typeface="Times New Roman" panose="02020603050405020304" pitchFamily="18" charset="0"/>
              </a:rPr>
              <a:t>блюда </a:t>
            </a:r>
            <a:r>
              <a:rPr lang="ru-RU" b="1" i="1" dirty="0">
                <a:latin typeface="Times New Roman" panose="02020603050405020304" pitchFamily="18" charset="0"/>
              </a:rPr>
              <a:t>сухих ПС высокой </a:t>
            </a:r>
            <a:r>
              <a:rPr lang="ru-RU" b="1" i="1" dirty="0" err="1">
                <a:latin typeface="Times New Roman" panose="02020603050405020304" pitchFamily="18" charset="0"/>
              </a:rPr>
              <a:t>биоценности</a:t>
            </a:r>
            <a:r>
              <a:rPr lang="ru-RU" b="1" i="1" dirty="0">
                <a:latin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</a:rPr>
              <a:t>Нутриэн</a:t>
            </a:r>
            <a:r>
              <a:rPr lang="ru-RU" sz="2400" dirty="0">
                <a:latin typeface="Times New Roman" panose="02020603050405020304" pitchFamily="18" charset="0"/>
              </a:rPr>
              <a:t> Стандарт, </a:t>
            </a:r>
            <a:r>
              <a:rPr lang="ru-RU" sz="2400" dirty="0" err="1" smtClean="0">
                <a:latin typeface="Times New Roman" panose="02020603050405020304" pitchFamily="18" charset="0"/>
              </a:rPr>
              <a:t>Нутриэн</a:t>
            </a:r>
            <a:r>
              <a:rPr lang="ru-RU" sz="2400" dirty="0" smtClean="0">
                <a:latin typeface="Times New Roman" panose="02020603050405020304" pitchFamily="18" charset="0"/>
              </a:rPr>
              <a:t> Остео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Нутриэн</a:t>
            </a:r>
            <a:r>
              <a:rPr lang="ru-RU" sz="2400" dirty="0">
                <a:latin typeface="Times New Roman" panose="02020603050405020304" pitchFamily="18" charset="0"/>
              </a:rPr>
              <a:t> Форт, </a:t>
            </a:r>
            <a:r>
              <a:rPr lang="ru-RU" sz="2400" dirty="0" err="1">
                <a:latin typeface="Times New Roman" panose="02020603050405020304" pitchFamily="18" charset="0"/>
              </a:rPr>
              <a:t>Нутризон</a:t>
            </a:r>
            <a:r>
              <a:rPr lang="ru-RU" sz="2400" dirty="0">
                <a:latin typeface="Times New Roman" panose="02020603050405020304" pitchFamily="18" charset="0"/>
              </a:rPr>
              <a:t> и др. </a:t>
            </a:r>
            <a:r>
              <a:rPr lang="ru-RU" sz="2400" dirty="0" smtClean="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F4829A"/>
              </a:buClr>
              <a:defRPr/>
            </a:pPr>
            <a:r>
              <a:rPr lang="ru-RU" b="1" i="1" dirty="0">
                <a:latin typeface="Times New Roman" panose="02020603050405020304" pitchFamily="18" charset="0"/>
              </a:rPr>
              <a:t>П</a:t>
            </a:r>
            <a:r>
              <a:rPr lang="ru-RU" b="1" i="1" dirty="0" smtClean="0">
                <a:latin typeface="Times New Roman" panose="02020603050405020304" pitchFamily="18" charset="0"/>
              </a:rPr>
              <a:t>отребление </a:t>
            </a:r>
            <a:r>
              <a:rPr lang="ru-RU" b="1" i="1" dirty="0">
                <a:latin typeface="Times New Roman" panose="02020603050405020304" pitchFamily="18" charset="0"/>
              </a:rPr>
              <a:t>специальных ПС </a:t>
            </a:r>
            <a:r>
              <a:rPr lang="ru-RU" dirty="0">
                <a:latin typeface="Times New Roman" panose="02020603050405020304" pitchFamily="18" charset="0"/>
              </a:rPr>
              <a:t>или специально приготовленных на их  </a:t>
            </a:r>
            <a:r>
              <a:rPr lang="ru-RU" dirty="0" smtClean="0">
                <a:latin typeface="Times New Roman" panose="02020603050405020304" pitchFamily="18" charset="0"/>
              </a:rPr>
              <a:t>основе </a:t>
            </a:r>
            <a:r>
              <a:rPr lang="ru-RU" dirty="0">
                <a:latin typeface="Times New Roman" panose="02020603050405020304" pitchFamily="18" charset="0"/>
              </a:rPr>
              <a:t>коктейлей йогуртовой консистенции или готовых к </a:t>
            </a:r>
            <a:r>
              <a:rPr lang="ru-RU" dirty="0" smtClean="0">
                <a:latin typeface="Times New Roman" panose="02020603050405020304" pitchFamily="18" charset="0"/>
              </a:rPr>
              <a:t>применению </a:t>
            </a:r>
            <a:r>
              <a:rPr lang="ru-RU" dirty="0">
                <a:latin typeface="Times New Roman" panose="02020603050405020304" pitchFamily="18" charset="0"/>
              </a:rPr>
              <a:t>ЭПС, предназначенных для сипинга (по переносимости</a:t>
            </a:r>
            <a:r>
              <a:rPr lang="ru-RU" dirty="0" smtClean="0"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ts val="600"/>
              </a:spcBef>
              <a:buClr>
                <a:srgbClr val="F4829A"/>
              </a:buClr>
              <a:defRPr/>
            </a:pPr>
            <a:r>
              <a:rPr lang="ru-RU" b="1" i="1" dirty="0" smtClean="0">
                <a:latin typeface="Times New Roman" panose="02020603050405020304" pitchFamily="18" charset="0"/>
              </a:rPr>
              <a:t>Обязательный дополнительный прием витаминно-минеральных комплексов </a:t>
            </a:r>
            <a:r>
              <a:rPr lang="ru-RU" dirty="0" smtClean="0">
                <a:latin typeface="Times New Roman" panose="02020603050405020304" pitchFamily="18" charset="0"/>
              </a:rPr>
              <a:t>(</a:t>
            </a:r>
            <a:r>
              <a:rPr lang="ru-RU" dirty="0" err="1" smtClean="0">
                <a:latin typeface="Times New Roman" panose="02020603050405020304" pitchFamily="18" charset="0"/>
              </a:rPr>
              <a:t>Супрадин</a:t>
            </a:r>
            <a:r>
              <a:rPr lang="ru-RU" dirty="0" smtClean="0">
                <a:latin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</a:rPr>
              <a:t>Компливит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</a:rPr>
              <a:t>Суперэнергия</a:t>
            </a:r>
            <a:r>
              <a:rPr lang="ru-RU" dirty="0" smtClean="0">
                <a:latin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</a:rPr>
              <a:t>Берокка</a:t>
            </a:r>
            <a:r>
              <a:rPr lang="ru-RU" dirty="0" smtClean="0">
                <a:latin typeface="Times New Roman" panose="02020603050405020304" pitchFamily="18" charset="0"/>
              </a:rPr>
              <a:t> Плюс)</a:t>
            </a:r>
          </a:p>
          <a:p>
            <a:pPr marL="0" lvl="0" indent="0">
              <a:spcBef>
                <a:spcPts val="600"/>
              </a:spcBef>
              <a:buClr>
                <a:srgbClr val="F4829A"/>
              </a:buClr>
              <a:buNone/>
              <a:defRPr/>
            </a:pPr>
            <a:endParaRPr lang="ru-RU" b="1" i="1" dirty="0">
              <a:latin typeface="Times New Roman" panose="02020603050405020304" pitchFamily="18" charset="0"/>
            </a:endParaRPr>
          </a:p>
          <a:p>
            <a:pPr lvl="0"/>
            <a:endParaRPr lang="ru-RU" i="1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199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848" y="182245"/>
            <a:ext cx="887272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Показания для назначения клинического питания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599248"/>
            <a:ext cx="8257032" cy="4015168"/>
          </a:xfrm>
        </p:spPr>
        <p:txBody>
          <a:bodyPr>
            <a:normAutofit lnSpcReduction="10000"/>
          </a:bodyPr>
          <a:lstStyle/>
          <a:p>
            <a:r>
              <a:rPr lang="ru-RU" sz="2600" dirty="0" smtClean="0"/>
              <a:t>Сохраняющиеся выраженные нарушения процессов пищеварения при соблюдении диетических рекомендаций (мальдигестия по данным </a:t>
            </a:r>
            <a:r>
              <a:rPr lang="ru-RU" sz="2600" dirty="0" err="1" smtClean="0"/>
              <a:t>копрограммы</a:t>
            </a:r>
            <a:r>
              <a:rPr lang="ru-RU" sz="2600" dirty="0" smtClean="0"/>
              <a:t>)</a:t>
            </a:r>
          </a:p>
          <a:p>
            <a:r>
              <a:rPr lang="ru-RU" sz="2600" dirty="0" smtClean="0"/>
              <a:t>Прогрессирующая потеря МТ (2% в неделю или 5% в месяц)</a:t>
            </a:r>
          </a:p>
          <a:p>
            <a:r>
              <a:rPr lang="ru-RU" sz="2600" dirty="0" smtClean="0"/>
              <a:t>Нарастающие</a:t>
            </a:r>
            <a:r>
              <a:rPr lang="en-US" sz="2600" dirty="0" smtClean="0"/>
              <a:t> </a:t>
            </a:r>
            <a:r>
              <a:rPr lang="ru-RU" sz="2600" dirty="0" smtClean="0"/>
              <a:t>анемия, гипопротеинемия и гипоальбуминемия</a:t>
            </a:r>
          </a:p>
          <a:p>
            <a:r>
              <a:rPr lang="ru-RU" sz="2600" dirty="0" smtClean="0"/>
              <a:t>Иммуносупрессия (абсолютная лимфопения </a:t>
            </a:r>
            <a:r>
              <a:rPr lang="en-US" sz="2600" dirty="0" smtClean="0"/>
              <a:t>&lt;</a:t>
            </a:r>
            <a:r>
              <a:rPr lang="ru-RU" sz="2600" dirty="0" smtClean="0"/>
              <a:t>1200 клеток) и особенно иммунодепрессия (лимфопения       </a:t>
            </a:r>
            <a:r>
              <a:rPr lang="en-US" sz="2600" dirty="0" smtClean="0"/>
              <a:t>&lt; </a:t>
            </a:r>
            <a:r>
              <a:rPr lang="ru-RU" sz="2600" dirty="0" smtClean="0"/>
              <a:t>800 клеток)</a:t>
            </a:r>
            <a:endParaRPr lang="ru-RU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307848" y="5806440"/>
            <a:ext cx="8452104" cy="892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Основные принципы:</a:t>
            </a:r>
          </a:p>
          <a:p>
            <a:r>
              <a:rPr lang="ru-RU" sz="2400" b="1" dirty="0" smtClean="0"/>
              <a:t>Своевременность       Адекватность           Оптимальные сроки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5757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74904" y="44450"/>
            <a:ext cx="9253729" cy="108108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Варианты НП пациентов с СКК и кишечной недостаточностью</a:t>
            </a:r>
            <a:endParaRPr lang="ru-RU" alt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292607" y="1408176"/>
            <a:ext cx="8915401" cy="526694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3000" dirty="0"/>
              <a:t>Базисная </a:t>
            </a:r>
            <a:r>
              <a:rPr lang="ru-RU" altLang="ru-RU" sz="3000" dirty="0" err="1"/>
              <a:t>щад.диета</a:t>
            </a:r>
            <a:r>
              <a:rPr lang="ru-RU" altLang="ru-RU" sz="3000" dirty="0"/>
              <a:t> + при необходимости дополнительный отдельный пероральный прием коктейлей </a:t>
            </a:r>
            <a:r>
              <a:rPr lang="ru-RU" altLang="ru-RU" sz="3000" dirty="0" err="1"/>
              <a:t>йогуртувой</a:t>
            </a:r>
            <a:r>
              <a:rPr lang="ru-RU" altLang="ru-RU" sz="3000" dirty="0"/>
              <a:t> консистенции или жидких либо полимерных  </a:t>
            </a:r>
            <a:r>
              <a:rPr lang="ru-RU" altLang="ru-RU" sz="3000" b="1" i="1" dirty="0"/>
              <a:t>(</a:t>
            </a:r>
            <a:r>
              <a:rPr lang="ru-RU" altLang="ru-RU" sz="3000" b="1" i="1" dirty="0" err="1"/>
              <a:t>Нутриэн</a:t>
            </a:r>
            <a:r>
              <a:rPr lang="ru-RU" altLang="ru-RU" sz="3000" b="1" i="1" dirty="0"/>
              <a:t> Стандарт или Энергия, </a:t>
            </a:r>
            <a:r>
              <a:rPr lang="ru-RU" altLang="ru-RU" sz="3000" b="1" i="1" dirty="0" err="1"/>
              <a:t>Суппортан</a:t>
            </a:r>
            <a:r>
              <a:rPr lang="ru-RU" altLang="ru-RU" sz="3000" b="1" i="1" dirty="0"/>
              <a:t> Напиток),</a:t>
            </a:r>
            <a:r>
              <a:rPr lang="ru-RU" altLang="ru-RU" sz="3000" b="1" dirty="0"/>
              <a:t> </a:t>
            </a:r>
            <a:r>
              <a:rPr lang="ru-RU" altLang="ru-RU" sz="3000" dirty="0"/>
              <a:t>либо при плохой переносимости последних - олигомерные ПС </a:t>
            </a:r>
            <a:r>
              <a:rPr lang="ru-RU" altLang="ru-RU" sz="3000" b="1" i="1" dirty="0" smtClean="0"/>
              <a:t>(</a:t>
            </a:r>
            <a:r>
              <a:rPr lang="ru-RU" altLang="ru-RU" sz="3000" b="1" i="1" dirty="0" err="1" smtClean="0"/>
              <a:t>Нутриэн</a:t>
            </a:r>
            <a:r>
              <a:rPr lang="ru-RU" altLang="ru-RU" sz="3000" b="1" i="1" dirty="0" smtClean="0"/>
              <a:t> </a:t>
            </a:r>
            <a:r>
              <a:rPr lang="ru-RU" altLang="ru-RU" sz="3000" b="1" i="1" dirty="0" err="1" smtClean="0"/>
              <a:t>Элементаль</a:t>
            </a:r>
            <a:r>
              <a:rPr lang="ru-RU" altLang="ru-RU" sz="3000" b="1" i="1" dirty="0" smtClean="0"/>
              <a:t>, </a:t>
            </a:r>
            <a:r>
              <a:rPr lang="ru-RU" altLang="ru-RU" sz="3000" b="1" i="1" dirty="0" err="1" smtClean="0"/>
              <a:t>Пептамен</a:t>
            </a:r>
            <a:r>
              <a:rPr lang="ru-RU" altLang="ru-RU" sz="3000" b="1" i="1" dirty="0"/>
              <a:t>, </a:t>
            </a:r>
            <a:r>
              <a:rPr lang="ru-RU" altLang="ru-RU" sz="3000" b="1" i="1" dirty="0" err="1"/>
              <a:t>Нутрикомп</a:t>
            </a:r>
            <a:r>
              <a:rPr lang="ru-RU" altLang="ru-RU" sz="3000" b="1" i="1" dirty="0"/>
              <a:t> Пептид Л.) – </a:t>
            </a:r>
            <a:r>
              <a:rPr lang="ru-RU" altLang="ru-RU" sz="3000" i="1" dirty="0" err="1"/>
              <a:t>осм</a:t>
            </a:r>
            <a:r>
              <a:rPr lang="ru-RU" altLang="ru-RU" sz="3000" i="1" dirty="0"/>
              <a:t>. не более 400 </a:t>
            </a:r>
            <a:r>
              <a:rPr lang="ru-RU" altLang="ru-RU" sz="3000" i="1" dirty="0" err="1"/>
              <a:t>мосмоль</a:t>
            </a:r>
            <a:r>
              <a:rPr lang="ru-RU" altLang="ru-RU" sz="3000" i="1" dirty="0"/>
              <a:t>)</a:t>
            </a:r>
            <a:endParaRPr lang="ru-RU" altLang="ru-RU" sz="30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3000" dirty="0"/>
              <a:t>Базисная </a:t>
            </a:r>
            <a:r>
              <a:rPr lang="ru-RU" altLang="ru-RU" sz="3000" dirty="0" err="1"/>
              <a:t>щад</a:t>
            </a:r>
            <a:r>
              <a:rPr lang="ru-RU" altLang="ru-RU" sz="3000" dirty="0"/>
              <a:t>. диета + </a:t>
            </a:r>
            <a:r>
              <a:rPr lang="ru-RU" altLang="ru-RU" sz="3000" b="1" i="1" dirty="0"/>
              <a:t>зондовое питание в ночное время</a:t>
            </a:r>
            <a:r>
              <a:rPr lang="ru-RU" altLang="ru-RU" sz="3000" dirty="0"/>
              <a:t> </a:t>
            </a:r>
            <a:r>
              <a:rPr lang="ru-RU" altLang="ru-RU" sz="3000" b="1" i="1" dirty="0"/>
              <a:t>(НЭ </a:t>
            </a:r>
            <a:r>
              <a:rPr lang="ru-RU" altLang="ru-RU" sz="3000" b="1" i="1" dirty="0" err="1"/>
              <a:t>Пептисорб</a:t>
            </a:r>
            <a:r>
              <a:rPr lang="ru-RU" altLang="ru-RU" sz="3000" b="1" i="1" dirty="0"/>
              <a:t>, </a:t>
            </a:r>
            <a:r>
              <a:rPr lang="ru-RU" altLang="ru-RU" sz="3000" b="1" i="1" dirty="0" err="1"/>
              <a:t>Сурвимед</a:t>
            </a:r>
            <a:r>
              <a:rPr lang="ru-RU" altLang="ru-RU" sz="3000" b="1" i="1" dirty="0"/>
              <a:t>, </a:t>
            </a:r>
            <a:r>
              <a:rPr lang="ru-RU" altLang="ru-RU" sz="3000" b="1" i="1" dirty="0" err="1"/>
              <a:t>Пептамен</a:t>
            </a:r>
            <a:r>
              <a:rPr lang="ru-RU" altLang="ru-RU" sz="3000" b="1" i="1" dirty="0"/>
              <a:t> </a:t>
            </a:r>
            <a:r>
              <a:rPr lang="ru-RU" altLang="ru-RU" sz="3000" b="1" i="1" dirty="0" err="1"/>
              <a:t>Энтерал</a:t>
            </a:r>
            <a:r>
              <a:rPr lang="ru-RU" altLang="ru-RU" sz="3000" b="1" i="1" dirty="0"/>
              <a:t>, </a:t>
            </a:r>
            <a:r>
              <a:rPr lang="ru-RU" altLang="ru-RU" sz="3000" b="1" i="1" dirty="0" err="1"/>
              <a:t>Пептамен</a:t>
            </a:r>
            <a:r>
              <a:rPr lang="ru-RU" altLang="ru-RU" sz="3000" b="1" i="1" dirty="0"/>
              <a:t> АФ) </a:t>
            </a:r>
            <a:endParaRPr lang="ru-RU" altLang="ru-RU" sz="30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3000" dirty="0"/>
              <a:t>Базисная </a:t>
            </a:r>
            <a:r>
              <a:rPr lang="ru-RU" altLang="ru-RU" sz="3000" dirty="0" err="1"/>
              <a:t>щад</a:t>
            </a:r>
            <a:r>
              <a:rPr lang="ru-RU" altLang="ru-RU" sz="3000" dirty="0"/>
              <a:t>. диета + олигомерные ПС + дополнительное парентеральное питание (2-3 р/</a:t>
            </a:r>
            <a:r>
              <a:rPr lang="ru-RU" altLang="ru-RU" sz="3000" dirty="0" err="1"/>
              <a:t>нед</a:t>
            </a:r>
            <a:r>
              <a:rPr lang="ru-RU" altLang="ru-RU" sz="30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 dirty="0"/>
              <a:t>Полное парентеральное питание (5-6 </a:t>
            </a:r>
            <a:r>
              <a:rPr lang="ru-RU" altLang="ru-RU" sz="3000" dirty="0" err="1"/>
              <a:t>дн</a:t>
            </a:r>
            <a:r>
              <a:rPr lang="ru-RU" altLang="ru-RU" sz="3000" dirty="0"/>
              <a:t>/</a:t>
            </a:r>
            <a:r>
              <a:rPr lang="ru-RU" altLang="ru-RU" sz="3000" dirty="0" err="1"/>
              <a:t>нед</a:t>
            </a:r>
            <a:r>
              <a:rPr lang="ru-RU" altLang="ru-RU" sz="3000" dirty="0"/>
              <a:t>)</a:t>
            </a:r>
          </a:p>
          <a:p>
            <a:endParaRPr lang="ru-RU" alt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006840" y="2665917"/>
            <a:ext cx="166420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1 тип КН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34856" y="4435059"/>
            <a:ext cx="17190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2 тип КН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34856" y="6022209"/>
            <a:ext cx="171907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3 тип КН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8183880" y="2857910"/>
            <a:ext cx="722376" cy="155449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8183880" y="4690872"/>
            <a:ext cx="804672" cy="155448"/>
          </a:xfrm>
          <a:prstGeom prst="leftArrow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лево 9"/>
          <p:cNvSpPr/>
          <p:nvPr/>
        </p:nvSpPr>
        <p:spPr>
          <a:xfrm>
            <a:off x="8229600" y="6354253"/>
            <a:ext cx="786384" cy="155006"/>
          </a:xfrm>
          <a:prstGeom prst="lef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8727948" y="5097255"/>
            <a:ext cx="717804" cy="55141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8727948" y="5814535"/>
            <a:ext cx="822960" cy="20767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194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9226" y="307975"/>
            <a:ext cx="8264525" cy="85725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err="1">
                <a:solidFill>
                  <a:srgbClr val="800000"/>
                </a:solidFill>
              </a:rPr>
              <a:t>Макронутриентный</a:t>
            </a:r>
            <a:r>
              <a:rPr lang="ru-RU" altLang="ru-RU" sz="3200" b="1" dirty="0">
                <a:solidFill>
                  <a:srgbClr val="800000"/>
                </a:solidFill>
              </a:rPr>
              <a:t> химический состав  порошкообразных </a:t>
            </a:r>
            <a:r>
              <a:rPr lang="ru-RU" altLang="ru-RU" sz="3200" b="1" dirty="0" smtClean="0">
                <a:solidFill>
                  <a:srgbClr val="800000"/>
                </a:solidFill>
              </a:rPr>
              <a:t>полимерных ЭПС </a:t>
            </a:r>
            <a:r>
              <a:rPr lang="ru-RU" altLang="ru-RU" sz="3200" b="1" dirty="0">
                <a:solidFill>
                  <a:srgbClr val="800000"/>
                </a:solidFill>
              </a:rPr>
              <a:t>(на 100 г)</a:t>
            </a:r>
          </a:p>
        </p:txBody>
      </p:sp>
      <p:pic>
        <p:nvPicPr>
          <p:cNvPr id="33795" name="Рисунок 16" descr="http://lepitanie.ru/zdz/img/products/668017a/img6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56" y="3676205"/>
            <a:ext cx="1164431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Рисунок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875" y="3693347"/>
            <a:ext cx="1039812" cy="130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728" y="1628542"/>
            <a:ext cx="1362075" cy="14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1726406"/>
            <a:ext cx="1370014" cy="142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2112963" y="5108130"/>
            <a:ext cx="3438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 dirty="0" err="1" smtClean="0"/>
              <a:t>Нутридринк</a:t>
            </a:r>
            <a:r>
              <a:rPr lang="ru-RU" altLang="ru-RU" sz="1800" b="1" dirty="0" smtClean="0"/>
              <a:t> </a:t>
            </a:r>
            <a:r>
              <a:rPr lang="ru-RU" altLang="ru-RU" sz="1800" b="1" dirty="0" err="1" smtClean="0"/>
              <a:t>Эдв</a:t>
            </a:r>
            <a:r>
              <a:rPr lang="ru-RU" altLang="ru-RU" sz="1800" b="1" dirty="0" smtClean="0"/>
              <a:t>. </a:t>
            </a:r>
            <a:r>
              <a:rPr lang="ru-RU" altLang="ru-RU" sz="1800" b="1" dirty="0" err="1" smtClean="0"/>
              <a:t>Нутризон</a:t>
            </a:r>
            <a:endParaRPr lang="ru-RU" altLang="ru-RU" sz="1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ЭЦ-463 </a:t>
            </a:r>
            <a:r>
              <a:rPr lang="ru-RU" altLang="ru-RU" sz="1800" dirty="0"/>
              <a:t>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 – 18,2 г (казеин)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Без ПВ</a:t>
            </a:r>
          </a:p>
        </p:txBody>
      </p:sp>
      <p:sp>
        <p:nvSpPr>
          <p:cNvPr id="33800" name="TextBox 3"/>
          <p:cNvSpPr txBox="1">
            <a:spLocks noChangeArrowheads="1"/>
          </p:cNvSpPr>
          <p:nvPr/>
        </p:nvSpPr>
        <p:spPr bwMode="auto">
          <a:xfrm>
            <a:off x="342901" y="3340100"/>
            <a:ext cx="28622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err="1" smtClean="0"/>
              <a:t>Нутриэн</a:t>
            </a:r>
            <a:r>
              <a:rPr lang="ru-RU" altLang="ru-RU" sz="1800" b="1" dirty="0" smtClean="0"/>
              <a:t> Стандарт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ЭЦ-448 </a:t>
            </a:r>
            <a:r>
              <a:rPr lang="ru-RU" altLang="ru-RU" sz="1800" dirty="0"/>
              <a:t>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Б-18 г (</a:t>
            </a:r>
            <a:r>
              <a:rPr lang="ru-RU" altLang="ru-RU" sz="1800" dirty="0" err="1"/>
              <a:t>каз</a:t>
            </a:r>
            <a:r>
              <a:rPr lang="ru-RU" altLang="ru-RU" sz="1800" dirty="0"/>
              <a:t>/сыв-50/50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Без и с ПВ-1,5г (70% р)</a:t>
            </a:r>
          </a:p>
        </p:txBody>
      </p:sp>
      <p:sp>
        <p:nvSpPr>
          <p:cNvPr id="33801" name="TextBox 4"/>
          <p:cNvSpPr txBox="1">
            <a:spLocks noChangeArrowheads="1"/>
          </p:cNvSpPr>
          <p:nvPr/>
        </p:nvSpPr>
        <p:spPr bwMode="auto">
          <a:xfrm>
            <a:off x="6510681" y="5032933"/>
            <a:ext cx="26955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/>
              <a:t>Ресурс Оптимум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ЭЦ-456 </a:t>
            </a:r>
            <a:r>
              <a:rPr lang="ru-RU" altLang="ru-RU" sz="1800" dirty="0"/>
              <a:t>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Б-18,5 (</a:t>
            </a:r>
            <a:r>
              <a:rPr lang="ru-RU" altLang="ru-RU" sz="1800" dirty="0" err="1"/>
              <a:t>каз</a:t>
            </a:r>
            <a:r>
              <a:rPr lang="ru-RU" altLang="ru-RU" sz="1800" dirty="0"/>
              <a:t>/сыв-50/50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ПВ – 1,2 г (100% </a:t>
            </a:r>
            <a:r>
              <a:rPr lang="ru-RU" altLang="ru-RU" sz="1800" dirty="0" err="1"/>
              <a:t>раст</a:t>
            </a:r>
            <a:r>
              <a:rPr lang="ru-RU" altLang="ru-RU" sz="1800" dirty="0"/>
              <a:t>.)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L.</a:t>
            </a:r>
            <a:r>
              <a:rPr lang="ru-RU" altLang="ru-RU" sz="1800" dirty="0"/>
              <a:t> </a:t>
            </a:r>
            <a:r>
              <a:rPr lang="en-US" altLang="ru-RU" sz="1800" dirty="0" err="1"/>
              <a:t>Paracasei</a:t>
            </a:r>
            <a:r>
              <a:rPr lang="ru-RU" altLang="ru-RU" sz="1800" dirty="0"/>
              <a:t> </a:t>
            </a:r>
            <a:r>
              <a:rPr lang="en-US" altLang="ru-RU" sz="1800" dirty="0"/>
              <a:t>-1</a:t>
            </a:r>
            <a:r>
              <a:rPr lang="ru-RU" altLang="ru-RU" sz="1800" dirty="0"/>
              <a:t>х10 9</a:t>
            </a:r>
          </a:p>
        </p:txBody>
      </p:sp>
      <p:sp>
        <p:nvSpPr>
          <p:cNvPr id="33802" name="TextBox 5"/>
          <p:cNvSpPr txBox="1">
            <a:spLocks noChangeArrowheads="1"/>
          </p:cNvSpPr>
          <p:nvPr/>
        </p:nvSpPr>
        <p:spPr bwMode="auto">
          <a:xfrm>
            <a:off x="4601922" y="3148011"/>
            <a:ext cx="25296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err="1" smtClean="0"/>
              <a:t>Нутриэн</a:t>
            </a:r>
            <a:r>
              <a:rPr lang="ru-RU" altLang="ru-RU" sz="1800" b="1" dirty="0" smtClean="0"/>
              <a:t> Форт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ЭЦ- </a:t>
            </a:r>
            <a:r>
              <a:rPr lang="ru-RU" altLang="ru-RU" sz="1800" dirty="0"/>
              <a:t>450 ккал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Б-24 г (</a:t>
            </a:r>
            <a:r>
              <a:rPr lang="ru-RU" altLang="ru-RU" sz="1800" dirty="0" err="1"/>
              <a:t>каз</a:t>
            </a:r>
            <a:r>
              <a:rPr lang="ru-RU" altLang="ru-RU" sz="1800" dirty="0"/>
              <a:t>/сыв-75/25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ПВ-1,6г (70% р)</a:t>
            </a:r>
          </a:p>
        </p:txBody>
      </p:sp>
      <p:pic>
        <p:nvPicPr>
          <p:cNvPr id="11" name="Рисунок 10" descr="C:\Users\bitarova\AppData\Local\Microsoft\Windows\INetCache\Content.Word\Nutrien_OSTEO_powder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63" y="1657730"/>
            <a:ext cx="1358837" cy="14902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595360" y="3171008"/>
            <a:ext cx="209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Нутриэн</a:t>
            </a:r>
            <a:r>
              <a:rPr lang="ru-RU" b="1" dirty="0" smtClean="0"/>
              <a:t> Остео</a:t>
            </a:r>
          </a:p>
          <a:p>
            <a:r>
              <a:rPr lang="ru-RU" dirty="0" smtClean="0"/>
              <a:t>ЭЦ-455 ккал, Б-23 г (</a:t>
            </a:r>
            <a:r>
              <a:rPr lang="ru-RU" dirty="0" err="1" smtClean="0"/>
              <a:t>каз</a:t>
            </a:r>
            <a:r>
              <a:rPr lang="ru-RU" dirty="0" smtClean="0"/>
              <a:t>/сыв-80/20)</a:t>
            </a:r>
          </a:p>
          <a:p>
            <a:r>
              <a:rPr lang="ru-RU" dirty="0" smtClean="0"/>
              <a:t>Без ПВ</a:t>
            </a:r>
          </a:p>
        </p:txBody>
      </p:sp>
    </p:spTree>
    <p:extLst>
      <p:ext uri="{BB962C8B-B14F-4D97-AF65-F5344CB8AC3E}">
        <p14:creationId xmlns:p14="http://schemas.microsoft.com/office/powerpoint/2010/main" val="22434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158"/>
            <a:ext cx="1113739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ЭПС для сипинга с наименьшими содержанием сахарозы и приемлемой 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осмолярностью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24" y="1304690"/>
            <a:ext cx="6016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/>
              <a:t>Полимерные ПС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2400" b="1" dirty="0" err="1" smtClean="0">
                <a:latin typeface="Times New Roman" panose="02020603050405020304" pitchFamily="18" charset="0"/>
              </a:rPr>
              <a:t>Нутриэн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</a:rPr>
              <a:t>Стандарт </a:t>
            </a:r>
            <a:r>
              <a:rPr lang="ru-RU" altLang="ru-RU" sz="2800" dirty="0">
                <a:latin typeface="Times New Roman" panose="02020603050405020304" pitchFamily="18" charset="0"/>
              </a:rPr>
              <a:t>- </a:t>
            </a:r>
            <a:r>
              <a:rPr lang="ru-RU" altLang="ru-RU" sz="2000" dirty="0">
                <a:latin typeface="Times New Roman" panose="02020603050405020304" pitchFamily="18" charset="0"/>
              </a:rPr>
              <a:t>200 мл (200 ккал, 8 г/16% белка,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сахар 0,4 г</a:t>
            </a:r>
            <a:r>
              <a:rPr lang="ru-RU" altLang="ru-RU" sz="2000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Осм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-300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мосм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/л</a:t>
            </a:r>
            <a:r>
              <a:rPr lang="ru-RU" altLang="ru-RU" sz="2000" b="1" dirty="0">
                <a:latin typeface="Times New Roman" panose="02020603050405020304" pitchFamily="18" charset="0"/>
              </a:rPr>
              <a:t>) </a:t>
            </a:r>
            <a:r>
              <a:rPr lang="ru-RU" altLang="ru-RU" sz="2000" dirty="0">
                <a:latin typeface="Times New Roman" panose="02020603050405020304" pitchFamily="18" charset="0"/>
              </a:rPr>
              <a:t>Вкусы: </a:t>
            </a:r>
            <a:r>
              <a:rPr lang="ru-RU" altLang="ru-RU" sz="2000" dirty="0" err="1">
                <a:latin typeface="Times New Roman" panose="02020603050405020304" pitchFamily="18" charset="0"/>
              </a:rPr>
              <a:t>нейтр</a:t>
            </a:r>
            <a:r>
              <a:rPr lang="ru-RU" altLang="ru-RU" sz="2000" dirty="0">
                <a:latin typeface="Times New Roman" panose="02020603050405020304" pitchFamily="18" charset="0"/>
              </a:rPr>
              <a:t> (без и </a:t>
            </a:r>
            <a:r>
              <a:rPr lang="ru-RU" altLang="ru-RU" sz="2000" b="1" dirty="0">
                <a:latin typeface="Times New Roman" panose="02020603050405020304" pitchFamily="18" charset="0"/>
              </a:rPr>
              <a:t>с ПВ -3 г 80% </a:t>
            </a:r>
            <a:r>
              <a:rPr lang="ru-RU" altLang="ru-RU" sz="2000" b="1" dirty="0" err="1">
                <a:latin typeface="Times New Roman" panose="02020603050405020304" pitchFamily="18" charset="0"/>
              </a:rPr>
              <a:t>раст</a:t>
            </a:r>
            <a:r>
              <a:rPr lang="ru-RU" altLang="ru-RU" sz="2000" dirty="0">
                <a:latin typeface="Times New Roman" panose="02020603050405020304" pitchFamily="18" charset="0"/>
              </a:rPr>
              <a:t>), карамель, 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клубника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err="1" smtClean="0">
                <a:latin typeface="Times New Roman" panose="02020603050405020304" pitchFamily="18" charset="0"/>
              </a:rPr>
              <a:t>Нутриэн</a:t>
            </a:r>
            <a:r>
              <a:rPr lang="ru-RU" sz="2400" b="1" dirty="0" smtClean="0">
                <a:latin typeface="Times New Roman" panose="02020603050405020304" pitchFamily="18" charset="0"/>
              </a:rPr>
              <a:t> Энергия </a:t>
            </a:r>
            <a:r>
              <a:rPr lang="ru-RU" sz="2400" b="1" dirty="0" err="1" smtClean="0">
                <a:latin typeface="Times New Roman" panose="02020603050405020304" pitchFamily="18" charset="0"/>
              </a:rPr>
              <a:t>Дринк</a:t>
            </a:r>
            <a:r>
              <a:rPr lang="ru-RU" sz="2800" b="1" dirty="0" smtClean="0">
                <a:latin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</a:rPr>
              <a:t>200 мл </a:t>
            </a:r>
            <a:r>
              <a:rPr lang="ru-RU" sz="2000" b="1" dirty="0" smtClean="0">
                <a:latin typeface="Times New Roman" panose="02020603050405020304" pitchFamily="18" charset="0"/>
              </a:rPr>
              <a:t>(300 ккал, 12 г/16% </a:t>
            </a:r>
            <a:r>
              <a:rPr lang="ru-RU" sz="2000" dirty="0" smtClean="0">
                <a:latin typeface="Times New Roman" panose="02020603050405020304" pitchFamily="18" charset="0"/>
              </a:rPr>
              <a:t>белка,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сахар – 2 г,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Осм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- 390 </a:t>
            </a:r>
            <a:r>
              <a:rPr lang="ru-RU" sz="2000" dirty="0" err="1" smtClean="0">
                <a:latin typeface="Times New Roman" panose="02020603050405020304" pitchFamily="18" charset="0"/>
              </a:rPr>
              <a:t>мосм</a:t>
            </a:r>
            <a:r>
              <a:rPr lang="ru-RU" sz="2000" dirty="0" smtClean="0">
                <a:latin typeface="Times New Roman" panose="02020603050405020304" pitchFamily="18" charset="0"/>
              </a:rPr>
              <a:t>/л </a:t>
            </a:r>
            <a:r>
              <a:rPr lang="ru-RU" sz="2000" b="1" dirty="0" smtClean="0">
                <a:latin typeface="Times New Roman" panose="02020603050405020304" pitchFamily="18" charset="0"/>
              </a:rPr>
              <a:t>Вкусы: </a:t>
            </a:r>
            <a:r>
              <a:rPr lang="ru-RU" sz="2000" dirty="0" err="1" smtClean="0">
                <a:latin typeface="Times New Roman" panose="02020603050405020304" pitchFamily="18" charset="0"/>
              </a:rPr>
              <a:t>нейтр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err="1" smtClean="0">
                <a:latin typeface="Times New Roman" panose="02020603050405020304" pitchFamily="18" charset="0"/>
              </a:rPr>
              <a:t>Суппортан</a:t>
            </a:r>
            <a:r>
              <a:rPr lang="ru-RU" sz="2400" b="1" dirty="0" smtClean="0"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</a:rPr>
              <a:t>Напиток </a:t>
            </a:r>
            <a:r>
              <a:rPr lang="ru-RU" sz="2800" b="1" dirty="0">
                <a:latin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</a:rPr>
              <a:t>200  мл (300 ккал, 20 г/27% белка, ПВ - инулин 3 г,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сахар –6 г, Осм.-385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мосм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/л).</a:t>
            </a:r>
            <a:r>
              <a:rPr lang="ru-RU" sz="2000" dirty="0">
                <a:latin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</a:rPr>
              <a:t>Вкусы:</a:t>
            </a:r>
            <a:r>
              <a:rPr lang="ru-RU" sz="2000" dirty="0">
                <a:latin typeface="Times New Roman" panose="02020603050405020304" pitchFamily="18" charset="0"/>
              </a:rPr>
              <a:t> капучино, </a:t>
            </a:r>
            <a:r>
              <a:rPr lang="ru-RU" sz="2000" dirty="0" smtClean="0">
                <a:latin typeface="Times New Roman" panose="02020603050405020304" pitchFamily="18" charset="0"/>
              </a:rPr>
              <a:t>троп. </a:t>
            </a:r>
            <a:r>
              <a:rPr lang="ru-RU" sz="2000" dirty="0">
                <a:latin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</a:rPr>
              <a:t>р.</a:t>
            </a:r>
            <a:endParaRPr lang="ru-RU" sz="2000" dirty="0">
              <a:latin typeface="Times New Roman" panose="02020603050405020304" pitchFamily="18" charset="0"/>
            </a:endParaRPr>
          </a:p>
          <a:p>
            <a:endParaRPr lang="ru-RU" sz="2400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28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104655" y="1304690"/>
            <a:ext cx="5001768" cy="36625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ru-RU" sz="3200" b="1" dirty="0"/>
              <a:t>ПС типа «Диабет»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400" b="1" dirty="0">
                <a:latin typeface="Times New Roman" panose="02020603050405020304" pitchFamily="18" charset="0"/>
              </a:rPr>
              <a:t>Ресурс Диабет Плюс</a:t>
            </a:r>
            <a:r>
              <a:rPr lang="ru-RU" altLang="ru-RU" sz="2400" dirty="0">
                <a:latin typeface="Times New Roman" panose="02020603050405020304" pitchFamily="18" charset="0"/>
              </a:rPr>
              <a:t> –</a:t>
            </a:r>
            <a:r>
              <a:rPr lang="ru-RU" altLang="ru-RU" sz="2000" dirty="0">
                <a:latin typeface="Times New Roman" panose="02020603050405020304" pitchFamily="18" charset="0"/>
              </a:rPr>
              <a:t>200 мл (</a:t>
            </a:r>
            <a:r>
              <a:rPr lang="ru-RU" altLang="ru-RU" sz="2000" b="1" dirty="0">
                <a:latin typeface="Times New Roman" panose="02020603050405020304" pitchFamily="18" charset="0"/>
              </a:rPr>
              <a:t>320 ккал</a:t>
            </a:r>
            <a:r>
              <a:rPr lang="ru-RU" altLang="ru-RU" sz="2000" dirty="0">
                <a:latin typeface="Times New Roman" panose="02020603050405020304" pitchFamily="18" charset="0"/>
              </a:rPr>
              <a:t>, </a:t>
            </a:r>
            <a:r>
              <a:rPr lang="ru-RU" altLang="ru-RU" sz="2000" b="1" dirty="0">
                <a:latin typeface="Times New Roman" panose="02020603050405020304" pitchFamily="18" charset="0"/>
              </a:rPr>
              <a:t>18 г </a:t>
            </a:r>
            <a:r>
              <a:rPr lang="ru-RU" altLang="ru-RU" sz="2000" dirty="0">
                <a:latin typeface="Times New Roman" panose="02020603050405020304" pitchFamily="18" charset="0"/>
              </a:rPr>
              <a:t>белка, 5 г ПВ, 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ГИ – 30</a:t>
            </a:r>
            <a:r>
              <a:rPr lang="ru-RU" altLang="ru-RU" sz="2000" dirty="0">
                <a:latin typeface="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Осм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- 300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мосм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/л)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400" b="1" dirty="0" err="1">
                <a:latin typeface="Times New Roman" panose="02020603050405020304" pitchFamily="18" charset="0"/>
              </a:rPr>
              <a:t>Нутриэн</a:t>
            </a:r>
            <a:r>
              <a:rPr lang="ru-RU" altLang="ru-RU" sz="2400" b="1" dirty="0">
                <a:latin typeface="Times New Roman" panose="02020603050405020304" pitchFamily="18" charset="0"/>
              </a:rPr>
              <a:t> Диабет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Стерил</a:t>
            </a:r>
            <a:r>
              <a:rPr lang="ru-RU" altLang="ru-RU" sz="2400" b="1" dirty="0">
                <a:latin typeface="Times New Roman" panose="02020603050405020304" pitchFamily="18" charset="0"/>
              </a:rPr>
              <a:t> –</a:t>
            </a:r>
            <a:r>
              <a:rPr lang="ru-RU" altLang="ru-RU" sz="2000" dirty="0">
                <a:latin typeface="Times New Roman" panose="02020603050405020304" pitchFamily="18" charset="0"/>
              </a:rPr>
              <a:t>200 мл (</a:t>
            </a:r>
            <a:r>
              <a:rPr lang="ru-RU" altLang="ru-RU" sz="2000" b="1" dirty="0">
                <a:latin typeface="Times New Roman" panose="02020603050405020304" pitchFamily="18" charset="0"/>
              </a:rPr>
              <a:t>200 ккал, 8,6 г белка,</a:t>
            </a:r>
            <a:r>
              <a:rPr lang="ru-RU" altLang="ru-RU" sz="2000" dirty="0">
                <a:latin typeface="Times New Roman" panose="02020603050405020304" pitchFamily="18" charset="0"/>
              </a:rPr>
              <a:t> ПВ-3 г 70% р, 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ГИ – 18,7</a:t>
            </a:r>
            <a:r>
              <a:rPr lang="ru-RU" altLang="ru-RU" sz="2000" dirty="0">
                <a:latin typeface="Times New Roman" panose="02020603050405020304" pitchFamily="18" charset="0"/>
              </a:rPr>
              <a:t>,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Осм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- 290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мосм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/л)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400" b="1" dirty="0" err="1">
                <a:latin typeface="Times New Roman" panose="02020603050405020304" pitchFamily="18" charset="0"/>
              </a:rPr>
              <a:t>Нутрикомп</a:t>
            </a:r>
            <a:r>
              <a:rPr lang="ru-RU" altLang="ru-RU" sz="2400" b="1" dirty="0">
                <a:latin typeface="Times New Roman" panose="02020603050405020304" pitchFamily="18" charset="0"/>
              </a:rPr>
              <a:t> </a:t>
            </a:r>
            <a:r>
              <a:rPr lang="ru-RU" altLang="ru-RU" sz="2400" b="1" dirty="0" err="1">
                <a:latin typeface="Times New Roman" panose="02020603050405020304" pitchFamily="18" charset="0"/>
              </a:rPr>
              <a:t>Дринк</a:t>
            </a:r>
            <a:r>
              <a:rPr lang="ru-RU" altLang="ru-RU" sz="2400" b="1" dirty="0">
                <a:latin typeface="Times New Roman" panose="02020603050405020304" pitchFamily="18" charset="0"/>
              </a:rPr>
              <a:t> Диабет – </a:t>
            </a:r>
            <a:r>
              <a:rPr lang="ru-RU" altLang="ru-RU" sz="2000" dirty="0">
                <a:latin typeface="Times New Roman" panose="02020603050405020304" pitchFamily="18" charset="0"/>
              </a:rPr>
              <a:t>200 мл (</a:t>
            </a:r>
            <a:r>
              <a:rPr lang="ru-RU" altLang="ru-RU" sz="2000" b="1" dirty="0">
                <a:latin typeface="Times New Roman" panose="02020603050405020304" pitchFamily="18" charset="0"/>
              </a:rPr>
              <a:t>206 ккал, 8,2 г белка </a:t>
            </a:r>
            <a:r>
              <a:rPr lang="ru-RU" altLang="ru-RU" sz="2000" dirty="0">
                <a:latin typeface="Times New Roman" panose="02020603050405020304" pitchFamily="18" charset="0"/>
              </a:rPr>
              <a:t>, ПВ – 4,2 г 70%р,  </a:t>
            </a:r>
            <a:r>
              <a:rPr lang="ru-RU" altLang="ru-RU" sz="2000" b="1" dirty="0">
                <a:latin typeface="Times New Roman" panose="02020603050405020304" pitchFamily="18" charset="0"/>
              </a:rPr>
              <a:t>ГИ – 38,</a:t>
            </a: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Осм-220 </a:t>
            </a:r>
            <a:r>
              <a:rPr lang="ru-RU" alt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мосм</a:t>
            </a: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/л</a:t>
            </a:r>
            <a:r>
              <a:rPr lang="ru-RU" altLang="ru-RU" sz="2000" b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7923" y="5226784"/>
            <a:ext cx="11713464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Олигомерные ПС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Нутриэн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Элементаль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(ЭЦ-438 ккал/100 г, белок 18 г/100 г, сахароза – 5г/100 г,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Осм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. – 300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мосм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/л)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Пептамен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(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ЭЦ-405 ккал/100 г, белок-16,4 г/100 г, сахароза 4,3 г/100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г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осм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–260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мосм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/л)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Нутрикомп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 Пептид Л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- ЭЦ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100 ккал/100 мл, белок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3,8 г/100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мл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, сахар 0,9 г/100мл, осм-310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мосм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/л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/>
              </a:rPr>
              <a:t>)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63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 err="1" smtClean="0">
                <a:solidFill>
                  <a:srgbClr val="800000"/>
                </a:solidFill>
              </a:rPr>
              <a:t>Фармаконутриенты</a:t>
            </a:r>
            <a:endParaRPr lang="ru-RU" altLang="ru-RU" b="1" dirty="0" smtClean="0">
              <a:solidFill>
                <a:srgbClr val="80000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4592" y="1557338"/>
            <a:ext cx="7296912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dirty="0"/>
              <a:t>   </a:t>
            </a:r>
            <a:r>
              <a:rPr lang="ru-RU" altLang="ru-RU" dirty="0" smtClean="0"/>
              <a:t>отдельные </a:t>
            </a:r>
            <a:r>
              <a:rPr lang="ru-RU" altLang="ru-RU" dirty="0"/>
              <a:t>питательные вещества, которые </a:t>
            </a:r>
            <a:r>
              <a:rPr lang="ru-RU" altLang="ru-RU" dirty="0" smtClean="0"/>
              <a:t> в </a:t>
            </a:r>
            <a:r>
              <a:rPr lang="ru-RU" altLang="ru-RU" dirty="0"/>
              <a:t>определенных количествах, наряду с известными биологическими эффектами, </a:t>
            </a:r>
            <a:r>
              <a:rPr lang="ru-RU" altLang="ru-RU" b="1" dirty="0"/>
              <a:t>оказывают фармакологическое воздействие на определенные структурно-функциональные и метаболические процессы организма. 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807960" y="1316165"/>
            <a:ext cx="3816350" cy="475138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Глутамин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Аргинин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Омега-3 жирные кислоты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Нуклеотиды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Креатин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Разветвленные АК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>
                <a:solidFill>
                  <a:srgbClr val="002060"/>
                </a:solidFill>
              </a:rPr>
              <a:t>Фосфолипиды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2600" b="1" dirty="0">
                <a:solidFill>
                  <a:srgbClr val="002060"/>
                </a:solidFill>
              </a:rPr>
              <a:t>L-</a:t>
            </a:r>
            <a:r>
              <a:rPr lang="ru-RU" altLang="ru-RU" sz="2600" b="1" dirty="0">
                <a:solidFill>
                  <a:srgbClr val="002060"/>
                </a:solidFill>
              </a:rPr>
              <a:t>Карнитин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600" b="1" dirty="0" err="1">
                <a:solidFill>
                  <a:srgbClr val="002060"/>
                </a:solidFill>
              </a:rPr>
              <a:t>Пребиотики</a:t>
            </a:r>
            <a:r>
              <a:rPr lang="ru-RU" altLang="ru-RU" sz="2600" b="1" dirty="0">
                <a:solidFill>
                  <a:srgbClr val="002060"/>
                </a:solidFill>
              </a:rPr>
              <a:t> </a:t>
            </a:r>
            <a:endParaRPr lang="ru-RU" altLang="ru-RU" sz="2600" dirty="0"/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90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15402" y="195125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dirty="0">
                <a:solidFill>
                  <a:srgbClr val="990000"/>
                </a:solidFill>
              </a:rPr>
              <a:t>Медико-социальная значимость  синдрома короткой </a:t>
            </a:r>
            <a:r>
              <a:rPr lang="ru-RU" altLang="ru-RU" sz="4000" b="1" dirty="0" smtClean="0">
                <a:solidFill>
                  <a:srgbClr val="990000"/>
                </a:solidFill>
              </a:rPr>
              <a:t>кишки </a:t>
            </a:r>
            <a:endParaRPr lang="ru-RU" altLang="ru-RU" sz="4000" b="1" dirty="0">
              <a:solidFill>
                <a:srgbClr val="990000"/>
              </a:solidFill>
            </a:endParaRP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532" y="1663810"/>
            <a:ext cx="9039837" cy="48880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/>
              <a:t>Частая потребность пациентов </a:t>
            </a:r>
            <a:r>
              <a:rPr lang="ru-RU" altLang="ru-RU" dirty="0"/>
              <a:t>в длительной реабилитации </a:t>
            </a:r>
            <a:r>
              <a:rPr lang="ru-RU" altLang="ru-RU" dirty="0" smtClean="0"/>
              <a:t>и </a:t>
            </a:r>
            <a:r>
              <a:rPr lang="ru-RU" altLang="ru-RU" dirty="0"/>
              <a:t>практически </a:t>
            </a:r>
            <a:r>
              <a:rPr lang="ru-RU" altLang="ru-RU" b="1" dirty="0"/>
              <a:t>полное отсутствие четко прописанной их маршрутизации в послеоперационный период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Ранняя инвалидизация больных с частой необходимостью повторных госпитализаций вследствие </a:t>
            </a:r>
            <a:r>
              <a:rPr lang="ru-RU" altLang="ru-RU" b="1" dirty="0"/>
              <a:t>отсутствия в РФ должной организации </a:t>
            </a:r>
            <a:r>
              <a:rPr lang="ru-RU" altLang="ru-RU" b="1" dirty="0" smtClean="0"/>
              <a:t>клинического </a:t>
            </a:r>
            <a:r>
              <a:rPr lang="ru-RU" altLang="ru-RU" b="1" dirty="0"/>
              <a:t>питания </a:t>
            </a:r>
            <a:r>
              <a:rPr lang="ru-RU" altLang="ru-RU" b="1" dirty="0" smtClean="0"/>
              <a:t>в амбулаторно-поликлинических (домашних) условиях</a:t>
            </a:r>
            <a:endParaRPr lang="ru-RU" altLang="ru-RU" b="1" dirty="0"/>
          </a:p>
          <a:p>
            <a:pPr>
              <a:lnSpc>
                <a:spcPct val="80000"/>
              </a:lnSpc>
            </a:pPr>
            <a:r>
              <a:rPr lang="ru-RU" altLang="ru-RU" b="1" dirty="0"/>
              <a:t>Крайне ограниченная доступность хирургического реконструктивного пособия </a:t>
            </a:r>
          </a:p>
          <a:p>
            <a:pPr>
              <a:lnSpc>
                <a:spcPct val="80000"/>
              </a:lnSpc>
            </a:pPr>
            <a:endParaRPr lang="ru-RU" alt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472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61925"/>
            <a:ext cx="8643938" cy="15049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5400" b="1" dirty="0" smtClean="0">
                <a:solidFill>
                  <a:srgbClr val="C00000"/>
                </a:solidFill>
              </a:rPr>
              <a:t>Глутамин </a:t>
            </a:r>
            <a:br>
              <a:rPr lang="ru-RU" altLang="ru-RU" sz="5400" b="1" dirty="0" smtClean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Суточная </a:t>
            </a:r>
            <a:r>
              <a:rPr lang="ru-RU" sz="2700" b="1" dirty="0">
                <a:solidFill>
                  <a:srgbClr val="C00000"/>
                </a:solidFill>
              </a:rPr>
              <a:t>потребность </a:t>
            </a:r>
            <a:r>
              <a:rPr lang="ru-RU" sz="2700" b="1" dirty="0" smtClean="0">
                <a:solidFill>
                  <a:srgbClr val="C00000"/>
                </a:solidFill>
              </a:rPr>
              <a:t>– 15-20 г/</a:t>
            </a:r>
            <a:r>
              <a:rPr lang="ru-RU" sz="2700" b="1" dirty="0" err="1" smtClean="0">
                <a:solidFill>
                  <a:srgbClr val="C00000"/>
                </a:solidFill>
              </a:rPr>
              <a:t>сут</a:t>
            </a:r>
            <a:r>
              <a:rPr lang="ru-RU" sz="5400" b="1" dirty="0">
                <a:solidFill>
                  <a:srgbClr val="C00000"/>
                </a:solidFill>
              </a:rPr>
              <a:t/>
            </a:r>
            <a:br>
              <a:rPr lang="ru-RU" sz="5400" b="1" dirty="0">
                <a:solidFill>
                  <a:srgbClr val="C00000"/>
                </a:solidFill>
              </a:rPr>
            </a:br>
            <a:endParaRPr lang="ru-RU" altLang="ru-RU" sz="5400" b="1" dirty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183" y="1291971"/>
            <a:ext cx="6833425" cy="391363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способствует сохранению структуры слизистой оболочки кишечника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предотвращает развитие синдрома повышенной кишечной проницаемости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>
                <a:latin typeface="Times New Roman" panose="02020603050405020304" pitchFamily="18" charset="0"/>
              </a:rPr>
              <a:t>уменьшает риск бактериальной транслокации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dirty="0" smtClean="0">
                <a:latin typeface="Times New Roman" panose="02020603050405020304" pitchFamily="18" charset="0"/>
              </a:rPr>
              <a:t>усиливает </a:t>
            </a:r>
            <a:r>
              <a:rPr lang="ru-RU" altLang="ru-RU" sz="2400" b="1" dirty="0">
                <a:latin typeface="Times New Roman" panose="02020603050405020304" pitchFamily="18" charset="0"/>
              </a:rPr>
              <a:t>мышечный анаболизм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снижает </a:t>
            </a:r>
            <a:r>
              <a:rPr lang="ru-RU" altLang="ru-RU" sz="2400" dirty="0">
                <a:latin typeface="Times New Roman" panose="02020603050405020304" pitchFamily="18" charset="0"/>
              </a:rPr>
              <a:t>частоту инфекционных осложнений и микробной колонизации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latin typeface="Times New Roman" panose="02020603050405020304" pitchFamily="18" charset="0"/>
              </a:rPr>
              <a:t>обладает выраженным антиоксидантным действием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7183" y="5739301"/>
            <a:ext cx="871804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Противопоказания</a:t>
            </a:r>
          </a:p>
          <a:p>
            <a:pPr algn="ctr"/>
            <a:r>
              <a:rPr lang="ru-RU" sz="2800" b="1" dirty="0" smtClean="0"/>
              <a:t>Печеночная и почечная недостаточность</a:t>
            </a:r>
          </a:p>
        </p:txBody>
      </p:sp>
      <p:pic>
        <p:nvPicPr>
          <p:cNvPr id="5" name="Рисунок 4" descr="http://www.fresenius-kabi.nl/files/glutamine_plus_rdax_400x2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316" y="1291971"/>
            <a:ext cx="2621978" cy="17603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42048" y="3134615"/>
            <a:ext cx="2472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000" b="1" dirty="0"/>
              <a:t>Глутамин -10 г 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/>
              <a:t>вит. С - 250 мг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/>
              <a:t>Е - 83 мг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/>
              <a:t>б-каротин -3,4 мг 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/>
              <a:t>селен - 50 мкг</a:t>
            </a:r>
          </a:p>
          <a:p>
            <a:pPr>
              <a:spcBef>
                <a:spcPct val="0"/>
              </a:spcBef>
            </a:pPr>
            <a:r>
              <a:rPr lang="ru-RU" altLang="ru-RU" sz="2000" b="1" dirty="0"/>
              <a:t>цинк - 3,4 мг </a:t>
            </a:r>
          </a:p>
        </p:txBody>
      </p:sp>
    </p:spTree>
    <p:extLst>
      <p:ext uri="{BB962C8B-B14F-4D97-AF65-F5344CB8AC3E}">
        <p14:creationId xmlns:p14="http://schemas.microsoft.com/office/powerpoint/2010/main" val="4016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1776" y="-66754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dirty="0">
                <a:solidFill>
                  <a:srgbClr val="993300"/>
                </a:solidFill>
              </a:rPr>
              <a:t>Рекомендуемые варианты коктейлей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8328" y="1816100"/>
            <a:ext cx="4956048" cy="434695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400" dirty="0" err="1"/>
              <a:t>Пептамен</a:t>
            </a:r>
            <a:r>
              <a:rPr lang="ru-RU" altLang="ru-RU" sz="2400" dirty="0"/>
              <a:t> – 40 г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u-RU" sz="2400" dirty="0" smtClean="0"/>
              <a:t>Whey-</a:t>
            </a:r>
            <a:r>
              <a:rPr lang="ru-RU" altLang="ru-RU" sz="2400" dirty="0" smtClean="0"/>
              <a:t>протеин – 15 </a:t>
            </a:r>
            <a:r>
              <a:rPr lang="ru-RU" altLang="ru-RU" sz="2400" dirty="0"/>
              <a:t>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Глутамин </a:t>
            </a:r>
            <a:r>
              <a:rPr lang="ru-RU" altLang="ru-RU" sz="2400" dirty="0" smtClean="0"/>
              <a:t>плюс– 10 г (1 саше)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ВСАА – 5 г</a:t>
            </a: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/>
              <a:t>Ликвиджен</a:t>
            </a:r>
            <a:r>
              <a:rPr lang="ru-RU" altLang="ru-RU" sz="2400" dirty="0"/>
              <a:t> – 30 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/>
              <a:t>Вода -100 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Груша </a:t>
            </a:r>
            <a:r>
              <a:rPr lang="ru-RU" altLang="ru-RU" sz="2400" dirty="0"/>
              <a:t>– </a:t>
            </a:r>
            <a:r>
              <a:rPr lang="ru-RU" altLang="ru-RU" sz="2400" dirty="0" smtClean="0"/>
              <a:t>30 </a:t>
            </a:r>
            <a:r>
              <a:rPr lang="ru-RU" altLang="ru-RU" sz="2400" dirty="0"/>
              <a:t>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smtClean="0"/>
              <a:t>Черничный </a:t>
            </a:r>
            <a:r>
              <a:rPr lang="ru-RU" altLang="ru-RU" sz="2400" dirty="0"/>
              <a:t>сок–30 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/>
              <a:t>Стимол</a:t>
            </a:r>
            <a:r>
              <a:rPr lang="ru-RU" altLang="ru-RU" sz="2400" dirty="0"/>
              <a:t> – 10 </a:t>
            </a:r>
            <a:r>
              <a:rPr lang="ru-RU" altLang="ru-RU" sz="2400" dirty="0" smtClean="0"/>
              <a:t>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 err="1" smtClean="0"/>
              <a:t>Элькар</a:t>
            </a:r>
            <a:r>
              <a:rPr lang="ru-RU" altLang="ru-RU" sz="2400" dirty="0" smtClean="0"/>
              <a:t> – 5 мл </a:t>
            </a:r>
            <a:r>
              <a:rPr lang="ru-RU" altLang="ru-RU" sz="2200" dirty="0" smtClean="0"/>
              <a:t>(1500 мг </a:t>
            </a:r>
            <a:r>
              <a:rPr lang="en-US" altLang="ru-RU" sz="2200" dirty="0" smtClean="0"/>
              <a:t>L-</a:t>
            </a:r>
            <a:r>
              <a:rPr lang="ru-RU" altLang="ru-RU" sz="2200" dirty="0" smtClean="0"/>
              <a:t>к</a:t>
            </a:r>
            <a:r>
              <a:rPr lang="ru-RU" altLang="ru-RU" sz="2200" dirty="0"/>
              <a:t>а</a:t>
            </a:r>
            <a:r>
              <a:rPr lang="ru-RU" altLang="ru-RU" sz="2200" dirty="0" smtClean="0"/>
              <a:t>рнитина)</a:t>
            </a:r>
            <a:endParaRPr lang="ru-RU" altLang="ru-RU" sz="2200" dirty="0"/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208517" y="1816100"/>
            <a:ext cx="4464050" cy="434695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600" dirty="0" err="1" smtClean="0"/>
              <a:t>Нутриэн</a:t>
            </a:r>
            <a:r>
              <a:rPr lang="ru-RU" altLang="ru-RU" sz="2600" dirty="0" smtClean="0"/>
              <a:t> Стандарт (</a:t>
            </a:r>
            <a:r>
              <a:rPr lang="ru-RU" altLang="ru-RU" sz="2600" dirty="0" err="1" smtClean="0"/>
              <a:t>Нутриэн</a:t>
            </a:r>
            <a:r>
              <a:rPr lang="ru-RU" altLang="ru-RU" sz="2600" dirty="0" smtClean="0"/>
              <a:t> Остео, </a:t>
            </a:r>
            <a:r>
              <a:rPr lang="ru-RU" altLang="ru-RU" sz="2600" dirty="0" err="1" smtClean="0"/>
              <a:t>Нутризон</a:t>
            </a:r>
            <a:r>
              <a:rPr lang="ru-RU" altLang="ru-RU" sz="2600" dirty="0" smtClean="0"/>
              <a:t>) </a:t>
            </a:r>
            <a:r>
              <a:rPr lang="ru-RU" altLang="ru-RU" sz="2600" dirty="0"/>
              <a:t>– 40 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err="1"/>
              <a:t>Суперпротеин</a:t>
            </a:r>
            <a:r>
              <a:rPr lang="ru-RU" altLang="ru-RU" sz="2600" dirty="0"/>
              <a:t> – 10 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Глутамин </a:t>
            </a:r>
            <a:r>
              <a:rPr lang="ru-RU" altLang="ru-RU" sz="2600" dirty="0" smtClean="0"/>
              <a:t>плюс– </a:t>
            </a:r>
            <a:r>
              <a:rPr lang="ru-RU" altLang="ru-RU" sz="2600" dirty="0"/>
              <a:t>10 </a:t>
            </a:r>
            <a:r>
              <a:rPr lang="ru-RU" altLang="ru-RU" sz="2600" dirty="0" smtClean="0"/>
              <a:t>г (1 саше)</a:t>
            </a:r>
            <a:endParaRPr lang="ru-RU" altLang="ru-RU" sz="26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К</a:t>
            </a:r>
            <a:r>
              <a:rPr lang="ru-RU" altLang="ru-RU" sz="2600" dirty="0" smtClean="0"/>
              <a:t>реатин – 2 мерная ложка</a:t>
            </a:r>
            <a:endParaRPr lang="ru-RU" altLang="ru-RU" sz="2600" dirty="0"/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err="1"/>
              <a:t>Ликвиджен</a:t>
            </a:r>
            <a:r>
              <a:rPr lang="ru-RU" altLang="ru-RU" sz="2600" dirty="0"/>
              <a:t> – 30 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Вода -100 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smtClean="0"/>
              <a:t>Груша </a:t>
            </a:r>
            <a:r>
              <a:rPr lang="ru-RU" altLang="ru-RU" sz="2600" dirty="0"/>
              <a:t>– 30 г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Гранатовый сок–30 мл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 err="1"/>
              <a:t>Стимол</a:t>
            </a:r>
            <a:r>
              <a:rPr lang="ru-RU" altLang="ru-RU" sz="2600" dirty="0"/>
              <a:t> – 10 мл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713232" y="1017885"/>
            <a:ext cx="458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Проксимальный СКК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51576" y="1017885"/>
            <a:ext cx="313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Дистальный СКК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79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1032470" y="1086823"/>
            <a:ext cx="10716768" cy="673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1200"/>
              </a:spcBef>
              <a:buClr>
                <a:srgbClr val="F4829A"/>
              </a:buClr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Адаптационный </a:t>
            </a: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период (от 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2-3 </a:t>
            </a:r>
            <a:r>
              <a:rPr lang="ru-RU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мес. до 2 </a:t>
            </a:r>
            <a:r>
              <a:rPr lang="ru-RU" sz="28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лет, иногда более)</a:t>
            </a:r>
            <a:endParaRPr lang="ru-RU" sz="28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DD0245-008E-47E8-A219-E1C853FDD6A5}"/>
              </a:ext>
            </a:extLst>
          </p:cNvPr>
          <p:cNvSpPr txBox="1">
            <a:spLocks/>
          </p:cNvSpPr>
          <p:nvPr/>
        </p:nvSpPr>
        <p:spPr>
          <a:xfrm>
            <a:off x="0" y="371354"/>
            <a:ext cx="121920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Варианты НМТ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</a:rPr>
              <a:t>больных с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</a:rPr>
              <a:t>СКК в восстановительный период</a:t>
            </a:r>
            <a:endParaRPr lang="ru-RU" sz="36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2" name="Стрелка вниз 31"/>
          <p:cNvSpPr/>
          <p:nvPr/>
        </p:nvSpPr>
        <p:spPr>
          <a:xfrm>
            <a:off x="5742019" y="1881439"/>
            <a:ext cx="287338" cy="503237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32470" y="2504096"/>
            <a:ext cx="10630795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Определение дальнейшей тактики </a:t>
            </a:r>
            <a:r>
              <a:rPr kumimoji="0" lang="ru-RU" altLang="ru-RU" sz="28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НМТ                                      (</a:t>
            </a:r>
            <a:r>
              <a:rPr kumimoji="0" lang="ru-RU" altLang="ru-RU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оценка состояния процессов пищеварения)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64775" y="4055933"/>
            <a:ext cx="2381958" cy="510778"/>
          </a:xfrm>
          <a:prstGeom prst="roundRect">
            <a:avLst/>
          </a:prstGeom>
          <a:solidFill>
            <a:srgbClr val="333399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Компенсация</a:t>
            </a:r>
            <a:endParaRPr kumimoji="0" lang="ru-RU" sz="24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4048829" y="4053969"/>
            <a:ext cx="2901821" cy="5107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Субкомпенсация</a:t>
            </a:r>
            <a:endParaRPr kumimoji="0" lang="ru-RU" altLang="ru-RU" sz="2400" b="1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7282850" y="4074933"/>
            <a:ext cx="4466388" cy="51077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Отсутствие компенсации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2311292" y="3660905"/>
            <a:ext cx="144462" cy="315912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5286222" y="3611785"/>
            <a:ext cx="138113" cy="315912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8688189" y="3611785"/>
            <a:ext cx="144463" cy="315913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99121" y="5062940"/>
            <a:ext cx="1906588" cy="476726"/>
          </a:xfrm>
          <a:prstGeom prst="roundRect">
            <a:avLst/>
          </a:prstGeom>
          <a:solidFill>
            <a:srgbClr val="FFFFFF">
              <a:lumMod val="95000"/>
            </a:srgbClr>
          </a:solidFill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Диета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70799" y="4954679"/>
            <a:ext cx="2843185" cy="8512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Диета + </a:t>
            </a:r>
            <a:r>
              <a:rPr kumimoji="0" 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сипинг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ногда + </a:t>
            </a:r>
            <a:r>
              <a:rPr lang="ru-RU" sz="22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доп.ПП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80409" y="4983178"/>
            <a:ext cx="4482856" cy="4767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Диета + внутривенная под</a:t>
            </a: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82850" y="5857371"/>
            <a:ext cx="1087438" cy="4426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ГПП-2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758889" y="5620627"/>
            <a:ext cx="3091735" cy="11237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Аутологичная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реконструкция или </a:t>
            </a: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kumimoji="0" lang="ru-RU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рансплантация</a:t>
            </a:r>
            <a:endParaRPr kumimoji="0" lang="ru-RU" sz="20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2307953" y="4617788"/>
            <a:ext cx="144462" cy="315912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5286222" y="4585801"/>
            <a:ext cx="144462" cy="315912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</p:txBody>
      </p:sp>
      <p:sp>
        <p:nvSpPr>
          <p:cNvPr id="50" name="Стрелка вниз 49"/>
          <p:cNvSpPr/>
          <p:nvPr/>
        </p:nvSpPr>
        <p:spPr>
          <a:xfrm>
            <a:off x="8758889" y="4585801"/>
            <a:ext cx="144462" cy="315912"/>
          </a:xfrm>
          <a:prstGeom prst="downArrow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-5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32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7647432" cy="1325563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solidFill>
                  <a:srgbClr val="800000"/>
                </a:solidFill>
              </a:rPr>
              <a:t>Показания для </a:t>
            </a:r>
            <a:r>
              <a:rPr lang="ru-RU" altLang="ru-RU" sz="4000" b="1" dirty="0" smtClean="0">
                <a:solidFill>
                  <a:srgbClr val="800000"/>
                </a:solidFill>
              </a:rPr>
              <a:t>длительного парентерального питания</a:t>
            </a:r>
            <a:endParaRPr lang="ru-RU" altLang="ru-RU" sz="4000" b="1" dirty="0">
              <a:solidFill>
                <a:srgbClr val="8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8432" y="1690688"/>
            <a:ext cx="9366504" cy="485298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Невозможность компенсации пищеварительной функции </a:t>
            </a:r>
            <a:r>
              <a:rPr lang="ru-RU" altLang="ru-RU" sz="2600" dirty="0" smtClean="0"/>
              <a:t>и достижения энтеральной автономии </a:t>
            </a:r>
            <a:r>
              <a:rPr lang="ru-RU" altLang="ru-RU" sz="2600" b="1" dirty="0" smtClean="0"/>
              <a:t>на </a:t>
            </a:r>
            <a:r>
              <a:rPr lang="ru-RU" altLang="ru-RU" sz="2600" b="1" dirty="0"/>
              <a:t>протяжении 2 </a:t>
            </a:r>
            <a:r>
              <a:rPr lang="ru-RU" altLang="ru-RU" sz="2600" b="1" dirty="0" err="1"/>
              <a:t>мес</a:t>
            </a:r>
            <a:r>
              <a:rPr lang="ru-RU" altLang="ru-RU" sz="2600" b="1" dirty="0"/>
              <a:t> </a:t>
            </a:r>
            <a:r>
              <a:rPr lang="ru-RU" altLang="ru-RU" sz="2600" dirty="0"/>
              <a:t>(</a:t>
            </a:r>
            <a:r>
              <a:rPr lang="ru-RU" altLang="ru-RU" sz="2600" dirty="0" err="1"/>
              <a:t>мальдигестия</a:t>
            </a:r>
            <a:r>
              <a:rPr lang="ru-RU" altLang="ru-RU" sz="2600" dirty="0"/>
              <a:t> и </a:t>
            </a:r>
            <a:r>
              <a:rPr lang="ru-RU" altLang="ru-RU" sz="2600" dirty="0" err="1"/>
              <a:t>мальабсорбция</a:t>
            </a:r>
            <a:r>
              <a:rPr lang="ru-RU" altLang="ru-RU" sz="2600" dirty="0"/>
              <a:t>, прогрессирующая потеря МТ, нарушения ВЭГ, потребность в повторных госпитализациях)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Наличие выраженного чувства голода и невозможность реализации больными предписанной диетотерапии (полифагия)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Нарастающая гипопротеинемия после отмены ПП вследствие снижения белок синтетической функции печени (</a:t>
            </a:r>
            <a:r>
              <a:rPr lang="ru-RU" altLang="ru-RU" sz="2600" dirty="0" err="1"/>
              <a:t>трансферрин</a:t>
            </a:r>
            <a:r>
              <a:rPr lang="ru-RU" altLang="ru-RU" sz="2600" dirty="0"/>
              <a:t>, ТСПА, </a:t>
            </a:r>
            <a:r>
              <a:rPr lang="ru-RU" altLang="ru-RU" sz="2600" dirty="0" err="1"/>
              <a:t>холинэстераза</a:t>
            </a:r>
            <a:r>
              <a:rPr lang="ru-RU" altLang="ru-RU" sz="26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600" dirty="0"/>
              <a:t>Рецидивирующая спаечная динамическая кишечная непроходимость (объем зависимая невозможность реализации перорального питания)</a:t>
            </a:r>
          </a:p>
        </p:txBody>
      </p:sp>
    </p:spTree>
    <p:extLst>
      <p:ext uri="{BB962C8B-B14F-4D97-AF65-F5344CB8AC3E}">
        <p14:creationId xmlns:p14="http://schemas.microsoft.com/office/powerpoint/2010/main" val="344244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/>
          <p:cNvSpPr txBox="1">
            <a:spLocks/>
          </p:cNvSpPr>
          <p:nvPr/>
        </p:nvSpPr>
        <p:spPr>
          <a:xfrm>
            <a:off x="420624" y="1003742"/>
            <a:ext cx="7888065" cy="5616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Bef>
                <a:spcPts val="1200"/>
              </a:spcBef>
              <a:buClr>
                <a:srgbClr val="F4829A"/>
              </a:buClr>
              <a:buFont typeface="+mj-lt"/>
              <a:buAutoNum type="arabicPeriod"/>
              <a:defRPr/>
            </a:pPr>
            <a:r>
              <a:rPr lang="ru-RU" sz="2600" dirty="0">
                <a:latin typeface="Times New Roman" panose="02020603050405020304" pitchFamily="18" charset="0"/>
              </a:rPr>
              <a:t>Перенесшие резекцию большей части тощей кишки и полностью подвздошной кишки </a:t>
            </a:r>
            <a:r>
              <a:rPr lang="ru-RU" sz="2600" dirty="0" smtClean="0">
                <a:latin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</a:rPr>
              <a:t>с </a:t>
            </a:r>
            <a:r>
              <a:rPr lang="ru-RU" sz="2600" b="1" dirty="0">
                <a:latin typeface="Times New Roman" panose="02020603050405020304" pitchFamily="18" charset="0"/>
              </a:rPr>
              <a:t>наложением </a:t>
            </a:r>
            <a:r>
              <a:rPr lang="ru-RU" sz="2600" b="1" dirty="0" err="1" smtClean="0">
                <a:latin typeface="Times New Roman" panose="02020603050405020304" pitchFamily="18" charset="0"/>
              </a:rPr>
              <a:t>еюностомы</a:t>
            </a:r>
            <a:r>
              <a:rPr lang="ru-RU" sz="2600" b="1" dirty="0" smtClean="0">
                <a:latin typeface="Times New Roman" panose="02020603050405020304" pitchFamily="18" charset="0"/>
              </a:rPr>
              <a:t> (резидуальный отрезок менее 100 см); </a:t>
            </a:r>
            <a:endParaRPr lang="ru-RU" sz="2600" b="1" dirty="0">
              <a:latin typeface="Times New Roman" panose="02020603050405020304" pitchFamily="18" charset="0"/>
            </a:endParaRPr>
          </a:p>
          <a:p>
            <a:pPr marL="457200" lvl="0" indent="-457200">
              <a:spcBef>
                <a:spcPts val="1200"/>
              </a:spcBef>
              <a:buClr>
                <a:srgbClr val="F4829A"/>
              </a:buClr>
              <a:buFont typeface="+mj-lt"/>
              <a:buAutoNum type="arabicPeriod"/>
              <a:defRPr/>
            </a:pPr>
            <a:r>
              <a:rPr lang="ru-RU" sz="2600" dirty="0">
                <a:latin typeface="Times New Roman" panose="02020603050405020304" pitchFamily="18" charset="0"/>
              </a:rPr>
              <a:t>Перенесшие резекцию тощей и (или) подвздошной кишки </a:t>
            </a:r>
            <a:r>
              <a:rPr lang="ru-RU" sz="2600" b="1" dirty="0">
                <a:latin typeface="Times New Roman" panose="02020603050405020304" pitchFamily="18" charset="0"/>
              </a:rPr>
              <a:t>с формированием тонко-толстокишечного анастомоза</a:t>
            </a:r>
            <a:r>
              <a:rPr lang="ru-RU" sz="2600" dirty="0">
                <a:latin typeface="Times New Roman" panose="02020603050405020304" pitchFamily="18" charset="0"/>
              </a:rPr>
              <a:t> в обход </a:t>
            </a:r>
            <a:r>
              <a:rPr lang="ru-RU" sz="2600" dirty="0" err="1">
                <a:latin typeface="Times New Roman" panose="02020603050405020304" pitchFamily="18" charset="0"/>
              </a:rPr>
              <a:t>баугиниевой</a:t>
            </a:r>
            <a:r>
              <a:rPr lang="ru-RU" sz="2600" dirty="0">
                <a:latin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</a:rPr>
              <a:t>заслонки (</a:t>
            </a:r>
            <a:r>
              <a:rPr lang="ru-RU" sz="2600" b="1" dirty="0">
                <a:latin typeface="Times New Roman" panose="02020603050405020304" pitchFamily="18" charset="0"/>
              </a:rPr>
              <a:t>резидуальный отрезок менее 6</a:t>
            </a:r>
            <a:r>
              <a:rPr lang="ru-RU" sz="2600" b="1" dirty="0" smtClean="0">
                <a:latin typeface="Times New Roman" panose="02020603050405020304" pitchFamily="18" charset="0"/>
              </a:rPr>
              <a:t>0 см)</a:t>
            </a:r>
            <a:r>
              <a:rPr lang="ru-RU" sz="2600" dirty="0" smtClean="0">
                <a:latin typeface="Times New Roman" panose="02020603050405020304" pitchFamily="18" charset="0"/>
              </a:rPr>
              <a:t>;</a:t>
            </a:r>
            <a:endParaRPr lang="ru-RU" sz="2600" dirty="0">
              <a:latin typeface="Times New Roman" panose="02020603050405020304" pitchFamily="18" charset="0"/>
            </a:endParaRPr>
          </a:p>
          <a:p>
            <a:pPr marL="457200" lvl="0" indent="-457200">
              <a:spcBef>
                <a:spcPts val="1200"/>
              </a:spcBef>
              <a:buClr>
                <a:srgbClr val="F4829A"/>
              </a:buClr>
              <a:buFont typeface="+mj-lt"/>
              <a:buAutoNum type="arabicPeriod"/>
              <a:defRPr/>
            </a:pPr>
            <a:r>
              <a:rPr lang="ru-RU" sz="2600" dirty="0">
                <a:latin typeface="Times New Roman" panose="02020603050405020304" pitchFamily="18" charset="0"/>
              </a:rPr>
              <a:t>Перенесшие обширную резекцию тощей и подвздошной кишок с </a:t>
            </a:r>
            <a:r>
              <a:rPr lang="ru-RU" sz="2600" dirty="0" err="1" smtClean="0">
                <a:latin typeface="Times New Roman" panose="02020603050405020304" pitchFamily="18" charset="0"/>
              </a:rPr>
              <a:t>резидуальным</a:t>
            </a:r>
            <a:r>
              <a:rPr lang="ru-RU" sz="2600" dirty="0" smtClean="0">
                <a:latin typeface="Times New Roman" panose="02020603050405020304" pitchFamily="18" charset="0"/>
              </a:rPr>
              <a:t> отрезком тонкой кишки менее 35 см  и </a:t>
            </a:r>
            <a:r>
              <a:rPr lang="ru-RU" sz="2600" b="1" dirty="0">
                <a:latin typeface="Times New Roman" panose="02020603050405020304" pitchFamily="18" charset="0"/>
              </a:rPr>
              <a:t>полностью сохранённой толстой кишкой с </a:t>
            </a:r>
            <a:r>
              <a:rPr lang="ru-RU" sz="2600" b="1" dirty="0" err="1">
                <a:latin typeface="Times New Roman" panose="02020603050405020304" pitchFamily="18" charset="0"/>
              </a:rPr>
              <a:t>баугиниевой</a:t>
            </a:r>
            <a:r>
              <a:rPr lang="ru-RU" sz="2600" b="1" dirty="0">
                <a:latin typeface="Times New Roman" panose="02020603050405020304" pitchFamily="18" charset="0"/>
              </a:rPr>
              <a:t> заслонкой (</a:t>
            </a:r>
            <a:r>
              <a:rPr lang="ru-RU" sz="2600" b="1" dirty="0" err="1">
                <a:latin typeface="Times New Roman" panose="02020603050405020304" pitchFamily="18" charset="0"/>
              </a:rPr>
              <a:t>еюноилеоанастомозы</a:t>
            </a:r>
            <a:r>
              <a:rPr lang="ru-RU" sz="2600" b="1" dirty="0" smtClean="0">
                <a:latin typeface="Times New Roman" panose="02020603050405020304" pitchFamily="18" charset="0"/>
              </a:rPr>
              <a:t>)</a:t>
            </a:r>
            <a:endParaRPr lang="ru-RU" sz="2600" b="1" dirty="0">
              <a:latin typeface="Times New Roman" panose="02020603050405020304" pitchFamily="18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DD0245-008E-47E8-A219-E1C853FDD6A5}"/>
              </a:ext>
            </a:extLst>
          </p:cNvPr>
          <p:cNvSpPr txBox="1">
            <a:spLocks/>
          </p:cNvSpPr>
          <p:nvPr/>
        </p:nvSpPr>
        <p:spPr>
          <a:xfrm>
            <a:off x="0" y="283653"/>
            <a:ext cx="9902952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solidFill>
                  <a:srgbClr val="C00000"/>
                </a:solidFill>
                <a:latin typeface="Times New Roman" pitchFamily="18" charset="0"/>
              </a:rPr>
              <a:t>Основные категории пациентов с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</a:rPr>
              <a:t>СКК и КН 3 типа с прогнозируемой потребностью длительного ПП</a:t>
            </a:r>
            <a:endParaRPr lang="ru-RU" sz="4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689" y="1255459"/>
            <a:ext cx="1048829" cy="128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576" y="2916936"/>
            <a:ext cx="939101" cy="13557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" name="Объект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4462" y="4921917"/>
            <a:ext cx="939102" cy="13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12" y="150693"/>
            <a:ext cx="894283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Особенности длительного парентерального питания и инфузионной терапии больных в домашних условиях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440" y="1571509"/>
            <a:ext cx="6731508" cy="3329675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Наличие постоянного венозного доступа </a:t>
            </a:r>
            <a:r>
              <a:rPr lang="ru-RU" sz="2600" dirty="0" smtClean="0"/>
              <a:t>длительного применения </a:t>
            </a:r>
            <a:r>
              <a:rPr lang="ru-RU" sz="2400" dirty="0" smtClean="0"/>
              <a:t>(ПИК </a:t>
            </a:r>
            <a:r>
              <a:rPr lang="ru-RU" sz="2400" dirty="0" err="1" smtClean="0"/>
              <a:t>Грошонг</a:t>
            </a:r>
            <a:r>
              <a:rPr lang="ru-RU" sz="2400" dirty="0" smtClean="0"/>
              <a:t>, порт, туннелированный катетер)</a:t>
            </a:r>
          </a:p>
          <a:p>
            <a:r>
              <a:rPr lang="ru-RU" sz="2600" b="1" dirty="0" smtClean="0"/>
              <a:t>Применение контейнеров «Три в одном»</a:t>
            </a:r>
            <a:r>
              <a:rPr lang="ru-RU" sz="2600" dirty="0" smtClean="0"/>
              <a:t> </a:t>
            </a:r>
            <a:r>
              <a:rPr lang="ru-RU" sz="2400" dirty="0" smtClean="0"/>
              <a:t>(аминокислоты, липиды, глюкоза)</a:t>
            </a:r>
          </a:p>
          <a:p>
            <a:r>
              <a:rPr lang="ru-RU" sz="2600" b="1" dirty="0" smtClean="0"/>
              <a:t>Обязательное применение всех микронутриентов </a:t>
            </a:r>
            <a:r>
              <a:rPr lang="ru-RU" sz="2400" dirty="0" smtClean="0"/>
              <a:t>(витамины + микроэлементы)</a:t>
            </a:r>
          </a:p>
          <a:p>
            <a:r>
              <a:rPr lang="ru-RU" sz="2600" dirty="0" smtClean="0"/>
              <a:t>Обеспечение </a:t>
            </a:r>
            <a:r>
              <a:rPr lang="ru-RU" sz="2600" b="1" dirty="0" smtClean="0"/>
              <a:t>инфузии с помощью помпы-дозатора</a:t>
            </a:r>
            <a:endParaRPr lang="ru-RU" sz="2600" b="1" dirty="0"/>
          </a:p>
        </p:txBody>
      </p:sp>
      <p:pic>
        <p:nvPicPr>
          <p:cNvPr id="4" name="Рисунок 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72" y="1412385"/>
            <a:ext cx="2057400" cy="161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sorbaviewshield.com/media/51177-SV254UDT-implanted-p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896" y="1394551"/>
            <a:ext cx="2033016" cy="161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74" y="3055532"/>
            <a:ext cx="1174147" cy="14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5440"/>
          <a:stretch>
            <a:fillRect/>
          </a:stretch>
        </p:blipFill>
        <p:spPr bwMode="auto">
          <a:xfrm>
            <a:off x="9440974" y="3021234"/>
            <a:ext cx="1204143" cy="149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135" y="4453022"/>
            <a:ext cx="1842866" cy="13590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992" y="4159961"/>
            <a:ext cx="2157920" cy="1633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576" y="5598611"/>
            <a:ext cx="105941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Важно! </a:t>
            </a:r>
          </a:p>
          <a:p>
            <a:pPr algn="ctr"/>
            <a:r>
              <a:rPr lang="ru-RU" sz="2400" b="1" dirty="0"/>
              <a:t>Сохранять пероральное питание с учетом переносимости продуктов и вкусовых предпочтений + сипинг  </a:t>
            </a:r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711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37195" y="129893"/>
            <a:ext cx="9144000" cy="1166184"/>
          </a:xfrm>
        </p:spPr>
        <p:txBody>
          <a:bodyPr/>
          <a:lstStyle/>
          <a:p>
            <a:pPr algn="ctr"/>
            <a:r>
              <a:rPr lang="ru-RU" altLang="ru-RU" sz="4800" b="1" dirty="0">
                <a:solidFill>
                  <a:srgbClr val="990000"/>
                </a:solidFill>
              </a:rPr>
              <a:t>Контейнеры «Три в одном»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658" y="1659197"/>
            <a:ext cx="4733093" cy="389758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b="1" dirty="0"/>
              <a:t>Для центрального питания</a:t>
            </a:r>
          </a:p>
          <a:p>
            <a:r>
              <a:rPr lang="ru-RU" altLang="ru-RU" sz="2400" dirty="0" err="1"/>
              <a:t>Кабивен</a:t>
            </a:r>
            <a:r>
              <a:rPr lang="ru-RU" altLang="ru-RU" sz="2400" dirty="0"/>
              <a:t> Центральный </a:t>
            </a:r>
            <a:r>
              <a:rPr lang="ru-RU" altLang="ru-RU" sz="2000" dirty="0"/>
              <a:t>(1; 1,5; 2л</a:t>
            </a:r>
            <a:r>
              <a:rPr lang="ru-RU" altLang="ru-RU" sz="2600" dirty="0"/>
              <a:t>)</a:t>
            </a:r>
          </a:p>
          <a:p>
            <a:r>
              <a:rPr lang="ru-RU" altLang="ru-RU" sz="2400" dirty="0" err="1"/>
              <a:t>Смофкабивен</a:t>
            </a:r>
            <a:r>
              <a:rPr lang="ru-RU" altLang="ru-RU" sz="2400" dirty="0"/>
              <a:t> Центральный </a:t>
            </a:r>
            <a:r>
              <a:rPr lang="ru-RU" altLang="ru-RU" sz="2600" dirty="0"/>
              <a:t>(</a:t>
            </a:r>
            <a:r>
              <a:rPr lang="ru-RU" altLang="ru-RU" sz="2000" dirty="0"/>
              <a:t>1; 1,5; 2; 2,5 л)</a:t>
            </a:r>
          </a:p>
          <a:p>
            <a:r>
              <a:rPr lang="ru-RU" altLang="ru-RU" sz="2400" dirty="0" err="1"/>
              <a:t>Нутрифлекс</a:t>
            </a:r>
            <a:r>
              <a:rPr lang="ru-RU" altLang="ru-RU" sz="2400" dirty="0"/>
              <a:t> Липид </a:t>
            </a:r>
            <a:r>
              <a:rPr lang="ru-RU" altLang="ru-RU" sz="2600" dirty="0"/>
              <a:t>70/180 </a:t>
            </a:r>
            <a:r>
              <a:rPr lang="ru-RU" altLang="ru-RU" sz="2000" dirty="0"/>
              <a:t>(1,25; 1,875 л)</a:t>
            </a:r>
          </a:p>
          <a:p>
            <a:r>
              <a:rPr lang="ru-RU" altLang="ru-RU" sz="2400" dirty="0" err="1"/>
              <a:t>Оликлиномель</a:t>
            </a:r>
            <a:r>
              <a:rPr lang="ru-RU" altLang="ru-RU" sz="2400" dirty="0"/>
              <a:t> №7-1000Е </a:t>
            </a:r>
            <a:r>
              <a:rPr lang="ru-RU" altLang="ru-RU" sz="2000" dirty="0"/>
              <a:t>(1; 1,5; 2 л)</a:t>
            </a:r>
          </a:p>
          <a:p>
            <a:r>
              <a:rPr lang="ru-RU" altLang="ru-RU" sz="2400" dirty="0" err="1"/>
              <a:t>Оликлиномель</a:t>
            </a:r>
            <a:r>
              <a:rPr lang="ru-RU" altLang="ru-RU" sz="2400" dirty="0"/>
              <a:t> №8-800</a:t>
            </a:r>
            <a:r>
              <a:rPr lang="en-US" altLang="ru-RU" sz="2400" dirty="0"/>
              <a:t> </a:t>
            </a:r>
            <a:r>
              <a:rPr lang="en-US" altLang="ru-RU" sz="2000" dirty="0"/>
              <a:t>(2</a:t>
            </a:r>
            <a:r>
              <a:rPr lang="ru-RU" altLang="ru-RU" sz="2000" dirty="0"/>
              <a:t>л</a:t>
            </a:r>
            <a:r>
              <a:rPr lang="en-US" altLang="ru-RU" sz="2000" dirty="0"/>
              <a:t> )</a:t>
            </a:r>
            <a:endParaRPr lang="ru-RU" altLang="ru-RU" sz="2000" dirty="0"/>
          </a:p>
        </p:txBody>
      </p:sp>
      <p:pic>
        <p:nvPicPr>
          <p:cNvPr id="6" name="Рисунок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18" y="1469451"/>
            <a:ext cx="1174147" cy="14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1" r="5440"/>
          <a:stretch>
            <a:fillRect/>
          </a:stretch>
        </p:blipFill>
        <p:spPr bwMode="auto">
          <a:xfrm>
            <a:off x="6928000" y="1391964"/>
            <a:ext cx="1204143" cy="149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Нутрифлекс 40-80 липи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71" y="1456359"/>
            <a:ext cx="1263495" cy="14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09" descr="Нутрифлекс 70-24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r="7486"/>
          <a:stretch>
            <a:fillRect/>
          </a:stretch>
        </p:blipFill>
        <p:spPr bwMode="auto">
          <a:xfrm>
            <a:off x="8382402" y="2931621"/>
            <a:ext cx="1152822" cy="14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0" b="6131"/>
          <a:stretch>
            <a:fillRect/>
          </a:stretch>
        </p:blipFill>
        <p:spPr bwMode="auto">
          <a:xfrm>
            <a:off x="5641722" y="3199845"/>
            <a:ext cx="334946" cy="75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59" y="3229903"/>
            <a:ext cx="312274" cy="69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23" descr="http://www.mims.com/resources/drugs/thailand/pic/Cernevit%20infusion00b3df00-5e6e-42cc-beab-a22900fc6b74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70" y="3207161"/>
            <a:ext cx="299880" cy="69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3" t="7735" r="15237" b="5341"/>
          <a:stretch>
            <a:fillRect/>
          </a:stretch>
        </p:blipFill>
        <p:spPr bwMode="auto">
          <a:xfrm>
            <a:off x="7627393" y="3229902"/>
            <a:ext cx="401890" cy="69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74" y="4259802"/>
            <a:ext cx="2157920" cy="163359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17" y="4480509"/>
            <a:ext cx="2115849" cy="140533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7658" y="6002153"/>
            <a:ext cx="90982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latin typeface="Tahoma" panose="020B0604030504040204" pitchFamily="34" charset="0"/>
              </a:rPr>
              <a:t>Реально неограниченная возможность реализации сбалансированного ПП не только в стационаре, но и в домашних условиях</a:t>
            </a:r>
          </a:p>
        </p:txBody>
      </p:sp>
    </p:spTree>
    <p:extLst>
      <p:ext uri="{BB962C8B-B14F-4D97-AF65-F5344CB8AC3E}">
        <p14:creationId xmlns:p14="http://schemas.microsoft.com/office/powerpoint/2010/main" val="581807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40013" y="260351"/>
            <a:ext cx="7448550" cy="792163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493776" y="260351"/>
            <a:ext cx="92752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3600" b="1" dirty="0">
                <a:solidFill>
                  <a:srgbClr val="990000"/>
                </a:solidFill>
              </a:rPr>
              <a:t>Противопоказания </a:t>
            </a:r>
            <a:r>
              <a:rPr lang="ru-RU" altLang="ru-RU" sz="3600" b="1" dirty="0" smtClean="0">
                <a:solidFill>
                  <a:srgbClr val="990000"/>
                </a:solidFill>
              </a:rPr>
              <a:t>для проведения </a:t>
            </a:r>
            <a:r>
              <a:rPr lang="ru-RU" altLang="ru-RU" sz="3600" b="1" dirty="0">
                <a:solidFill>
                  <a:srgbClr val="990000"/>
                </a:solidFill>
              </a:rPr>
              <a:t>домашнего парентерального питания</a:t>
            </a:r>
            <a:endParaRPr lang="cs-CZ" altLang="ru-RU" sz="3600" b="1" dirty="0">
              <a:solidFill>
                <a:srgbClr val="990000"/>
              </a:solidFill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93776" y="1695237"/>
            <a:ext cx="1003554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latin typeface="Times New Roman" panose="02020603050405020304" pitchFamily="18" charset="0"/>
              </a:rPr>
              <a:t>Не способность больного или членов семьи освоить методику </a:t>
            </a:r>
            <a:r>
              <a:rPr lang="ru-RU" sz="2800" dirty="0" smtClean="0">
                <a:latin typeface="Times New Roman" panose="02020603050405020304" pitchFamily="18" charset="0"/>
              </a:rPr>
              <a:t>ПП</a:t>
            </a: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</a:rPr>
              <a:t>Неудовлетворительные </a:t>
            </a:r>
            <a:r>
              <a:rPr lang="ru-RU" sz="2800" dirty="0">
                <a:latin typeface="Times New Roman" panose="02020603050405020304" pitchFamily="18" charset="0"/>
              </a:rPr>
              <a:t>жилищные и социальные условия </a:t>
            </a:r>
            <a:r>
              <a:rPr lang="ru-RU" sz="2800" dirty="0" smtClean="0">
                <a:latin typeface="Times New Roman" panose="02020603050405020304" pitchFamily="18" charset="0"/>
              </a:rPr>
              <a:t>жизни </a:t>
            </a:r>
            <a:endParaRPr lang="ru-RU" sz="2800" dirty="0">
              <a:latin typeface="Times New Roman" panose="02020603050405020304" pitchFamily="18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dirty="0" smtClean="0">
                <a:latin typeface="Times New Roman" panose="02020603050405020304" pitchFamily="18" charset="0"/>
              </a:rPr>
              <a:t>Терминальная </a:t>
            </a:r>
            <a:r>
              <a:rPr lang="ru-RU" sz="2800" dirty="0">
                <a:latin typeface="Times New Roman" panose="02020603050405020304" pitchFamily="18" charset="0"/>
              </a:rPr>
              <a:t>стадия </a:t>
            </a:r>
            <a:r>
              <a:rPr lang="ru-RU" sz="2800" dirty="0" err="1">
                <a:latin typeface="Times New Roman" panose="02020603050405020304" pitchFamily="18" charset="0"/>
              </a:rPr>
              <a:t>инкурабельного</a:t>
            </a:r>
            <a:r>
              <a:rPr lang="ru-RU" sz="2800" dirty="0">
                <a:latin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</a:rPr>
              <a:t>заболевания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1450" y="4538562"/>
            <a:ext cx="811987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Где подобные пациенты должны получать внутривенную поддержку?</a:t>
            </a:r>
            <a:r>
              <a:rPr lang="ru-RU" sz="2800" dirty="0">
                <a:latin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765" y="5796116"/>
            <a:ext cx="9069244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</a:rPr>
              <a:t>Дневной стационар поликлиники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</a:rPr>
              <a:t>(отсутствие </a:t>
            </a:r>
            <a:r>
              <a:rPr lang="ru-RU" sz="2400" dirty="0">
                <a:latin typeface="Times New Roman" panose="02020603050405020304" pitchFamily="18" charset="0"/>
              </a:rPr>
              <a:t>должной организации </a:t>
            </a:r>
            <a:r>
              <a:rPr lang="ru-RU" sz="2400" dirty="0" smtClean="0">
                <a:latin typeface="Times New Roman" panose="02020603050405020304" pitchFamily="18" charset="0"/>
              </a:rPr>
              <a:t>и подготовленных </a:t>
            </a:r>
            <a:r>
              <a:rPr lang="ru-RU" sz="2400" dirty="0">
                <a:latin typeface="Times New Roman" panose="02020603050405020304" pitchFamily="18" charset="0"/>
              </a:rPr>
              <a:t>специалистов</a:t>
            </a:r>
            <a:r>
              <a:rPr lang="ru-RU" sz="2400" dirty="0" smtClean="0">
                <a:latin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800600" y="5492669"/>
            <a:ext cx="330787" cy="30344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718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756" y="87420"/>
            <a:ext cx="754526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Парентеральное питание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2588" y="1287654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Осложнения</a:t>
            </a:r>
            <a:endParaRPr lang="ru-RU" sz="3600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148" y="2111566"/>
            <a:ext cx="5157787" cy="3684588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</a:rPr>
              <a:t>Инфекционные - </a:t>
            </a:r>
            <a:r>
              <a:rPr lang="cs-CZ" altLang="ru-RU" sz="3200" dirty="0" smtClean="0">
                <a:latin typeface="Times New Roman" panose="02020603050405020304" pitchFamily="18" charset="0"/>
              </a:rPr>
              <a:t>46 %</a:t>
            </a:r>
            <a:endParaRPr lang="ru-RU" altLang="ru-RU" sz="3200" dirty="0" err="1" smtClean="0">
              <a:latin typeface="Times New Roman" panose="02020603050405020304" pitchFamily="18" charset="0"/>
            </a:endParaRPr>
          </a:p>
          <a:p>
            <a:r>
              <a:rPr lang="ru-RU" altLang="ru-RU" sz="3200" dirty="0" err="1" smtClean="0">
                <a:latin typeface="Times New Roman" panose="02020603050405020304" pitchFamily="18" charset="0"/>
              </a:rPr>
              <a:t>Гепатобилиарные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 -16%</a:t>
            </a:r>
          </a:p>
          <a:p>
            <a:r>
              <a:rPr lang="ru-RU" altLang="ru-RU" sz="3200" dirty="0">
                <a:latin typeface="Times New Roman" panose="02020603050405020304" pitchFamily="18" charset="0"/>
              </a:rPr>
              <a:t>Т</a:t>
            </a:r>
            <a:r>
              <a:rPr lang="ru-RU" altLang="ru-RU" sz="3200" dirty="0" smtClean="0">
                <a:latin typeface="Times New Roman" panose="02020603050405020304" pitchFamily="18" charset="0"/>
              </a:rPr>
              <a:t>ромбозы - 1</a:t>
            </a:r>
            <a:r>
              <a:rPr lang="cs-CZ" altLang="ru-RU" sz="3200" dirty="0" smtClean="0">
                <a:latin typeface="Times New Roman" panose="02020603050405020304" pitchFamily="18" charset="0"/>
              </a:rPr>
              <a:t>4%</a:t>
            </a:r>
            <a:endParaRPr lang="ru-RU" altLang="ru-RU" sz="3200" dirty="0" smtClean="0">
              <a:latin typeface="Times New Roman" panose="02020603050405020304" pitchFamily="18" charset="0"/>
            </a:endParaRP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Окклюзии - </a:t>
            </a:r>
            <a:r>
              <a:rPr lang="cs-CZ" altLang="ru-RU" sz="3200" dirty="0" smtClean="0">
                <a:latin typeface="Times New Roman" panose="02020603050405020304" pitchFamily="18" charset="0"/>
              </a:rPr>
              <a:t>8%</a:t>
            </a:r>
            <a:endParaRPr lang="ru-RU" altLang="ru-RU" sz="3200" dirty="0" smtClean="0">
              <a:latin typeface="Times New Roman" panose="02020603050405020304" pitchFamily="18" charset="0"/>
            </a:endParaRP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Метаболические - </a:t>
            </a:r>
            <a:r>
              <a:rPr lang="cs-CZ" altLang="ru-RU" sz="3200" dirty="0" smtClean="0">
                <a:latin typeface="Times New Roman" panose="02020603050405020304" pitchFamily="18" charset="0"/>
              </a:rPr>
              <a:t>5%</a:t>
            </a:r>
            <a:endParaRPr lang="ru-RU" altLang="ru-RU" sz="3200" dirty="0" smtClean="0">
              <a:latin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</a:rPr>
              <a:t>Механические – 11%</a:t>
            </a:r>
            <a:endParaRPr lang="ru-RU" sz="3200" dirty="0">
              <a:latin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8072" y="1982427"/>
            <a:ext cx="4032504" cy="21583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altLang="ru-RU" sz="3200" dirty="0"/>
              <a:t>Качество жизни – удовлетворительное </a:t>
            </a:r>
            <a:r>
              <a:rPr lang="en-US" altLang="ru-RU" sz="3200" dirty="0" smtClean="0"/>
              <a:t>&gt;</a:t>
            </a:r>
            <a:r>
              <a:rPr lang="ru-RU" altLang="ru-RU" sz="3200" dirty="0" smtClean="0"/>
              <a:t> 80%</a:t>
            </a:r>
            <a:endParaRPr lang="en-US" altLang="ru-RU" sz="3200" dirty="0"/>
          </a:p>
          <a:p>
            <a:r>
              <a:rPr lang="ru-RU" altLang="ru-RU" sz="3200" dirty="0" smtClean="0"/>
              <a:t>Выживаемость более 5 лет при СКК – </a:t>
            </a:r>
            <a:r>
              <a:rPr lang="ru-RU" altLang="ru-RU" sz="3200" dirty="0"/>
              <a:t>70%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71032" y="4377710"/>
            <a:ext cx="2610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L. </a:t>
            </a:r>
            <a:r>
              <a:rPr lang="en-US" sz="2400" b="1" dirty="0" err="1"/>
              <a:t>Sodotka</a:t>
            </a:r>
            <a:r>
              <a:rPr lang="en-US" sz="2400" b="1" dirty="0"/>
              <a:t> 2012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487168" y="5724144"/>
            <a:ext cx="8001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Целевая установка при лечении больных с СКК –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достижение энтеральной автономии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6223026" y="1337812"/>
          <a:ext cx="5701890" cy="260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1379" name="object 3"/>
          <p:cNvSpPr txBox="1">
            <a:spLocks noChangeArrowheads="1"/>
          </p:cNvSpPr>
          <p:nvPr/>
        </p:nvSpPr>
        <p:spPr bwMode="auto">
          <a:xfrm>
            <a:off x="6594092" y="4343507"/>
            <a:ext cx="5303769" cy="6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8471" rIns="0" bIns="0">
            <a:spAutoFit/>
          </a:bodyPr>
          <a:lstStyle>
            <a:lvl1pPr marL="12700" indent="495300">
              <a:defRPr>
                <a:solidFill>
                  <a:schemeClr val="tx1"/>
                </a:solidFill>
                <a:latin typeface="Gotham Pro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Pro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Pro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Pro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Pro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9pPr>
          </a:lstStyle>
          <a:p>
            <a:pPr indent="0" algn="ctr">
              <a:spcBef>
                <a:spcPts val="61"/>
              </a:spcBef>
            </a:pP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1.Dibb M,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et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al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Clin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Nutr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. 2017;36:570-6.;                                 2.Amiot A,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et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al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Clin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Gotham Pro" pitchFamily="50" charset="0"/>
              </a:rPr>
              <a:t>Nutr</a:t>
            </a:r>
            <a:r>
              <a:rPr lang="ru-RU" altLang="ru-RU" sz="2000" dirty="0">
                <a:latin typeface="Times New Roman" panose="02020603050405020304" pitchFamily="18" charset="0"/>
                <a:cs typeface="Gotham Pro" pitchFamily="50" charset="0"/>
              </a:rPr>
              <a:t>. 2013;32:368-74</a:t>
            </a:r>
          </a:p>
        </p:txBody>
      </p:sp>
      <p:sp>
        <p:nvSpPr>
          <p:cNvPr id="101380" name="object 4"/>
          <p:cNvSpPr>
            <a:spLocks noGrp="1" noChangeArrowheads="1"/>
          </p:cNvSpPr>
          <p:nvPr>
            <p:ph type="title"/>
          </p:nvPr>
        </p:nvSpPr>
        <p:spPr>
          <a:xfrm>
            <a:off x="891249" y="359103"/>
            <a:ext cx="10191280" cy="1015877"/>
          </a:xfrm>
        </p:spPr>
        <p:txBody>
          <a:bodyPr vert="horz" wrap="square" lIns="0" tIns="8086" rIns="0" bIns="0" rtlCol="0" anchor="ctr">
            <a:spAutoFit/>
          </a:bodyPr>
          <a:lstStyle/>
          <a:p>
            <a:pPr marL="7701">
              <a:spcBef>
                <a:spcPts val="61"/>
              </a:spcBef>
            </a:pPr>
            <a:r>
              <a:rPr lang="ru-RU" altLang="ru-RU" sz="3600" b="1" dirty="0">
                <a:solidFill>
                  <a:srgbClr val="C00000"/>
                </a:solidFill>
                <a:cs typeface="Gotham Pro Medium" pitchFamily="50" charset="0"/>
              </a:rPr>
              <a:t>Сравнительная выживаемость пациентов с СКК</a:t>
            </a:r>
            <a:r>
              <a:rPr lang="ru-RU" altLang="ru-RU" sz="3600" b="1" dirty="0">
                <a:solidFill>
                  <a:schemeClr val="bg1"/>
                </a:solidFill>
                <a:cs typeface="Gotham Pro Medium" pitchFamily="50" charset="0"/>
              </a:rPr>
              <a:t>ДПП</a:t>
            </a:r>
            <a:r>
              <a:rPr lang="ru-RU" altLang="ru-RU" sz="3638" b="1" dirty="0">
                <a:solidFill>
                  <a:schemeClr val="bg1"/>
                </a:solidFill>
                <a:cs typeface="Gotham Pro Medium" pitchFamily="50" charset="0"/>
              </a:rPr>
              <a:t>: выживаемость</a:t>
            </a:r>
          </a:p>
        </p:txBody>
      </p:sp>
      <p:sp>
        <p:nvSpPr>
          <p:cNvPr id="101389" name="object 7"/>
          <p:cNvSpPr>
            <a:spLocks/>
          </p:cNvSpPr>
          <p:nvPr/>
        </p:nvSpPr>
        <p:spPr bwMode="auto">
          <a:xfrm>
            <a:off x="1395805" y="1223255"/>
            <a:ext cx="3096882" cy="3114210"/>
          </a:xfrm>
          <a:custGeom>
            <a:avLst/>
            <a:gdLst>
              <a:gd name="T0" fmla="*/ 1598720 w 7487919"/>
              <a:gd name="T1" fmla="*/ 5805 h 7530465"/>
              <a:gd name="T2" fmla="*/ 1323040 w 7487919"/>
              <a:gd name="T3" fmla="*/ 50892 h 7530465"/>
              <a:gd name="T4" fmla="*/ 1063664 w 7487919"/>
              <a:gd name="T5" fmla="*/ 137613 h 7530465"/>
              <a:gd name="T6" fmla="*/ 824179 w 7487919"/>
              <a:gd name="T7" fmla="*/ 262361 h 7530465"/>
              <a:gd name="T8" fmla="*/ 608171 w 7487919"/>
              <a:gd name="T9" fmla="*/ 421531 h 7530465"/>
              <a:gd name="T10" fmla="*/ 419224 w 7487919"/>
              <a:gd name="T11" fmla="*/ 611517 h 7530465"/>
              <a:gd name="T12" fmla="*/ 260925 w 7487919"/>
              <a:gd name="T13" fmla="*/ 828714 h 7530465"/>
              <a:gd name="T14" fmla="*/ 136860 w 7487919"/>
              <a:gd name="T15" fmla="*/ 1069517 h 7530465"/>
              <a:gd name="T16" fmla="*/ 50614 w 7487919"/>
              <a:gd name="T17" fmla="*/ 1330320 h 7530465"/>
              <a:gd name="T18" fmla="*/ 5773 w 7487919"/>
              <a:gd name="T19" fmla="*/ 1607518 h 7530465"/>
              <a:gd name="T20" fmla="*/ 5773 w 7487919"/>
              <a:gd name="T21" fmla="*/ 1894758 h 7530465"/>
              <a:gd name="T22" fmla="*/ 50614 w 7487919"/>
              <a:gd name="T23" fmla="*/ 2171957 h 7530465"/>
              <a:gd name="T24" fmla="*/ 136860 w 7487919"/>
              <a:gd name="T25" fmla="*/ 2432760 h 7530465"/>
              <a:gd name="T26" fmla="*/ 260925 w 7487919"/>
              <a:gd name="T27" fmla="*/ 2673563 h 7530465"/>
              <a:gd name="T28" fmla="*/ 419224 w 7487919"/>
              <a:gd name="T29" fmla="*/ 2890760 h 7530465"/>
              <a:gd name="T30" fmla="*/ 608171 w 7487919"/>
              <a:gd name="T31" fmla="*/ 3080747 h 7530465"/>
              <a:gd name="T32" fmla="*/ 824179 w 7487919"/>
              <a:gd name="T33" fmla="*/ 3239916 h 7530465"/>
              <a:gd name="T34" fmla="*/ 1063664 w 7487919"/>
              <a:gd name="T35" fmla="*/ 3364664 h 7530465"/>
              <a:gd name="T36" fmla="*/ 1323040 w 7487919"/>
              <a:gd name="T37" fmla="*/ 3451384 h 7530465"/>
              <a:gd name="T38" fmla="*/ 1598720 w 7487919"/>
              <a:gd name="T39" fmla="*/ 3496472 h 7530465"/>
              <a:gd name="T40" fmla="*/ 1884388 w 7487919"/>
              <a:gd name="T41" fmla="*/ 3496472 h 7530465"/>
              <a:gd name="T42" fmla="*/ 2160069 w 7487919"/>
              <a:gd name="T43" fmla="*/ 3451384 h 7530465"/>
              <a:gd name="T44" fmla="*/ 2419445 w 7487919"/>
              <a:gd name="T45" fmla="*/ 3364664 h 7530465"/>
              <a:gd name="T46" fmla="*/ 2658929 w 7487919"/>
              <a:gd name="T47" fmla="*/ 3239916 h 7530465"/>
              <a:gd name="T48" fmla="*/ 2874938 w 7487919"/>
              <a:gd name="T49" fmla="*/ 3080747 h 7530465"/>
              <a:gd name="T50" fmla="*/ 3063884 w 7487919"/>
              <a:gd name="T51" fmla="*/ 2890760 h 7530465"/>
              <a:gd name="T52" fmla="*/ 3222183 w 7487919"/>
              <a:gd name="T53" fmla="*/ 2673563 h 7530465"/>
              <a:gd name="T54" fmla="*/ 3346248 w 7487919"/>
              <a:gd name="T55" fmla="*/ 2432760 h 7530465"/>
              <a:gd name="T56" fmla="*/ 3432494 w 7487919"/>
              <a:gd name="T57" fmla="*/ 2171957 h 7530465"/>
              <a:gd name="T58" fmla="*/ 3477336 w 7487919"/>
              <a:gd name="T59" fmla="*/ 1894758 h 7530465"/>
              <a:gd name="T60" fmla="*/ 3477336 w 7487919"/>
              <a:gd name="T61" fmla="*/ 1607518 h 7530465"/>
              <a:gd name="T62" fmla="*/ 3432494 w 7487919"/>
              <a:gd name="T63" fmla="*/ 1330320 h 7530465"/>
              <a:gd name="T64" fmla="*/ 3346248 w 7487919"/>
              <a:gd name="T65" fmla="*/ 1069517 h 7530465"/>
              <a:gd name="T66" fmla="*/ 3222183 w 7487919"/>
              <a:gd name="T67" fmla="*/ 828714 h 7530465"/>
              <a:gd name="T68" fmla="*/ 3063884 w 7487919"/>
              <a:gd name="T69" fmla="*/ 611517 h 7530465"/>
              <a:gd name="T70" fmla="*/ 2874938 w 7487919"/>
              <a:gd name="T71" fmla="*/ 421531 h 7530465"/>
              <a:gd name="T72" fmla="*/ 2658929 w 7487919"/>
              <a:gd name="T73" fmla="*/ 262361 h 7530465"/>
              <a:gd name="T74" fmla="*/ 2419445 w 7487919"/>
              <a:gd name="T75" fmla="*/ 137613 h 7530465"/>
              <a:gd name="T76" fmla="*/ 2160069 w 7487919"/>
              <a:gd name="T77" fmla="*/ 50892 h 7530465"/>
              <a:gd name="T78" fmla="*/ 1884388 w 7487919"/>
              <a:gd name="T79" fmla="*/ 5805 h 753046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7487919" h="7530465">
                <a:moveTo>
                  <a:pt x="3743946" y="0"/>
                </a:moveTo>
                <a:lnTo>
                  <a:pt x="3436885" y="12481"/>
                </a:lnTo>
                <a:lnTo>
                  <a:pt x="3136660" y="49280"/>
                </a:lnTo>
                <a:lnTo>
                  <a:pt x="2844235" y="109426"/>
                </a:lnTo>
                <a:lnTo>
                  <a:pt x="2560572" y="191952"/>
                </a:lnTo>
                <a:lnTo>
                  <a:pt x="2286636" y="295888"/>
                </a:lnTo>
                <a:lnTo>
                  <a:pt x="2023390" y="420265"/>
                </a:lnTo>
                <a:lnTo>
                  <a:pt x="1771798" y="564114"/>
                </a:lnTo>
                <a:lnTo>
                  <a:pt x="1532823" y="726466"/>
                </a:lnTo>
                <a:lnTo>
                  <a:pt x="1307428" y="906351"/>
                </a:lnTo>
                <a:lnTo>
                  <a:pt x="1096579" y="1102802"/>
                </a:lnTo>
                <a:lnTo>
                  <a:pt x="901236" y="1314849"/>
                </a:lnTo>
                <a:lnTo>
                  <a:pt x="722366" y="1541523"/>
                </a:lnTo>
                <a:lnTo>
                  <a:pt x="560930" y="1781854"/>
                </a:lnTo>
                <a:lnTo>
                  <a:pt x="417893" y="2034875"/>
                </a:lnTo>
                <a:lnTo>
                  <a:pt x="294218" y="2299615"/>
                </a:lnTo>
                <a:lnTo>
                  <a:pt x="190869" y="2575106"/>
                </a:lnTo>
                <a:lnTo>
                  <a:pt x="108809" y="2860379"/>
                </a:lnTo>
                <a:lnTo>
                  <a:pt x="49002" y="3154465"/>
                </a:lnTo>
                <a:lnTo>
                  <a:pt x="12411" y="3456395"/>
                </a:lnTo>
                <a:lnTo>
                  <a:pt x="0" y="3765199"/>
                </a:lnTo>
                <a:lnTo>
                  <a:pt x="12411" y="4074003"/>
                </a:lnTo>
                <a:lnTo>
                  <a:pt x="49002" y="4375933"/>
                </a:lnTo>
                <a:lnTo>
                  <a:pt x="108809" y="4670019"/>
                </a:lnTo>
                <a:lnTo>
                  <a:pt x="190869" y="4955292"/>
                </a:lnTo>
                <a:lnTo>
                  <a:pt x="294218" y="5230783"/>
                </a:lnTo>
                <a:lnTo>
                  <a:pt x="417893" y="5495523"/>
                </a:lnTo>
                <a:lnTo>
                  <a:pt x="560930" y="5748544"/>
                </a:lnTo>
                <a:lnTo>
                  <a:pt x="722366" y="5988876"/>
                </a:lnTo>
                <a:lnTo>
                  <a:pt x="901236" y="6215549"/>
                </a:lnTo>
                <a:lnTo>
                  <a:pt x="1096579" y="6427596"/>
                </a:lnTo>
                <a:lnTo>
                  <a:pt x="1307428" y="6624047"/>
                </a:lnTo>
                <a:lnTo>
                  <a:pt x="1532823" y="6803932"/>
                </a:lnTo>
                <a:lnTo>
                  <a:pt x="1771798" y="6966284"/>
                </a:lnTo>
                <a:lnTo>
                  <a:pt x="2023390" y="7110133"/>
                </a:lnTo>
                <a:lnTo>
                  <a:pt x="2286636" y="7234510"/>
                </a:lnTo>
                <a:lnTo>
                  <a:pt x="2560572" y="7338446"/>
                </a:lnTo>
                <a:lnTo>
                  <a:pt x="2844235" y="7420972"/>
                </a:lnTo>
                <a:lnTo>
                  <a:pt x="3136660" y="7481118"/>
                </a:lnTo>
                <a:lnTo>
                  <a:pt x="3436885" y="7517917"/>
                </a:lnTo>
                <a:lnTo>
                  <a:pt x="3743946" y="7530399"/>
                </a:lnTo>
                <a:lnTo>
                  <a:pt x="4051007" y="7517917"/>
                </a:lnTo>
                <a:lnTo>
                  <a:pt x="4351232" y="7481118"/>
                </a:lnTo>
                <a:lnTo>
                  <a:pt x="4643658" y="7420972"/>
                </a:lnTo>
                <a:lnTo>
                  <a:pt x="4927321" y="7338446"/>
                </a:lnTo>
                <a:lnTo>
                  <a:pt x="5201257" y="7234510"/>
                </a:lnTo>
                <a:lnTo>
                  <a:pt x="5464503" y="7110133"/>
                </a:lnTo>
                <a:lnTo>
                  <a:pt x="5716095" y="6966284"/>
                </a:lnTo>
                <a:lnTo>
                  <a:pt x="5955070" y="6803932"/>
                </a:lnTo>
                <a:lnTo>
                  <a:pt x="6180464" y="6624047"/>
                </a:lnTo>
                <a:lnTo>
                  <a:pt x="6391314" y="6427596"/>
                </a:lnTo>
                <a:lnTo>
                  <a:pt x="6586656" y="6215549"/>
                </a:lnTo>
                <a:lnTo>
                  <a:pt x="6765527" y="5988876"/>
                </a:lnTo>
                <a:lnTo>
                  <a:pt x="6926962" y="5748544"/>
                </a:lnTo>
                <a:lnTo>
                  <a:pt x="7070000" y="5495523"/>
                </a:lnTo>
                <a:lnTo>
                  <a:pt x="7193674" y="5230783"/>
                </a:lnTo>
                <a:lnTo>
                  <a:pt x="7297024" y="4955292"/>
                </a:lnTo>
                <a:lnTo>
                  <a:pt x="7379084" y="4670019"/>
                </a:lnTo>
                <a:lnTo>
                  <a:pt x="7438891" y="4375933"/>
                </a:lnTo>
                <a:lnTo>
                  <a:pt x="7475482" y="4074003"/>
                </a:lnTo>
                <a:lnTo>
                  <a:pt x="7487893" y="3765199"/>
                </a:lnTo>
                <a:lnTo>
                  <a:pt x="7475482" y="3456395"/>
                </a:lnTo>
                <a:lnTo>
                  <a:pt x="7438891" y="3154465"/>
                </a:lnTo>
                <a:lnTo>
                  <a:pt x="7379084" y="2860379"/>
                </a:lnTo>
                <a:lnTo>
                  <a:pt x="7297024" y="2575106"/>
                </a:lnTo>
                <a:lnTo>
                  <a:pt x="7193674" y="2299615"/>
                </a:lnTo>
                <a:lnTo>
                  <a:pt x="7070000" y="2034875"/>
                </a:lnTo>
                <a:lnTo>
                  <a:pt x="6926962" y="1781854"/>
                </a:lnTo>
                <a:lnTo>
                  <a:pt x="6765527" y="1541523"/>
                </a:lnTo>
                <a:lnTo>
                  <a:pt x="6586656" y="1314849"/>
                </a:lnTo>
                <a:lnTo>
                  <a:pt x="6391314" y="1102802"/>
                </a:lnTo>
                <a:lnTo>
                  <a:pt x="6180464" y="906351"/>
                </a:lnTo>
                <a:lnTo>
                  <a:pt x="5955070" y="726466"/>
                </a:lnTo>
                <a:lnTo>
                  <a:pt x="5716095" y="564114"/>
                </a:lnTo>
                <a:lnTo>
                  <a:pt x="5464503" y="420265"/>
                </a:lnTo>
                <a:lnTo>
                  <a:pt x="5201257" y="295888"/>
                </a:lnTo>
                <a:lnTo>
                  <a:pt x="4927321" y="191952"/>
                </a:lnTo>
                <a:lnTo>
                  <a:pt x="4643658" y="109426"/>
                </a:lnTo>
                <a:lnTo>
                  <a:pt x="4351232" y="49280"/>
                </a:lnTo>
                <a:lnTo>
                  <a:pt x="4051007" y="12481"/>
                </a:lnTo>
                <a:lnTo>
                  <a:pt x="3743946" y="0"/>
                </a:lnTo>
                <a:close/>
              </a:path>
            </a:pathLst>
          </a:custGeom>
          <a:solidFill>
            <a:srgbClr val="EEEF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1092"/>
          </a:p>
        </p:txBody>
      </p:sp>
      <p:sp>
        <p:nvSpPr>
          <p:cNvPr id="101390" name="object 8"/>
          <p:cNvSpPr>
            <a:spLocks noChangeArrowheads="1"/>
          </p:cNvSpPr>
          <p:nvPr/>
        </p:nvSpPr>
        <p:spPr bwMode="auto">
          <a:xfrm>
            <a:off x="1736587" y="1415787"/>
            <a:ext cx="697930" cy="2730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101391" name="object 9"/>
          <p:cNvSpPr>
            <a:spLocks noChangeArrowheads="1"/>
          </p:cNvSpPr>
          <p:nvPr/>
        </p:nvSpPr>
        <p:spPr bwMode="auto">
          <a:xfrm>
            <a:off x="1736587" y="2209020"/>
            <a:ext cx="697930" cy="1936875"/>
          </a:xfrm>
          <a:prstGeom prst="rect">
            <a:avLst/>
          </a:prstGeom>
          <a:solidFill>
            <a:srgbClr val="007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101392" name="object 10"/>
          <p:cNvSpPr>
            <a:spLocks noChangeArrowheads="1"/>
          </p:cNvSpPr>
          <p:nvPr/>
        </p:nvSpPr>
        <p:spPr bwMode="auto">
          <a:xfrm>
            <a:off x="1736587" y="1415787"/>
            <a:ext cx="697930" cy="2730108"/>
          </a:xfrm>
          <a:prstGeom prst="rect">
            <a:avLst/>
          </a:prstGeom>
          <a:noFill/>
          <a:ln w="39265">
            <a:solidFill>
              <a:srgbClr val="2766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101393" name="object 11"/>
          <p:cNvSpPr>
            <a:spLocks noChangeArrowheads="1"/>
          </p:cNvSpPr>
          <p:nvPr/>
        </p:nvSpPr>
        <p:spPr bwMode="auto">
          <a:xfrm>
            <a:off x="2610685" y="1415787"/>
            <a:ext cx="698892" cy="27301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101394" name="object 12"/>
          <p:cNvSpPr>
            <a:spLocks noChangeArrowheads="1"/>
          </p:cNvSpPr>
          <p:nvPr/>
        </p:nvSpPr>
        <p:spPr bwMode="auto">
          <a:xfrm>
            <a:off x="2621274" y="2569056"/>
            <a:ext cx="698892" cy="1576839"/>
          </a:xfrm>
          <a:prstGeom prst="rect">
            <a:avLst/>
          </a:prstGeom>
          <a:solidFill>
            <a:srgbClr val="007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101395" name="object 13"/>
          <p:cNvSpPr>
            <a:spLocks noChangeArrowheads="1"/>
          </p:cNvSpPr>
          <p:nvPr/>
        </p:nvSpPr>
        <p:spPr bwMode="auto">
          <a:xfrm>
            <a:off x="2621274" y="1415787"/>
            <a:ext cx="698892" cy="2730108"/>
          </a:xfrm>
          <a:prstGeom prst="rect">
            <a:avLst/>
          </a:prstGeom>
          <a:noFill/>
          <a:ln w="39265">
            <a:solidFill>
              <a:srgbClr val="2766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101396" name="object 14"/>
          <p:cNvSpPr>
            <a:spLocks/>
          </p:cNvSpPr>
          <p:nvPr/>
        </p:nvSpPr>
        <p:spPr bwMode="auto">
          <a:xfrm>
            <a:off x="3539653" y="1415787"/>
            <a:ext cx="697929" cy="2730108"/>
          </a:xfrm>
          <a:custGeom>
            <a:avLst/>
            <a:gdLst>
              <a:gd name="T0" fmla="*/ 392259 w 1688465"/>
              <a:gd name="T1" fmla="*/ 0 h 6601459"/>
              <a:gd name="T2" fmla="*/ 0 w 1688465"/>
              <a:gd name="T3" fmla="*/ 89836 h 6601459"/>
              <a:gd name="T4" fmla="*/ 0 w 1688465"/>
              <a:gd name="T5" fmla="*/ 2980521 h 6601459"/>
              <a:gd name="T6" fmla="*/ 392259 w 1688465"/>
              <a:gd name="T7" fmla="*/ 3070312 h 6601459"/>
              <a:gd name="T8" fmla="*/ 784516 w 1688465"/>
              <a:gd name="T9" fmla="*/ 2980521 h 6601459"/>
              <a:gd name="T10" fmla="*/ 784516 w 1688465"/>
              <a:gd name="T11" fmla="*/ 89836 h 6601459"/>
              <a:gd name="T12" fmla="*/ 392259 w 1688465"/>
              <a:gd name="T13" fmla="*/ 0 h 6601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688465" h="6601459">
                <a:moveTo>
                  <a:pt x="844215" y="0"/>
                </a:moveTo>
                <a:lnTo>
                  <a:pt x="0" y="193148"/>
                </a:lnTo>
                <a:lnTo>
                  <a:pt x="0" y="6408142"/>
                </a:lnTo>
                <a:lnTo>
                  <a:pt x="844215" y="6601193"/>
                </a:lnTo>
                <a:lnTo>
                  <a:pt x="1688430" y="6408142"/>
                </a:lnTo>
                <a:lnTo>
                  <a:pt x="1688430" y="193148"/>
                </a:lnTo>
                <a:lnTo>
                  <a:pt x="8442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1092"/>
          </a:p>
        </p:txBody>
      </p:sp>
      <p:sp>
        <p:nvSpPr>
          <p:cNvPr id="101397" name="object 15"/>
          <p:cNvSpPr>
            <a:spLocks noChangeArrowheads="1"/>
          </p:cNvSpPr>
          <p:nvPr/>
        </p:nvSpPr>
        <p:spPr bwMode="auto">
          <a:xfrm>
            <a:off x="3539653" y="3255434"/>
            <a:ext cx="697929" cy="890462"/>
          </a:xfrm>
          <a:prstGeom prst="rect">
            <a:avLst/>
          </a:prstGeom>
          <a:solidFill>
            <a:srgbClr val="007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101398" name="object 16"/>
          <p:cNvSpPr>
            <a:spLocks noChangeArrowheads="1"/>
          </p:cNvSpPr>
          <p:nvPr/>
        </p:nvSpPr>
        <p:spPr bwMode="auto">
          <a:xfrm>
            <a:off x="3539653" y="1415787"/>
            <a:ext cx="697929" cy="2730108"/>
          </a:xfrm>
          <a:prstGeom prst="rect">
            <a:avLst/>
          </a:prstGeom>
          <a:noFill/>
          <a:ln w="39265">
            <a:solidFill>
              <a:srgbClr val="27665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ru-RU" altLang="ru-RU" sz="970">
              <a:cs typeface="Gotham Pro" pitchFamily="50" charset="0"/>
            </a:endParaRPr>
          </a:p>
        </p:txBody>
      </p:sp>
      <p:sp>
        <p:nvSpPr>
          <p:cNvPr id="26" name="object 17">
            <a:extLst>
              <a:ext uri="{FF2B5EF4-FFF2-40B4-BE49-F238E27FC236}">
                <a16:creationId xmlns:a16="http://schemas.microsoft.com/office/drawing/2014/main" id="{56F245DC-2B43-4E4C-96F2-C7B20D0004D2}"/>
              </a:ext>
            </a:extLst>
          </p:cNvPr>
          <p:cNvSpPr txBox="1"/>
          <p:nvPr/>
        </p:nvSpPr>
        <p:spPr>
          <a:xfrm>
            <a:off x="1818414" y="1888454"/>
            <a:ext cx="518874" cy="29495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ctr">
              <a:lnSpc>
                <a:spcPts val="2261"/>
              </a:lnSpc>
              <a:defRPr/>
            </a:pPr>
            <a:r>
              <a:rPr lang="ru-RU" sz="1698" b="1" spc="15">
                <a:solidFill>
                  <a:srgbClr val="00774A"/>
                </a:solidFill>
                <a:cs typeface="Gotham Pro" pitchFamily="50" charset="0"/>
              </a:rPr>
              <a:t>71</a:t>
            </a:r>
            <a:endParaRPr sz="1698" b="1">
              <a:cs typeface="Gotham Pro" pitchFamily="50" charset="0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4E8CE11E-8F2B-4936-A7FD-166CA4116448}"/>
              </a:ext>
            </a:extLst>
          </p:cNvPr>
          <p:cNvSpPr txBox="1"/>
          <p:nvPr/>
        </p:nvSpPr>
        <p:spPr>
          <a:xfrm>
            <a:off x="2732942" y="2263892"/>
            <a:ext cx="499621" cy="29495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ctr">
              <a:lnSpc>
                <a:spcPts val="2261"/>
              </a:lnSpc>
              <a:defRPr/>
            </a:pPr>
            <a:r>
              <a:rPr lang="ru-RU" sz="1698" b="1" spc="-173">
                <a:solidFill>
                  <a:srgbClr val="00774A"/>
                </a:solidFill>
                <a:cs typeface="Gotham Pro" pitchFamily="50" charset="0"/>
              </a:rPr>
              <a:t>59</a:t>
            </a:r>
            <a:endParaRPr sz="1698" b="1">
              <a:cs typeface="Gotham Pro" pitchFamily="50" charset="0"/>
            </a:endParaRPr>
          </a:p>
        </p:txBody>
      </p:sp>
      <p:sp>
        <p:nvSpPr>
          <p:cNvPr id="101401" name="object 19"/>
          <p:cNvSpPr txBox="1">
            <a:spLocks noChangeArrowheads="1"/>
          </p:cNvSpPr>
          <p:nvPr/>
        </p:nvSpPr>
        <p:spPr bwMode="auto">
          <a:xfrm>
            <a:off x="1759692" y="4352868"/>
            <a:ext cx="606477" cy="2949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Gotham Pro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Pro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Pro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Pro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Pro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9pPr>
          </a:lstStyle>
          <a:p>
            <a:pPr algn="ctr">
              <a:lnSpc>
                <a:spcPts val="2259"/>
              </a:lnSpc>
            </a:pPr>
            <a:r>
              <a:rPr lang="ru-RU" altLang="ru-RU" sz="1698" spc="3" dirty="0">
                <a:latin typeface="+mn-lt"/>
                <a:cs typeface="Gotham Pro"/>
              </a:rPr>
              <a:t>5 лет</a:t>
            </a:r>
          </a:p>
        </p:txBody>
      </p:sp>
      <p:sp>
        <p:nvSpPr>
          <p:cNvPr id="101402" name="object 20"/>
          <p:cNvSpPr txBox="1">
            <a:spLocks noChangeArrowheads="1"/>
          </p:cNvSpPr>
          <p:nvPr/>
        </p:nvSpPr>
        <p:spPr bwMode="auto">
          <a:xfrm>
            <a:off x="2575066" y="4352868"/>
            <a:ext cx="804785" cy="2949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Gotham Pro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Pro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Pro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Pro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Pro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9pPr>
          </a:lstStyle>
          <a:p>
            <a:pPr algn="ctr">
              <a:lnSpc>
                <a:spcPts val="2259"/>
              </a:lnSpc>
            </a:pPr>
            <a:r>
              <a:rPr lang="en-US" altLang="ru-RU" sz="1698" spc="3" dirty="0">
                <a:latin typeface="+mn-lt"/>
                <a:cs typeface="Gotham Pro"/>
              </a:rPr>
              <a:t>10</a:t>
            </a:r>
            <a:r>
              <a:rPr lang="ru-RU" altLang="ru-RU" sz="1698" spc="3" dirty="0">
                <a:latin typeface="+mn-lt"/>
                <a:cs typeface="Gotham Pro"/>
              </a:rPr>
              <a:t> лет</a:t>
            </a:r>
          </a:p>
        </p:txBody>
      </p:sp>
      <p:sp>
        <p:nvSpPr>
          <p:cNvPr id="101403" name="object 21"/>
          <p:cNvSpPr txBox="1">
            <a:spLocks noChangeArrowheads="1"/>
          </p:cNvSpPr>
          <p:nvPr/>
        </p:nvSpPr>
        <p:spPr bwMode="auto">
          <a:xfrm>
            <a:off x="3472267" y="4352868"/>
            <a:ext cx="840403" cy="29495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Gotham Pro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Pro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Pro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Pro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Pro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9pPr>
          </a:lstStyle>
          <a:p>
            <a:pPr algn="ctr">
              <a:lnSpc>
                <a:spcPts val="2259"/>
              </a:lnSpc>
            </a:pPr>
            <a:r>
              <a:rPr lang="en-US" altLang="ru-RU" sz="1698" spc="3" dirty="0">
                <a:latin typeface="+mn-lt"/>
                <a:cs typeface="Gotham Pro"/>
              </a:rPr>
              <a:t>20 </a:t>
            </a:r>
            <a:r>
              <a:rPr lang="ru-RU" altLang="ru-RU" sz="1698" spc="3" dirty="0">
                <a:latin typeface="+mn-lt"/>
                <a:cs typeface="Gotham Pro"/>
              </a:rPr>
              <a:t>лет</a:t>
            </a:r>
          </a:p>
        </p:txBody>
      </p:sp>
      <p:sp>
        <p:nvSpPr>
          <p:cNvPr id="31" name="object 22">
            <a:extLst>
              <a:ext uri="{FF2B5EF4-FFF2-40B4-BE49-F238E27FC236}">
                <a16:creationId xmlns:a16="http://schemas.microsoft.com/office/drawing/2014/main" id="{EEF2CD79-A07B-4F67-B8BB-C2F7BA6687CB}"/>
              </a:ext>
            </a:extLst>
          </p:cNvPr>
          <p:cNvSpPr txBox="1"/>
          <p:nvPr/>
        </p:nvSpPr>
        <p:spPr>
          <a:xfrm>
            <a:off x="1217714" y="4732156"/>
            <a:ext cx="344729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ctr">
              <a:defRPr/>
            </a:pPr>
            <a:r>
              <a:rPr lang="ru-RU" sz="2000" b="1" spc="3" dirty="0">
                <a:cs typeface="Gotham Pro"/>
              </a:rPr>
              <a:t>Количество лет ДПП (1)</a:t>
            </a:r>
          </a:p>
        </p:txBody>
      </p:sp>
      <p:sp>
        <p:nvSpPr>
          <p:cNvPr id="101405" name="object 23"/>
          <p:cNvSpPr txBox="1">
            <a:spLocks noChangeArrowheads="1"/>
          </p:cNvSpPr>
          <p:nvPr/>
        </p:nvSpPr>
        <p:spPr bwMode="auto">
          <a:xfrm>
            <a:off x="3639769" y="2909838"/>
            <a:ext cx="523688" cy="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Gotham Pro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otham Pro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otham Pro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otham Pro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otham Pro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otham Pro" pitchFamily="50" charset="0"/>
              </a:defRPr>
            </a:lvl9pPr>
          </a:lstStyle>
          <a:p>
            <a:pPr algn="ctr">
              <a:lnSpc>
                <a:spcPts val="2259"/>
              </a:lnSpc>
            </a:pPr>
            <a:r>
              <a:rPr lang="ru-RU" altLang="ru-RU" sz="1698" b="1">
                <a:solidFill>
                  <a:srgbClr val="00774A"/>
                </a:solidFill>
                <a:cs typeface="Gotham Pro" pitchFamily="50" charset="0"/>
              </a:rPr>
              <a:t>28</a:t>
            </a:r>
            <a:endParaRPr lang="ru-RU" altLang="ru-RU" sz="1698" b="1">
              <a:cs typeface="Gotham Pro" pitchFamily="50" charset="0"/>
            </a:endParaRPr>
          </a:p>
        </p:txBody>
      </p:sp>
      <p:sp>
        <p:nvSpPr>
          <p:cNvPr id="33" name="object 22">
            <a:extLst>
              <a:ext uri="{FF2B5EF4-FFF2-40B4-BE49-F238E27FC236}">
                <a16:creationId xmlns:a16="http://schemas.microsoft.com/office/drawing/2014/main" id="{3BB46194-F37A-47C3-939D-F1E0CF3A4C1E}"/>
              </a:ext>
            </a:extLst>
          </p:cNvPr>
          <p:cNvSpPr txBox="1"/>
          <p:nvPr/>
        </p:nvSpPr>
        <p:spPr>
          <a:xfrm rot="16200000">
            <a:off x="-1090549" y="2781098"/>
            <a:ext cx="3185446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ctr">
              <a:defRPr/>
            </a:pPr>
            <a:r>
              <a:rPr lang="ru-RU" sz="1455" b="1" spc="9" dirty="0">
                <a:solidFill>
                  <a:schemeClr val="accent4"/>
                </a:solidFill>
                <a:cs typeface="Gotham Pro" pitchFamily="50" charset="0"/>
              </a:rPr>
              <a:t> </a:t>
            </a:r>
            <a:r>
              <a:rPr lang="ru-RU" sz="2000" b="1" spc="9" dirty="0">
                <a:solidFill>
                  <a:srgbClr val="C00000"/>
                </a:solidFill>
                <a:cs typeface="Gotham Pro" pitchFamily="50" charset="0"/>
              </a:rPr>
              <a:t>выживаемость (%)</a:t>
            </a:r>
            <a:r>
              <a:rPr lang="ru-RU" sz="2000" b="1" spc="9" baseline="30000" dirty="0">
                <a:solidFill>
                  <a:srgbClr val="C00000"/>
                </a:solidFill>
                <a:cs typeface="Gotham Pro" pitchFamily="50" charset="0"/>
              </a:rPr>
              <a:t>¥</a:t>
            </a: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38175CCB-3C34-4958-9906-BFA672B7F553}"/>
              </a:ext>
            </a:extLst>
          </p:cNvPr>
          <p:cNvSpPr txBox="1"/>
          <p:nvPr/>
        </p:nvSpPr>
        <p:spPr>
          <a:xfrm>
            <a:off x="824947" y="3938924"/>
            <a:ext cx="581448" cy="2239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r">
              <a:defRPr/>
            </a:pPr>
            <a:r>
              <a:rPr lang="ru-RU" sz="1455" spc="9">
                <a:cs typeface="Gotham Pro" pitchFamily="50" charset="0"/>
              </a:rPr>
              <a:t>0</a:t>
            </a:r>
            <a:endParaRPr lang="ru-RU" sz="1455" spc="9" dirty="0">
              <a:cs typeface="Gotham Pro" pitchFamily="50" charset="0"/>
            </a:endParaRPr>
          </a:p>
        </p:txBody>
      </p:sp>
      <p:sp>
        <p:nvSpPr>
          <p:cNvPr id="35" name="object 22">
            <a:extLst>
              <a:ext uri="{FF2B5EF4-FFF2-40B4-BE49-F238E27FC236}">
                <a16:creationId xmlns:a16="http://schemas.microsoft.com/office/drawing/2014/main" id="{52EAE526-675C-44A0-8C97-941E4BDEED67}"/>
              </a:ext>
            </a:extLst>
          </p:cNvPr>
          <p:cNvSpPr txBox="1"/>
          <p:nvPr/>
        </p:nvSpPr>
        <p:spPr>
          <a:xfrm>
            <a:off x="824947" y="3418123"/>
            <a:ext cx="581448" cy="2239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r">
              <a:defRPr/>
            </a:pPr>
            <a:r>
              <a:rPr lang="ru-RU" sz="1455" spc="9">
                <a:cs typeface="Gotham Pro" pitchFamily="50" charset="0"/>
              </a:rPr>
              <a:t>20</a:t>
            </a:r>
            <a:endParaRPr lang="ru-RU" sz="1455" spc="9" dirty="0">
              <a:cs typeface="Gotham Pro" pitchFamily="50" charset="0"/>
            </a:endParaRPr>
          </a:p>
        </p:txBody>
      </p:sp>
      <p:sp>
        <p:nvSpPr>
          <p:cNvPr id="36" name="object 22">
            <a:extLst>
              <a:ext uri="{FF2B5EF4-FFF2-40B4-BE49-F238E27FC236}">
                <a16:creationId xmlns:a16="http://schemas.microsoft.com/office/drawing/2014/main" id="{29E9727A-1B2E-4081-90B9-8A119B2BEDED}"/>
              </a:ext>
            </a:extLst>
          </p:cNvPr>
          <p:cNvSpPr txBox="1"/>
          <p:nvPr/>
        </p:nvSpPr>
        <p:spPr>
          <a:xfrm>
            <a:off x="824947" y="2898286"/>
            <a:ext cx="581448" cy="2239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r">
              <a:defRPr/>
            </a:pPr>
            <a:r>
              <a:rPr lang="ru-RU" sz="1455" spc="9">
                <a:cs typeface="Gotham Pro" pitchFamily="50" charset="0"/>
              </a:rPr>
              <a:t>40</a:t>
            </a:r>
            <a:endParaRPr lang="ru-RU" sz="1455" spc="9" dirty="0">
              <a:cs typeface="Gotham Pro" pitchFamily="50" charset="0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CA961688-FA8D-48FC-BBFE-9C5CF0F007B7}"/>
              </a:ext>
            </a:extLst>
          </p:cNvPr>
          <p:cNvSpPr txBox="1"/>
          <p:nvPr/>
        </p:nvSpPr>
        <p:spPr>
          <a:xfrm>
            <a:off x="824947" y="2378449"/>
            <a:ext cx="581448" cy="2239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r">
              <a:defRPr/>
            </a:pPr>
            <a:r>
              <a:rPr lang="ru-RU" sz="1455" spc="9">
                <a:cs typeface="Gotham Pro" pitchFamily="50" charset="0"/>
              </a:rPr>
              <a:t>60</a:t>
            </a:r>
            <a:endParaRPr lang="ru-RU" sz="1455" spc="9" dirty="0">
              <a:cs typeface="Gotham Pro" pitchFamily="50" charset="0"/>
            </a:endParaRPr>
          </a:p>
        </p:txBody>
      </p:sp>
      <p:sp>
        <p:nvSpPr>
          <p:cNvPr id="38" name="object 22">
            <a:extLst>
              <a:ext uri="{FF2B5EF4-FFF2-40B4-BE49-F238E27FC236}">
                <a16:creationId xmlns:a16="http://schemas.microsoft.com/office/drawing/2014/main" id="{6DA45929-EEA8-43AE-8D50-2BE6EC844CCE}"/>
              </a:ext>
            </a:extLst>
          </p:cNvPr>
          <p:cNvSpPr txBox="1"/>
          <p:nvPr/>
        </p:nvSpPr>
        <p:spPr>
          <a:xfrm>
            <a:off x="824947" y="1858612"/>
            <a:ext cx="581448" cy="2239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r">
              <a:defRPr/>
            </a:pPr>
            <a:r>
              <a:rPr lang="ru-RU" sz="1455" spc="9">
                <a:cs typeface="Gotham Pro" pitchFamily="50" charset="0"/>
              </a:rPr>
              <a:t>80</a:t>
            </a:r>
            <a:endParaRPr lang="ru-RU" sz="1455" spc="9" dirty="0">
              <a:cs typeface="Gotham Pro" pitchFamily="50" charset="0"/>
            </a:endParaRPr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639BA0C5-A3C1-43AC-AC8D-C3408A1DAC09}"/>
              </a:ext>
            </a:extLst>
          </p:cNvPr>
          <p:cNvSpPr txBox="1"/>
          <p:nvPr/>
        </p:nvSpPr>
        <p:spPr>
          <a:xfrm>
            <a:off x="824947" y="1337812"/>
            <a:ext cx="581448" cy="2239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7701" algn="r">
              <a:defRPr/>
            </a:pPr>
            <a:r>
              <a:rPr lang="ru-RU" sz="1455" spc="9">
                <a:cs typeface="Gotham Pro" pitchFamily="50" charset="0"/>
              </a:rPr>
              <a:t>100</a:t>
            </a:r>
            <a:endParaRPr lang="ru-RU" sz="1455" spc="9" dirty="0">
              <a:cs typeface="Gotham Pro" pitchFamily="50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A0B1BF6-FAAB-44CA-9833-800D2A709F79}"/>
              </a:ext>
            </a:extLst>
          </p:cNvPr>
          <p:cNvSpPr txBox="1"/>
          <p:nvPr/>
        </p:nvSpPr>
        <p:spPr>
          <a:xfrm rot="16200000">
            <a:off x="4585487" y="2373275"/>
            <a:ext cx="2446205" cy="434674"/>
          </a:xfrm>
          <a:prstGeom prst="rect">
            <a:avLst/>
          </a:prstGeom>
          <a:noFill/>
        </p:spPr>
        <p:txBody>
          <a:bodyPr wrap="square" lIns="125671" tIns="62835" rIns="125671" bIns="62835">
            <a:spAutoFit/>
          </a:bodyPr>
          <a:lstStyle/>
          <a:p>
            <a:pPr algn="ctr">
              <a:defRPr/>
            </a:pPr>
            <a:r>
              <a:rPr lang="ru-RU" sz="1455" dirty="0">
                <a:solidFill>
                  <a:schemeClr val="tx1">
                    <a:lumMod val="65000"/>
                    <a:lumOff val="35000"/>
                  </a:schemeClr>
                </a:solidFill>
                <a:cs typeface="Gotham Pro" pitchFamily="50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cs typeface="Gotham Pro" pitchFamily="50" charset="0"/>
              </a:rPr>
              <a:t>выживаемость (%)</a:t>
            </a:r>
            <a:r>
              <a:rPr lang="ru-RU" sz="2000" b="1" baseline="30000" dirty="0">
                <a:solidFill>
                  <a:srgbClr val="C00000"/>
                </a:solidFill>
                <a:cs typeface="Gotham Pro" pitchFamily="50" charset="0"/>
              </a:rPr>
              <a:t>*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731E36D-5887-418B-B2CD-86045D48FBCD}"/>
              </a:ext>
            </a:extLst>
          </p:cNvPr>
          <p:cNvSpPr txBox="1"/>
          <p:nvPr/>
        </p:nvSpPr>
        <p:spPr>
          <a:xfrm>
            <a:off x="7527894" y="3842606"/>
            <a:ext cx="3260470" cy="434674"/>
          </a:xfrm>
          <a:prstGeom prst="rect">
            <a:avLst/>
          </a:prstGeom>
          <a:noFill/>
        </p:spPr>
        <p:txBody>
          <a:bodyPr wrap="square" lIns="125671" tIns="62835" rIns="125671" bIns="62835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otham Pro" pitchFamily="50" charset="0"/>
              </a:rPr>
              <a:t>Годы</a:t>
            </a:r>
            <a:endParaRPr lang="ru-RU" sz="2000" b="1" baseline="30000" dirty="0">
              <a:solidFill>
                <a:schemeClr val="tx1">
                  <a:lumMod val="65000"/>
                  <a:lumOff val="35000"/>
                </a:schemeClr>
              </a:solidFill>
              <a:cs typeface="Gotham Pro" pitchFamily="50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DBC3FC0-341E-4532-824F-05779F11C408}"/>
              </a:ext>
            </a:extLst>
          </p:cNvPr>
          <p:cNvSpPr txBox="1"/>
          <p:nvPr/>
        </p:nvSpPr>
        <p:spPr>
          <a:xfrm>
            <a:off x="7260423" y="2879995"/>
            <a:ext cx="3040343" cy="48710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/>
          <a:p>
            <a:pPr>
              <a:spcAft>
                <a:spcPts val="303"/>
              </a:spcAft>
              <a:defRPr/>
            </a:pPr>
            <a:r>
              <a:rPr lang="ru-RU" sz="1400" b="1" dirty="0">
                <a:cs typeface="Gotham Pro" pitchFamily="50" charset="0"/>
              </a:rPr>
              <a:t>Временная зависимость от ДПП</a:t>
            </a:r>
          </a:p>
          <a:p>
            <a:pPr>
              <a:spcAft>
                <a:spcPts val="303"/>
              </a:spcAft>
              <a:defRPr/>
            </a:pPr>
            <a:r>
              <a:rPr lang="ru-RU" sz="1400" b="1" dirty="0">
                <a:cs typeface="Gotham Pro" pitchFamily="50" charset="0"/>
              </a:rPr>
              <a:t>Постоянная зависимость от ДПП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B749A2-48D3-4594-98DF-7D01FDA51C03}"/>
              </a:ext>
            </a:extLst>
          </p:cNvPr>
          <p:cNvSpPr txBox="1"/>
          <p:nvPr/>
        </p:nvSpPr>
        <p:spPr>
          <a:xfrm>
            <a:off x="10113777" y="3071084"/>
            <a:ext cx="1163355" cy="2127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/>
          <a:p>
            <a:pPr>
              <a:spcAft>
                <a:spcPts val="303"/>
              </a:spcAft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Gotham Pro" pitchFamily="50" charset="0"/>
              </a:rPr>
              <a:t>p&lt;0,0001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  <a:cs typeface="Gotham Pro" pitchFamily="50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654153" y="1468841"/>
            <a:ext cx="4990627" cy="1224722"/>
            <a:chOff x="11048687" y="2631778"/>
            <a:chExt cx="6558658" cy="2019658"/>
          </a:xfrm>
        </p:grpSpPr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F77E8A1F-8F98-4E90-B730-E036AA2D4FCC}"/>
                </a:ext>
              </a:extLst>
            </p:cNvPr>
            <p:cNvSpPr/>
            <p:nvPr/>
          </p:nvSpPr>
          <p:spPr>
            <a:xfrm>
              <a:off x="11075687" y="2632486"/>
              <a:ext cx="6527427" cy="1117798"/>
            </a:xfrm>
            <a:custGeom>
              <a:avLst/>
              <a:gdLst>
                <a:gd name="connsiteX0" fmla="*/ 7144 w 3981450"/>
                <a:gd name="connsiteY0" fmla="*/ 7144 h 838200"/>
                <a:gd name="connsiteX1" fmla="*/ 402431 w 3981450"/>
                <a:gd name="connsiteY1" fmla="*/ 7144 h 838200"/>
                <a:gd name="connsiteX2" fmla="*/ 402431 w 3981450"/>
                <a:gd name="connsiteY2" fmla="*/ 63341 h 838200"/>
                <a:gd name="connsiteX3" fmla="*/ 525303 w 3981450"/>
                <a:gd name="connsiteY3" fmla="*/ 63341 h 838200"/>
                <a:gd name="connsiteX4" fmla="*/ 525303 w 3981450"/>
                <a:gd name="connsiteY4" fmla="*/ 98584 h 838200"/>
                <a:gd name="connsiteX5" fmla="*/ 615791 w 3981450"/>
                <a:gd name="connsiteY5" fmla="*/ 98584 h 838200"/>
                <a:gd name="connsiteX6" fmla="*/ 615791 w 3981450"/>
                <a:gd name="connsiteY6" fmla="*/ 116681 h 838200"/>
                <a:gd name="connsiteX7" fmla="*/ 721519 w 3981450"/>
                <a:gd name="connsiteY7" fmla="*/ 116681 h 838200"/>
                <a:gd name="connsiteX8" fmla="*/ 721519 w 3981450"/>
                <a:gd name="connsiteY8" fmla="*/ 161449 h 838200"/>
                <a:gd name="connsiteX9" fmla="*/ 803434 w 3981450"/>
                <a:gd name="connsiteY9" fmla="*/ 161449 h 838200"/>
                <a:gd name="connsiteX10" fmla="*/ 803434 w 3981450"/>
                <a:gd name="connsiteY10" fmla="*/ 185261 h 838200"/>
                <a:gd name="connsiteX11" fmla="*/ 912019 w 3981450"/>
                <a:gd name="connsiteY11" fmla="*/ 185261 h 838200"/>
                <a:gd name="connsiteX12" fmla="*/ 912019 w 3981450"/>
                <a:gd name="connsiteY12" fmla="*/ 209074 h 838200"/>
                <a:gd name="connsiteX13" fmla="*/ 1042511 w 3981450"/>
                <a:gd name="connsiteY13" fmla="*/ 209074 h 838200"/>
                <a:gd name="connsiteX14" fmla="*/ 1042511 w 3981450"/>
                <a:gd name="connsiteY14" fmla="*/ 240506 h 838200"/>
                <a:gd name="connsiteX15" fmla="*/ 1075848 w 3981450"/>
                <a:gd name="connsiteY15" fmla="*/ 240506 h 838200"/>
                <a:gd name="connsiteX16" fmla="*/ 1075848 w 3981450"/>
                <a:gd name="connsiteY16" fmla="*/ 278606 h 838200"/>
                <a:gd name="connsiteX17" fmla="*/ 1259681 w 3981450"/>
                <a:gd name="connsiteY17" fmla="*/ 278606 h 838200"/>
                <a:gd name="connsiteX18" fmla="*/ 1259681 w 3981450"/>
                <a:gd name="connsiteY18" fmla="*/ 288131 h 838200"/>
                <a:gd name="connsiteX19" fmla="*/ 1335881 w 3981450"/>
                <a:gd name="connsiteY19" fmla="*/ 288131 h 838200"/>
                <a:gd name="connsiteX20" fmla="*/ 1335881 w 3981450"/>
                <a:gd name="connsiteY20" fmla="*/ 334804 h 838200"/>
                <a:gd name="connsiteX21" fmla="*/ 1466373 w 3981450"/>
                <a:gd name="connsiteY21" fmla="*/ 334804 h 838200"/>
                <a:gd name="connsiteX22" fmla="*/ 1466373 w 3981450"/>
                <a:gd name="connsiteY22" fmla="*/ 370046 h 838200"/>
                <a:gd name="connsiteX23" fmla="*/ 1723548 w 3981450"/>
                <a:gd name="connsiteY23" fmla="*/ 370046 h 838200"/>
                <a:gd name="connsiteX24" fmla="*/ 1723548 w 3981450"/>
                <a:gd name="connsiteY24" fmla="*/ 409099 h 838200"/>
                <a:gd name="connsiteX25" fmla="*/ 1996916 w 3981450"/>
                <a:gd name="connsiteY25" fmla="*/ 409099 h 838200"/>
                <a:gd name="connsiteX26" fmla="*/ 1996916 w 3981450"/>
                <a:gd name="connsiteY26" fmla="*/ 460534 h 838200"/>
                <a:gd name="connsiteX27" fmla="*/ 2071211 w 3981450"/>
                <a:gd name="connsiteY27" fmla="*/ 460534 h 838200"/>
                <a:gd name="connsiteX28" fmla="*/ 2071211 w 3981450"/>
                <a:gd name="connsiteY28" fmla="*/ 506254 h 838200"/>
                <a:gd name="connsiteX29" fmla="*/ 2128361 w 3981450"/>
                <a:gd name="connsiteY29" fmla="*/ 506254 h 838200"/>
                <a:gd name="connsiteX30" fmla="*/ 2128361 w 3981450"/>
                <a:gd name="connsiteY30" fmla="*/ 523399 h 838200"/>
                <a:gd name="connsiteX31" fmla="*/ 2251234 w 3981450"/>
                <a:gd name="connsiteY31" fmla="*/ 523399 h 838200"/>
                <a:gd name="connsiteX32" fmla="*/ 2251234 w 3981450"/>
                <a:gd name="connsiteY32" fmla="*/ 579596 h 838200"/>
                <a:gd name="connsiteX33" fmla="*/ 2531269 w 3981450"/>
                <a:gd name="connsiteY33" fmla="*/ 579596 h 838200"/>
                <a:gd name="connsiteX34" fmla="*/ 2531269 w 3981450"/>
                <a:gd name="connsiteY34" fmla="*/ 625316 h 838200"/>
                <a:gd name="connsiteX35" fmla="*/ 2868454 w 3981450"/>
                <a:gd name="connsiteY35" fmla="*/ 625316 h 838200"/>
                <a:gd name="connsiteX36" fmla="*/ 2868454 w 3981450"/>
                <a:gd name="connsiteY36" fmla="*/ 678656 h 838200"/>
                <a:gd name="connsiteX37" fmla="*/ 2982754 w 3981450"/>
                <a:gd name="connsiteY37" fmla="*/ 678656 h 838200"/>
                <a:gd name="connsiteX38" fmla="*/ 2982754 w 3981450"/>
                <a:gd name="connsiteY38" fmla="*/ 735806 h 838200"/>
                <a:gd name="connsiteX39" fmla="*/ 3330417 w 3981450"/>
                <a:gd name="connsiteY39" fmla="*/ 735806 h 838200"/>
                <a:gd name="connsiteX40" fmla="*/ 3330417 w 3981450"/>
                <a:gd name="connsiteY40" fmla="*/ 792956 h 838200"/>
                <a:gd name="connsiteX41" fmla="*/ 3744754 w 3981450"/>
                <a:gd name="connsiteY41" fmla="*/ 792956 h 838200"/>
                <a:gd name="connsiteX42" fmla="*/ 3744754 w 3981450"/>
                <a:gd name="connsiteY42" fmla="*/ 836771 h 838200"/>
                <a:gd name="connsiteX43" fmla="*/ 3975259 w 3981450"/>
                <a:gd name="connsiteY43" fmla="*/ 836771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981450" h="838200">
                  <a:moveTo>
                    <a:pt x="7144" y="7144"/>
                  </a:moveTo>
                  <a:lnTo>
                    <a:pt x="402431" y="7144"/>
                  </a:lnTo>
                  <a:lnTo>
                    <a:pt x="402431" y="63341"/>
                  </a:lnTo>
                  <a:lnTo>
                    <a:pt x="525303" y="63341"/>
                  </a:lnTo>
                  <a:lnTo>
                    <a:pt x="525303" y="98584"/>
                  </a:lnTo>
                  <a:lnTo>
                    <a:pt x="615791" y="98584"/>
                  </a:lnTo>
                  <a:lnTo>
                    <a:pt x="615791" y="116681"/>
                  </a:lnTo>
                  <a:lnTo>
                    <a:pt x="721519" y="116681"/>
                  </a:lnTo>
                  <a:lnTo>
                    <a:pt x="721519" y="161449"/>
                  </a:lnTo>
                  <a:lnTo>
                    <a:pt x="803434" y="161449"/>
                  </a:lnTo>
                  <a:lnTo>
                    <a:pt x="803434" y="185261"/>
                  </a:lnTo>
                  <a:lnTo>
                    <a:pt x="912019" y="185261"/>
                  </a:lnTo>
                  <a:lnTo>
                    <a:pt x="912019" y="209074"/>
                  </a:lnTo>
                  <a:lnTo>
                    <a:pt x="1042511" y="209074"/>
                  </a:lnTo>
                  <a:lnTo>
                    <a:pt x="1042511" y="240506"/>
                  </a:lnTo>
                  <a:lnTo>
                    <a:pt x="1075848" y="240506"/>
                  </a:lnTo>
                  <a:lnTo>
                    <a:pt x="1075848" y="278606"/>
                  </a:lnTo>
                  <a:lnTo>
                    <a:pt x="1259681" y="278606"/>
                  </a:lnTo>
                  <a:lnTo>
                    <a:pt x="1259681" y="288131"/>
                  </a:lnTo>
                  <a:lnTo>
                    <a:pt x="1335881" y="288131"/>
                  </a:lnTo>
                  <a:lnTo>
                    <a:pt x="1335881" y="334804"/>
                  </a:lnTo>
                  <a:lnTo>
                    <a:pt x="1466373" y="334804"/>
                  </a:lnTo>
                  <a:lnTo>
                    <a:pt x="1466373" y="370046"/>
                  </a:lnTo>
                  <a:lnTo>
                    <a:pt x="1723548" y="370046"/>
                  </a:lnTo>
                  <a:lnTo>
                    <a:pt x="1723548" y="409099"/>
                  </a:lnTo>
                  <a:lnTo>
                    <a:pt x="1996916" y="409099"/>
                  </a:lnTo>
                  <a:lnTo>
                    <a:pt x="1996916" y="460534"/>
                  </a:lnTo>
                  <a:lnTo>
                    <a:pt x="2071211" y="460534"/>
                  </a:lnTo>
                  <a:lnTo>
                    <a:pt x="2071211" y="506254"/>
                  </a:lnTo>
                  <a:lnTo>
                    <a:pt x="2128361" y="506254"/>
                  </a:lnTo>
                  <a:lnTo>
                    <a:pt x="2128361" y="523399"/>
                  </a:lnTo>
                  <a:lnTo>
                    <a:pt x="2251234" y="523399"/>
                  </a:lnTo>
                  <a:lnTo>
                    <a:pt x="2251234" y="579596"/>
                  </a:lnTo>
                  <a:lnTo>
                    <a:pt x="2531269" y="579596"/>
                  </a:lnTo>
                  <a:lnTo>
                    <a:pt x="2531269" y="625316"/>
                  </a:lnTo>
                  <a:lnTo>
                    <a:pt x="2868454" y="625316"/>
                  </a:lnTo>
                  <a:lnTo>
                    <a:pt x="2868454" y="678656"/>
                  </a:lnTo>
                  <a:lnTo>
                    <a:pt x="2982754" y="678656"/>
                  </a:lnTo>
                  <a:lnTo>
                    <a:pt x="2982754" y="735806"/>
                  </a:lnTo>
                  <a:lnTo>
                    <a:pt x="3330417" y="735806"/>
                  </a:lnTo>
                  <a:lnTo>
                    <a:pt x="3330417" y="792956"/>
                  </a:lnTo>
                  <a:lnTo>
                    <a:pt x="3744754" y="792956"/>
                  </a:lnTo>
                  <a:lnTo>
                    <a:pt x="3744754" y="836771"/>
                  </a:lnTo>
                  <a:lnTo>
                    <a:pt x="3975259" y="836771"/>
                  </a:lnTo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1213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4E5573B4-F690-4A22-8C24-912D97AAC8D2}"/>
                </a:ext>
              </a:extLst>
            </p:cNvPr>
            <p:cNvSpPr/>
            <p:nvPr/>
          </p:nvSpPr>
          <p:spPr>
            <a:xfrm>
              <a:off x="11048687" y="2631778"/>
              <a:ext cx="6558658" cy="2019658"/>
            </a:xfrm>
            <a:custGeom>
              <a:avLst/>
              <a:gdLst>
                <a:gd name="connsiteX0" fmla="*/ 4001929 w 4000500"/>
                <a:gd name="connsiteY0" fmla="*/ 1507331 h 1514475"/>
                <a:gd name="connsiteX1" fmla="*/ 3725704 w 4000500"/>
                <a:gd name="connsiteY1" fmla="*/ 1507331 h 1514475"/>
                <a:gd name="connsiteX2" fmla="*/ 3725704 w 4000500"/>
                <a:gd name="connsiteY2" fmla="*/ 1475899 h 1514475"/>
                <a:gd name="connsiteX3" fmla="*/ 3612357 w 4000500"/>
                <a:gd name="connsiteY3" fmla="*/ 1475899 h 1514475"/>
                <a:gd name="connsiteX4" fmla="*/ 3612357 w 4000500"/>
                <a:gd name="connsiteY4" fmla="*/ 1435894 h 1514475"/>
                <a:gd name="connsiteX5" fmla="*/ 3552349 w 4000500"/>
                <a:gd name="connsiteY5" fmla="*/ 1435894 h 1514475"/>
                <a:gd name="connsiteX6" fmla="*/ 3552349 w 4000500"/>
                <a:gd name="connsiteY6" fmla="*/ 1397794 h 1514475"/>
                <a:gd name="connsiteX7" fmla="*/ 3454241 w 4000500"/>
                <a:gd name="connsiteY7" fmla="*/ 1397794 h 1514475"/>
                <a:gd name="connsiteX8" fmla="*/ 3454241 w 4000500"/>
                <a:gd name="connsiteY8" fmla="*/ 1358742 h 1514475"/>
                <a:gd name="connsiteX9" fmla="*/ 3250407 w 4000500"/>
                <a:gd name="connsiteY9" fmla="*/ 1358742 h 1514475"/>
                <a:gd name="connsiteX10" fmla="*/ 3250407 w 4000500"/>
                <a:gd name="connsiteY10" fmla="*/ 1328261 h 1514475"/>
                <a:gd name="connsiteX11" fmla="*/ 3171349 w 4000500"/>
                <a:gd name="connsiteY11" fmla="*/ 1328261 h 1514475"/>
                <a:gd name="connsiteX12" fmla="*/ 3171349 w 4000500"/>
                <a:gd name="connsiteY12" fmla="*/ 1282542 h 1514475"/>
                <a:gd name="connsiteX13" fmla="*/ 2928461 w 4000500"/>
                <a:gd name="connsiteY13" fmla="*/ 1282542 h 1514475"/>
                <a:gd name="connsiteX14" fmla="*/ 2928461 w 4000500"/>
                <a:gd name="connsiteY14" fmla="*/ 1234917 h 1514475"/>
                <a:gd name="connsiteX15" fmla="*/ 2718911 w 4000500"/>
                <a:gd name="connsiteY15" fmla="*/ 1234917 h 1514475"/>
                <a:gd name="connsiteX16" fmla="*/ 2718911 w 4000500"/>
                <a:gd name="connsiteY16" fmla="*/ 1188244 h 1514475"/>
                <a:gd name="connsiteX17" fmla="*/ 2628424 w 4000500"/>
                <a:gd name="connsiteY17" fmla="*/ 1188244 h 1514475"/>
                <a:gd name="connsiteX18" fmla="*/ 2628424 w 4000500"/>
                <a:gd name="connsiteY18" fmla="*/ 1158717 h 1514475"/>
                <a:gd name="connsiteX19" fmla="*/ 2535079 w 4000500"/>
                <a:gd name="connsiteY19" fmla="*/ 1158717 h 1514475"/>
                <a:gd name="connsiteX20" fmla="*/ 2535079 w 4000500"/>
                <a:gd name="connsiteY20" fmla="*/ 1134904 h 1514475"/>
                <a:gd name="connsiteX21" fmla="*/ 2445544 w 4000500"/>
                <a:gd name="connsiteY21" fmla="*/ 1134904 h 1514475"/>
                <a:gd name="connsiteX22" fmla="*/ 2445544 w 4000500"/>
                <a:gd name="connsiteY22" fmla="*/ 1099661 h 1514475"/>
                <a:gd name="connsiteX23" fmla="*/ 2371249 w 4000500"/>
                <a:gd name="connsiteY23" fmla="*/ 1099661 h 1514475"/>
                <a:gd name="connsiteX24" fmla="*/ 2371249 w 4000500"/>
                <a:gd name="connsiteY24" fmla="*/ 1056799 h 1514475"/>
                <a:gd name="connsiteX25" fmla="*/ 2256949 w 4000500"/>
                <a:gd name="connsiteY25" fmla="*/ 1056799 h 1514475"/>
                <a:gd name="connsiteX26" fmla="*/ 2256949 w 4000500"/>
                <a:gd name="connsiteY26" fmla="*/ 1028224 h 1514475"/>
                <a:gd name="connsiteX27" fmla="*/ 2035017 w 4000500"/>
                <a:gd name="connsiteY27" fmla="*/ 1028224 h 1514475"/>
                <a:gd name="connsiteX28" fmla="*/ 2035017 w 4000500"/>
                <a:gd name="connsiteY28" fmla="*/ 1004411 h 1514475"/>
                <a:gd name="connsiteX29" fmla="*/ 1839754 w 4000500"/>
                <a:gd name="connsiteY29" fmla="*/ 1004411 h 1514475"/>
                <a:gd name="connsiteX30" fmla="*/ 1839754 w 4000500"/>
                <a:gd name="connsiteY30" fmla="*/ 961549 h 1514475"/>
                <a:gd name="connsiteX31" fmla="*/ 1634967 w 4000500"/>
                <a:gd name="connsiteY31" fmla="*/ 961549 h 1514475"/>
                <a:gd name="connsiteX32" fmla="*/ 1634967 w 4000500"/>
                <a:gd name="connsiteY32" fmla="*/ 939642 h 1514475"/>
                <a:gd name="connsiteX33" fmla="*/ 1563529 w 4000500"/>
                <a:gd name="connsiteY33" fmla="*/ 939642 h 1514475"/>
                <a:gd name="connsiteX34" fmla="*/ 1563529 w 4000500"/>
                <a:gd name="connsiteY34" fmla="*/ 899636 h 1514475"/>
                <a:gd name="connsiteX35" fmla="*/ 1433036 w 4000500"/>
                <a:gd name="connsiteY35" fmla="*/ 899636 h 1514475"/>
                <a:gd name="connsiteX36" fmla="*/ 1433036 w 4000500"/>
                <a:gd name="connsiteY36" fmla="*/ 835819 h 1514475"/>
                <a:gd name="connsiteX37" fmla="*/ 1394936 w 4000500"/>
                <a:gd name="connsiteY37" fmla="*/ 835819 h 1514475"/>
                <a:gd name="connsiteX38" fmla="*/ 1394936 w 4000500"/>
                <a:gd name="connsiteY38" fmla="*/ 802481 h 1514475"/>
                <a:gd name="connsiteX39" fmla="*/ 1242536 w 4000500"/>
                <a:gd name="connsiteY39" fmla="*/ 802481 h 1514475"/>
                <a:gd name="connsiteX40" fmla="*/ 1242536 w 4000500"/>
                <a:gd name="connsiteY40" fmla="*/ 772954 h 1514475"/>
                <a:gd name="connsiteX41" fmla="*/ 1158717 w 4000500"/>
                <a:gd name="connsiteY41" fmla="*/ 772954 h 1514475"/>
                <a:gd name="connsiteX42" fmla="*/ 1158717 w 4000500"/>
                <a:gd name="connsiteY42" fmla="*/ 735806 h 1514475"/>
                <a:gd name="connsiteX43" fmla="*/ 1045369 w 4000500"/>
                <a:gd name="connsiteY43" fmla="*/ 735806 h 1514475"/>
                <a:gd name="connsiteX44" fmla="*/ 1045369 w 4000500"/>
                <a:gd name="connsiteY44" fmla="*/ 702469 h 1514475"/>
                <a:gd name="connsiteX45" fmla="*/ 988219 w 4000500"/>
                <a:gd name="connsiteY45" fmla="*/ 702469 h 1514475"/>
                <a:gd name="connsiteX46" fmla="*/ 988219 w 4000500"/>
                <a:gd name="connsiteY46" fmla="*/ 666274 h 1514475"/>
                <a:gd name="connsiteX47" fmla="*/ 899636 w 4000500"/>
                <a:gd name="connsiteY47" fmla="*/ 666274 h 1514475"/>
                <a:gd name="connsiteX48" fmla="*/ 899636 w 4000500"/>
                <a:gd name="connsiteY48" fmla="*/ 637699 h 1514475"/>
                <a:gd name="connsiteX49" fmla="*/ 792004 w 4000500"/>
                <a:gd name="connsiteY49" fmla="*/ 637699 h 1514475"/>
                <a:gd name="connsiteX50" fmla="*/ 792004 w 4000500"/>
                <a:gd name="connsiteY50" fmla="*/ 601504 h 1514475"/>
                <a:gd name="connsiteX51" fmla="*/ 707231 w 4000500"/>
                <a:gd name="connsiteY51" fmla="*/ 601504 h 1514475"/>
                <a:gd name="connsiteX52" fmla="*/ 707231 w 4000500"/>
                <a:gd name="connsiteY52" fmla="*/ 521494 h 1514475"/>
                <a:gd name="connsiteX53" fmla="*/ 651986 w 4000500"/>
                <a:gd name="connsiteY53" fmla="*/ 521494 h 1514475"/>
                <a:gd name="connsiteX54" fmla="*/ 651986 w 4000500"/>
                <a:gd name="connsiteY54" fmla="*/ 461486 h 1514475"/>
                <a:gd name="connsiteX55" fmla="*/ 577692 w 4000500"/>
                <a:gd name="connsiteY55" fmla="*/ 461486 h 1514475"/>
                <a:gd name="connsiteX56" fmla="*/ 577692 w 4000500"/>
                <a:gd name="connsiteY56" fmla="*/ 426244 h 1514475"/>
                <a:gd name="connsiteX57" fmla="*/ 492919 w 4000500"/>
                <a:gd name="connsiteY57" fmla="*/ 426244 h 1514475"/>
                <a:gd name="connsiteX58" fmla="*/ 492919 w 4000500"/>
                <a:gd name="connsiteY58" fmla="*/ 363379 h 1514475"/>
                <a:gd name="connsiteX59" fmla="*/ 459581 w 4000500"/>
                <a:gd name="connsiteY59" fmla="*/ 363379 h 1514475"/>
                <a:gd name="connsiteX60" fmla="*/ 459581 w 4000500"/>
                <a:gd name="connsiteY60" fmla="*/ 266224 h 1514475"/>
                <a:gd name="connsiteX61" fmla="*/ 423386 w 4000500"/>
                <a:gd name="connsiteY61" fmla="*/ 266224 h 1514475"/>
                <a:gd name="connsiteX62" fmla="*/ 423386 w 4000500"/>
                <a:gd name="connsiteY62" fmla="*/ 210979 h 1514475"/>
                <a:gd name="connsiteX63" fmla="*/ 369094 w 4000500"/>
                <a:gd name="connsiteY63" fmla="*/ 210979 h 1514475"/>
                <a:gd name="connsiteX64" fmla="*/ 369094 w 4000500"/>
                <a:gd name="connsiteY64" fmla="*/ 163354 h 1514475"/>
                <a:gd name="connsiteX65" fmla="*/ 272891 w 4000500"/>
                <a:gd name="connsiteY65" fmla="*/ 163354 h 1514475"/>
                <a:gd name="connsiteX66" fmla="*/ 272891 w 4000500"/>
                <a:gd name="connsiteY66" fmla="*/ 121444 h 1514475"/>
                <a:gd name="connsiteX67" fmla="*/ 221456 w 4000500"/>
                <a:gd name="connsiteY67" fmla="*/ 121444 h 1514475"/>
                <a:gd name="connsiteX68" fmla="*/ 221456 w 4000500"/>
                <a:gd name="connsiteY68" fmla="*/ 56674 h 1514475"/>
                <a:gd name="connsiteX69" fmla="*/ 168116 w 4000500"/>
                <a:gd name="connsiteY69" fmla="*/ 56674 h 1514475"/>
                <a:gd name="connsiteX70" fmla="*/ 168116 w 4000500"/>
                <a:gd name="connsiteY70" fmla="*/ 7144 h 1514475"/>
                <a:gd name="connsiteX71" fmla="*/ 7144 w 4000500"/>
                <a:gd name="connsiteY71" fmla="*/ 7144 h 151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000500" h="1514475">
                  <a:moveTo>
                    <a:pt x="4001929" y="1507331"/>
                  </a:moveTo>
                  <a:lnTo>
                    <a:pt x="3725704" y="1507331"/>
                  </a:lnTo>
                  <a:lnTo>
                    <a:pt x="3725704" y="1475899"/>
                  </a:lnTo>
                  <a:lnTo>
                    <a:pt x="3612357" y="1475899"/>
                  </a:lnTo>
                  <a:lnTo>
                    <a:pt x="3612357" y="1435894"/>
                  </a:lnTo>
                  <a:lnTo>
                    <a:pt x="3552349" y="1435894"/>
                  </a:lnTo>
                  <a:lnTo>
                    <a:pt x="3552349" y="1397794"/>
                  </a:lnTo>
                  <a:lnTo>
                    <a:pt x="3454241" y="1397794"/>
                  </a:lnTo>
                  <a:lnTo>
                    <a:pt x="3454241" y="1358742"/>
                  </a:lnTo>
                  <a:lnTo>
                    <a:pt x="3250407" y="1358742"/>
                  </a:lnTo>
                  <a:lnTo>
                    <a:pt x="3250407" y="1328261"/>
                  </a:lnTo>
                  <a:lnTo>
                    <a:pt x="3171349" y="1328261"/>
                  </a:lnTo>
                  <a:lnTo>
                    <a:pt x="3171349" y="1282542"/>
                  </a:lnTo>
                  <a:lnTo>
                    <a:pt x="2928461" y="1282542"/>
                  </a:lnTo>
                  <a:lnTo>
                    <a:pt x="2928461" y="1234917"/>
                  </a:lnTo>
                  <a:lnTo>
                    <a:pt x="2718911" y="1234917"/>
                  </a:lnTo>
                  <a:lnTo>
                    <a:pt x="2718911" y="1188244"/>
                  </a:lnTo>
                  <a:lnTo>
                    <a:pt x="2628424" y="1188244"/>
                  </a:lnTo>
                  <a:lnTo>
                    <a:pt x="2628424" y="1158717"/>
                  </a:lnTo>
                  <a:lnTo>
                    <a:pt x="2535079" y="1158717"/>
                  </a:lnTo>
                  <a:lnTo>
                    <a:pt x="2535079" y="1134904"/>
                  </a:lnTo>
                  <a:lnTo>
                    <a:pt x="2445544" y="1134904"/>
                  </a:lnTo>
                  <a:lnTo>
                    <a:pt x="2445544" y="1099661"/>
                  </a:lnTo>
                  <a:lnTo>
                    <a:pt x="2371249" y="1099661"/>
                  </a:lnTo>
                  <a:lnTo>
                    <a:pt x="2371249" y="1056799"/>
                  </a:lnTo>
                  <a:lnTo>
                    <a:pt x="2256949" y="1056799"/>
                  </a:lnTo>
                  <a:lnTo>
                    <a:pt x="2256949" y="1028224"/>
                  </a:lnTo>
                  <a:lnTo>
                    <a:pt x="2035017" y="1028224"/>
                  </a:lnTo>
                  <a:lnTo>
                    <a:pt x="2035017" y="1004411"/>
                  </a:lnTo>
                  <a:lnTo>
                    <a:pt x="1839754" y="1004411"/>
                  </a:lnTo>
                  <a:lnTo>
                    <a:pt x="1839754" y="961549"/>
                  </a:lnTo>
                  <a:lnTo>
                    <a:pt x="1634967" y="961549"/>
                  </a:lnTo>
                  <a:lnTo>
                    <a:pt x="1634967" y="939642"/>
                  </a:lnTo>
                  <a:lnTo>
                    <a:pt x="1563529" y="939642"/>
                  </a:lnTo>
                  <a:lnTo>
                    <a:pt x="1563529" y="899636"/>
                  </a:lnTo>
                  <a:lnTo>
                    <a:pt x="1433036" y="899636"/>
                  </a:lnTo>
                  <a:lnTo>
                    <a:pt x="1433036" y="835819"/>
                  </a:lnTo>
                  <a:lnTo>
                    <a:pt x="1394936" y="835819"/>
                  </a:lnTo>
                  <a:lnTo>
                    <a:pt x="1394936" y="802481"/>
                  </a:lnTo>
                  <a:lnTo>
                    <a:pt x="1242536" y="802481"/>
                  </a:lnTo>
                  <a:lnTo>
                    <a:pt x="1242536" y="772954"/>
                  </a:lnTo>
                  <a:lnTo>
                    <a:pt x="1158717" y="772954"/>
                  </a:lnTo>
                  <a:lnTo>
                    <a:pt x="1158717" y="735806"/>
                  </a:lnTo>
                  <a:lnTo>
                    <a:pt x="1045369" y="735806"/>
                  </a:lnTo>
                  <a:lnTo>
                    <a:pt x="1045369" y="702469"/>
                  </a:lnTo>
                  <a:lnTo>
                    <a:pt x="988219" y="702469"/>
                  </a:lnTo>
                  <a:lnTo>
                    <a:pt x="988219" y="666274"/>
                  </a:lnTo>
                  <a:lnTo>
                    <a:pt x="899636" y="666274"/>
                  </a:lnTo>
                  <a:lnTo>
                    <a:pt x="899636" y="637699"/>
                  </a:lnTo>
                  <a:lnTo>
                    <a:pt x="792004" y="637699"/>
                  </a:lnTo>
                  <a:lnTo>
                    <a:pt x="792004" y="601504"/>
                  </a:lnTo>
                  <a:lnTo>
                    <a:pt x="707231" y="601504"/>
                  </a:lnTo>
                  <a:lnTo>
                    <a:pt x="707231" y="521494"/>
                  </a:lnTo>
                  <a:lnTo>
                    <a:pt x="651986" y="521494"/>
                  </a:lnTo>
                  <a:lnTo>
                    <a:pt x="651986" y="461486"/>
                  </a:lnTo>
                  <a:lnTo>
                    <a:pt x="577692" y="461486"/>
                  </a:lnTo>
                  <a:lnTo>
                    <a:pt x="577692" y="426244"/>
                  </a:lnTo>
                  <a:lnTo>
                    <a:pt x="492919" y="426244"/>
                  </a:lnTo>
                  <a:lnTo>
                    <a:pt x="492919" y="363379"/>
                  </a:lnTo>
                  <a:lnTo>
                    <a:pt x="459581" y="363379"/>
                  </a:lnTo>
                  <a:lnTo>
                    <a:pt x="459581" y="266224"/>
                  </a:lnTo>
                  <a:lnTo>
                    <a:pt x="423386" y="266224"/>
                  </a:lnTo>
                  <a:lnTo>
                    <a:pt x="423386" y="210979"/>
                  </a:lnTo>
                  <a:lnTo>
                    <a:pt x="369094" y="210979"/>
                  </a:lnTo>
                  <a:lnTo>
                    <a:pt x="369094" y="163354"/>
                  </a:lnTo>
                  <a:lnTo>
                    <a:pt x="272891" y="163354"/>
                  </a:lnTo>
                  <a:lnTo>
                    <a:pt x="272891" y="121444"/>
                  </a:lnTo>
                  <a:lnTo>
                    <a:pt x="221456" y="121444"/>
                  </a:lnTo>
                  <a:lnTo>
                    <a:pt x="221456" y="56674"/>
                  </a:lnTo>
                  <a:lnTo>
                    <a:pt x="168116" y="56674"/>
                  </a:lnTo>
                  <a:lnTo>
                    <a:pt x="168116" y="7144"/>
                  </a:lnTo>
                  <a:lnTo>
                    <a:pt x="7144" y="7144"/>
                  </a:lnTo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1213" dirty="0"/>
            </a:p>
          </p:txBody>
        </p:sp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EEEDDED8-1D29-40CB-8A75-15170D879425}"/>
              </a:ext>
            </a:extLst>
          </p:cNvPr>
          <p:cNvCxnSpPr>
            <a:cxnSpLocks/>
          </p:cNvCxnSpPr>
          <p:nvPr/>
        </p:nvCxnSpPr>
        <p:spPr>
          <a:xfrm>
            <a:off x="6914611" y="3071084"/>
            <a:ext cx="223980" cy="0"/>
          </a:xfrm>
          <a:prstGeom prst="line">
            <a:avLst/>
          </a:prstGeom>
          <a:ln w="38100">
            <a:solidFill>
              <a:srgbClr val="037F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3F775FDB-48F9-4239-9D09-138DA7BC9536}"/>
              </a:ext>
            </a:extLst>
          </p:cNvPr>
          <p:cNvCxnSpPr>
            <a:cxnSpLocks/>
          </p:cNvCxnSpPr>
          <p:nvPr/>
        </p:nvCxnSpPr>
        <p:spPr>
          <a:xfrm>
            <a:off x="6914611" y="3239494"/>
            <a:ext cx="223980" cy="0"/>
          </a:xfrm>
          <a:prstGeom prst="line">
            <a:avLst/>
          </a:prstGeom>
          <a:ln w="38100">
            <a:solidFill>
              <a:srgbClr val="F796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22671" y="1039807"/>
            <a:ext cx="421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10-летняя выживаемость пациентов (2)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344" y="5632704"/>
            <a:ext cx="107442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Основная задача всех лечебных мероприятий при СКК с КН </a:t>
            </a:r>
            <a:r>
              <a:rPr lang="ru-RU" sz="2400" dirty="0"/>
              <a:t>–      </a:t>
            </a:r>
          </a:p>
          <a:p>
            <a:pPr algn="ctr"/>
            <a:r>
              <a:rPr lang="ru-RU" sz="2400" dirty="0"/>
              <a:t>минимизация потребности (по возможности отмена) внутривенной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109376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616" y="179229"/>
            <a:ext cx="9130284" cy="38655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/>
              <a:t>Синдром короткой кишки (СКК) как основная причина выраженной хронической энтеральной недостаточности требующей длительного (многолетнего или пожизненного) домашнего парентерального питания по жизненным показаниям </a:t>
            </a:r>
            <a:r>
              <a:rPr lang="ru-RU" b="1" dirty="0"/>
              <a:t>в Европе встречается с частой </a:t>
            </a:r>
            <a:r>
              <a:rPr lang="ru-RU" b="1" dirty="0" smtClean="0"/>
              <a:t>2-4 </a:t>
            </a:r>
            <a:r>
              <a:rPr lang="ru-RU" b="1" dirty="0"/>
              <a:t>чел на 1 млн населения.</a:t>
            </a:r>
          </a:p>
          <a:p>
            <a:pPr>
              <a:defRPr/>
            </a:pPr>
            <a:r>
              <a:rPr lang="ru-RU" dirty="0"/>
              <a:t>Количество больных  с СКК, которым на период структурно-функциональной адаптации оставшейся части кишки требуется временная нутриционная поддержка продолжительностью до 6 – 18 мес. </a:t>
            </a:r>
            <a:r>
              <a:rPr lang="ru-RU" b="1" dirty="0"/>
              <a:t>составляет 6-9 чел на </a:t>
            </a:r>
            <a:r>
              <a:rPr lang="ru-RU" b="1" dirty="0" smtClean="0"/>
              <a:t>1 </a:t>
            </a:r>
            <a:r>
              <a:rPr lang="ru-RU" b="1" dirty="0"/>
              <a:t>млн. населения.</a:t>
            </a:r>
          </a:p>
          <a:p>
            <a:pPr marL="0" indent="0">
              <a:buNone/>
              <a:defRPr/>
            </a:pPr>
            <a:endParaRPr lang="ru-RU" b="1" dirty="0"/>
          </a:p>
          <a:p>
            <a:pPr>
              <a:defRPr/>
            </a:pPr>
            <a:endParaRPr lang="ru-RU" dirty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562356" y="3922702"/>
            <a:ext cx="89245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ru-RU" dirty="0"/>
              <a:t>Kelly DG, </a:t>
            </a:r>
            <a:r>
              <a:rPr lang="en-US" altLang="ru-RU" dirty="0" err="1"/>
              <a:t>Tappenden</a:t>
            </a:r>
            <a:r>
              <a:rPr lang="en-US" altLang="ru-RU" dirty="0"/>
              <a:t> KA, Winkler MF. Short bowel syndrome: highlights of patient management, quality of life, and survival. JPEN J </a:t>
            </a:r>
            <a:r>
              <a:rPr lang="en-US" altLang="ru-RU" dirty="0" err="1"/>
              <a:t>Parenter</a:t>
            </a:r>
            <a:r>
              <a:rPr lang="en-US" altLang="ru-RU" dirty="0"/>
              <a:t> Enteral </a:t>
            </a:r>
            <a:r>
              <a:rPr lang="en-US" altLang="ru-RU" dirty="0" err="1"/>
              <a:t>Nutr</a:t>
            </a:r>
            <a:r>
              <a:rPr lang="en-US" altLang="ru-RU" dirty="0"/>
              <a:t>. 2014;38(4):427-437.</a:t>
            </a:r>
            <a:endParaRPr lang="ru-RU" altLang="ru-RU" dirty="0"/>
          </a:p>
          <a:p>
            <a:pPr algn="r"/>
            <a:r>
              <a:rPr lang="en-US" altLang="ru-RU" dirty="0"/>
              <a:t>Thompson JS, </a:t>
            </a:r>
            <a:r>
              <a:rPr lang="en-US" altLang="ru-RU" dirty="0" err="1"/>
              <a:t>Rochling</a:t>
            </a:r>
            <a:r>
              <a:rPr lang="en-US" altLang="ru-RU" dirty="0"/>
              <a:t> FA, </a:t>
            </a:r>
            <a:r>
              <a:rPr lang="en-US" altLang="ru-RU" dirty="0" err="1"/>
              <a:t>Weseman</a:t>
            </a:r>
            <a:r>
              <a:rPr lang="en-US" altLang="ru-RU" dirty="0"/>
              <a:t> RA, Mercer DF. Current management of short </a:t>
            </a:r>
            <a:r>
              <a:rPr lang="en-US" altLang="ru-RU" dirty="0" smtClean="0"/>
              <a:t>bowel</a:t>
            </a:r>
            <a:r>
              <a:rPr lang="ru-RU" altLang="ru-RU" dirty="0" smtClean="0"/>
              <a:t> </a:t>
            </a:r>
            <a:r>
              <a:rPr lang="en-US" altLang="ru-RU" dirty="0" smtClean="0"/>
              <a:t>syndrome</a:t>
            </a:r>
            <a:r>
              <a:rPr lang="en-US" altLang="ru-RU" dirty="0"/>
              <a:t>. </a:t>
            </a:r>
            <a:r>
              <a:rPr lang="en-US" altLang="ru-RU" dirty="0" err="1"/>
              <a:t>Curr</a:t>
            </a:r>
            <a:r>
              <a:rPr lang="en-US" altLang="ru-RU" dirty="0"/>
              <a:t> </a:t>
            </a:r>
            <a:r>
              <a:rPr lang="en-US" altLang="ru-RU" dirty="0" err="1"/>
              <a:t>Probl</a:t>
            </a:r>
            <a:r>
              <a:rPr lang="en-US" altLang="ru-RU" dirty="0"/>
              <a:t> Surg. 2012;49(2):52-115.</a:t>
            </a:r>
            <a:endParaRPr lang="ru-RU" altLang="ru-RU" dirty="0"/>
          </a:p>
          <a:p>
            <a:pPr algn="r"/>
            <a:endParaRPr lang="ru-RU" altLang="ru-RU" dirty="0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28600" y="5677028"/>
            <a:ext cx="946404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C00000"/>
                </a:solidFill>
              </a:rPr>
              <a:t>Распространённость СКК в РФ не </a:t>
            </a:r>
            <a:r>
              <a:rPr lang="ru-RU" altLang="ru-RU" sz="3200" b="1" dirty="0" smtClean="0">
                <a:solidFill>
                  <a:srgbClr val="C00000"/>
                </a:solidFill>
              </a:rPr>
              <a:t>изучена</a:t>
            </a:r>
          </a:p>
          <a:p>
            <a:pPr algn="ctr"/>
            <a:r>
              <a:rPr lang="ru-RU" altLang="ru-RU" sz="2200" b="1" dirty="0" smtClean="0">
                <a:solidFill>
                  <a:srgbClr val="C00000"/>
                </a:solidFill>
              </a:rPr>
              <a:t>(280-560 чел постоянное ПП и около 1000 чел временное ПП ???)</a:t>
            </a:r>
            <a:endParaRPr lang="ru-RU" alt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923544" y="127000"/>
            <a:ext cx="9244584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993300"/>
                </a:solidFill>
              </a:rPr>
              <a:t>Контроль кишечного </a:t>
            </a:r>
            <a:r>
              <a:rPr lang="ru-RU" altLang="ru-RU" b="1" dirty="0" err="1">
                <a:solidFill>
                  <a:srgbClr val="993300"/>
                </a:solidFill>
              </a:rPr>
              <a:t>микробиоценоза</a:t>
            </a:r>
            <a:endParaRPr lang="ru-RU" altLang="ru-RU" b="1" dirty="0">
              <a:solidFill>
                <a:srgbClr val="9933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9456" y="1484314"/>
            <a:ext cx="4498848" cy="5373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b="1" dirty="0" err="1" smtClean="0"/>
              <a:t>Пребиотики</a:t>
            </a:r>
            <a:r>
              <a:rPr lang="ru-RU" altLang="ru-RU" sz="3600" b="1" dirty="0"/>
              <a:t> </a:t>
            </a:r>
            <a:r>
              <a:rPr lang="ru-RU" altLang="ru-RU" sz="2200" i="1" dirty="0"/>
              <a:t>(растворимые ПВ - пектин, </a:t>
            </a:r>
            <a:r>
              <a:rPr lang="ru-RU" altLang="ru-RU" sz="2200" i="1" dirty="0" err="1" smtClean="0"/>
              <a:t>фруктоолиго</a:t>
            </a:r>
            <a:r>
              <a:rPr lang="ru-RU" altLang="ru-RU" sz="2200" i="1" dirty="0" smtClean="0"/>
              <a:t>-сахариды</a:t>
            </a:r>
            <a:r>
              <a:rPr lang="ru-RU" altLang="ru-RU" sz="2200" i="1" dirty="0"/>
              <a:t>, инулин и </a:t>
            </a:r>
            <a:r>
              <a:rPr lang="ru-RU" altLang="ru-RU" sz="2200" i="1" dirty="0" err="1"/>
              <a:t>др</a:t>
            </a:r>
            <a:r>
              <a:rPr lang="ru-RU" altLang="ru-RU" sz="2200" i="1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b="1" dirty="0" err="1" smtClean="0"/>
              <a:t>Метабиотики</a:t>
            </a:r>
            <a:r>
              <a:rPr lang="ru-RU" altLang="ru-RU" dirty="0" smtClean="0"/>
              <a:t> </a:t>
            </a:r>
            <a:r>
              <a:rPr lang="ru-RU" altLang="ru-RU" sz="2200" i="1" dirty="0"/>
              <a:t>(</a:t>
            </a:r>
            <a:r>
              <a:rPr lang="ru-RU" altLang="ru-RU" sz="2200" i="1" dirty="0" err="1"/>
              <a:t>Хилак</a:t>
            </a:r>
            <a:r>
              <a:rPr lang="ru-RU" altLang="ru-RU" sz="2200" i="1" dirty="0"/>
              <a:t> Форте)</a:t>
            </a:r>
            <a:endParaRPr lang="ru-RU" altLang="ru-RU" sz="22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dirty="0" err="1" smtClean="0"/>
              <a:t>Пробиотики</a:t>
            </a:r>
            <a:endParaRPr lang="ru-RU" altLang="ru-RU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ru-RU" altLang="ru-RU" b="1" dirty="0">
                <a:solidFill>
                  <a:srgbClr val="C00000"/>
                </a:solidFill>
              </a:rPr>
              <a:t>Не следует применять: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000" dirty="0"/>
              <a:t>-</a:t>
            </a:r>
            <a:r>
              <a:rPr lang="ru-RU" altLang="ru-RU" sz="2200" dirty="0"/>
              <a:t>при иммунодепрессии (лимф</a:t>
            </a:r>
            <a:r>
              <a:rPr lang="en-US" altLang="ru-RU" sz="2200" dirty="0"/>
              <a:t>/&lt;800 </a:t>
            </a:r>
            <a:r>
              <a:rPr lang="ru-RU" altLang="ru-RU" sz="2200" dirty="0" err="1"/>
              <a:t>кл</a:t>
            </a:r>
            <a:r>
              <a:rPr lang="en-US" altLang="ru-RU" sz="2200" dirty="0"/>
              <a:t>)</a:t>
            </a:r>
            <a:endParaRPr lang="ru-RU" altLang="ru-RU" sz="22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dirty="0"/>
              <a:t>-энтеральной недостаточности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dirty="0"/>
              <a:t>-повторных санирующих операциях </a:t>
            </a:r>
            <a:r>
              <a:rPr lang="ru-RU" altLang="ru-RU" sz="2200" dirty="0" err="1"/>
              <a:t>бр</a:t>
            </a:r>
            <a:r>
              <a:rPr lang="ru-RU" altLang="ru-RU" sz="2200" dirty="0"/>
              <a:t>. </a:t>
            </a:r>
            <a:r>
              <a:rPr lang="ru-RU" altLang="ru-RU" sz="2200" dirty="0" smtClean="0"/>
              <a:t>полости</a:t>
            </a:r>
            <a:endParaRPr lang="ru-RU" altLang="ru-RU" sz="22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altLang="ru-RU" sz="2200" dirty="0"/>
              <a:t>-зондовой интубации к-ка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83480" y="1484314"/>
            <a:ext cx="5001768" cy="461473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dirty="0" smtClean="0"/>
              <a:t>Задачи</a:t>
            </a:r>
          </a:p>
          <a:p>
            <a:pPr eaLnBrk="1" hangingPunct="1"/>
            <a:r>
              <a:rPr lang="ru-RU" altLang="ru-RU" sz="2400" dirty="0"/>
              <a:t>Обеспечение дополнительного трофического и снижение токсического потока</a:t>
            </a:r>
          </a:p>
          <a:p>
            <a:pPr eaLnBrk="1" hangingPunct="1"/>
            <a:r>
              <a:rPr lang="ru-RU" altLang="ru-RU" sz="2400" dirty="0"/>
              <a:t>Поддержка регенераторной трофики эпителиоцитов слизистой к-ка, барьерная функция</a:t>
            </a:r>
          </a:p>
          <a:p>
            <a:pPr eaLnBrk="1" hangingPunct="1"/>
            <a:r>
              <a:rPr lang="ru-RU" altLang="ru-RU" sz="2400" dirty="0"/>
              <a:t>Ограничение активной транслокации, поддерживающей </a:t>
            </a:r>
            <a:r>
              <a:rPr lang="en-US" altLang="ru-RU" sz="2400" dirty="0"/>
              <a:t>SIRS</a:t>
            </a:r>
            <a:endParaRPr lang="ru-RU" altLang="ru-RU" sz="2400" dirty="0"/>
          </a:p>
          <a:p>
            <a:pPr eaLnBrk="1" hangingPunct="1"/>
            <a:r>
              <a:rPr lang="ru-RU" altLang="ru-RU" sz="2400" dirty="0"/>
              <a:t> Профилактика ААД</a:t>
            </a:r>
          </a:p>
        </p:txBody>
      </p:sp>
    </p:spTree>
    <p:extLst>
      <p:ext uri="{BB962C8B-B14F-4D97-AF65-F5344CB8AC3E}">
        <p14:creationId xmlns:p14="http://schemas.microsoft.com/office/powerpoint/2010/main" val="15546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10768" y="302070"/>
            <a:ext cx="9144000" cy="1143000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990000"/>
                </a:solidFill>
              </a:rPr>
              <a:t>Стимулирующие морфо-функциональную адаптацию кишки факторы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3744" y="1817244"/>
            <a:ext cx="9163176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b="1" dirty="0" err="1"/>
              <a:t>Внутрипросветное</a:t>
            </a:r>
            <a:r>
              <a:rPr lang="ru-RU" altLang="ru-RU" b="1" dirty="0"/>
              <a:t> трофическое обеспечение</a:t>
            </a:r>
            <a:r>
              <a:rPr lang="ru-RU" altLang="ru-RU" dirty="0"/>
              <a:t> </a:t>
            </a:r>
            <a:r>
              <a:rPr lang="ru-RU" altLang="ru-RU" sz="2400" dirty="0"/>
              <a:t>выбор ПС, оптимизация </a:t>
            </a:r>
            <a:r>
              <a:rPr lang="ru-RU" altLang="ru-RU" sz="2400" dirty="0" err="1"/>
              <a:t>субстратно</a:t>
            </a:r>
            <a:r>
              <a:rPr lang="ru-RU" altLang="ru-RU" sz="2400" dirty="0"/>
              <a:t>-ферментативного соотношения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Раннее применение </a:t>
            </a:r>
            <a:r>
              <a:rPr lang="ru-RU" altLang="ru-RU" b="1" dirty="0" err="1"/>
              <a:t>фармаконутриентов</a:t>
            </a:r>
            <a:r>
              <a:rPr lang="ru-RU" altLang="ru-RU" b="1" dirty="0"/>
              <a:t>:</a:t>
            </a:r>
            <a:r>
              <a:rPr lang="ru-RU" altLang="ru-RU" dirty="0"/>
              <a:t> </a:t>
            </a:r>
            <a:r>
              <a:rPr lang="ru-RU" altLang="ru-RU" sz="2400" dirty="0"/>
              <a:t>глутамин</a:t>
            </a:r>
            <a:r>
              <a:rPr lang="ru-RU" altLang="ru-RU" sz="2400" dirty="0" smtClean="0"/>
              <a:t>, карнитин,  ФОС, цинк</a:t>
            </a: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r>
              <a:rPr lang="ru-RU" altLang="ru-RU" b="1" dirty="0"/>
              <a:t>Активация внутриклеточного метаболизма и анаболических процессов: </a:t>
            </a:r>
            <a:r>
              <a:rPr lang="ru-RU" altLang="ru-RU" sz="2400" dirty="0"/>
              <a:t>янтарная </a:t>
            </a:r>
            <a:r>
              <a:rPr lang="ru-RU" altLang="ru-RU" sz="2400" dirty="0" smtClean="0"/>
              <a:t>кислота</a:t>
            </a:r>
            <a:r>
              <a:rPr lang="ru-RU" altLang="ru-RU" sz="2400" dirty="0"/>
              <a:t>, </a:t>
            </a:r>
            <a:r>
              <a:rPr lang="ru-RU" altLang="ru-RU" sz="2400" dirty="0" err="1" smtClean="0"/>
              <a:t>убихинон</a:t>
            </a:r>
            <a:r>
              <a:rPr lang="ru-RU" altLang="ru-RU" sz="2400" dirty="0"/>
              <a:t>, </a:t>
            </a:r>
            <a:r>
              <a:rPr lang="ru-RU" altLang="ru-RU" sz="2400" dirty="0" err="1" smtClean="0"/>
              <a:t>инозитол</a:t>
            </a:r>
            <a:r>
              <a:rPr lang="ru-RU" altLang="ru-RU" sz="2400" dirty="0" smtClean="0"/>
              <a:t>, </a:t>
            </a:r>
            <a:r>
              <a:rPr lang="ru-RU" altLang="ru-RU" sz="2400" dirty="0"/>
              <a:t>стероидные анаболики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200" b="1" dirty="0">
                <a:solidFill>
                  <a:srgbClr val="800000"/>
                </a:solidFill>
              </a:rPr>
              <a:t>Гормональная </a:t>
            </a:r>
            <a:r>
              <a:rPr lang="ru-RU" altLang="ru-RU" sz="3200" b="1" dirty="0" err="1">
                <a:solidFill>
                  <a:srgbClr val="800000"/>
                </a:solidFill>
              </a:rPr>
              <a:t>инкретиновая</a:t>
            </a:r>
            <a:r>
              <a:rPr lang="ru-RU" altLang="ru-RU" sz="3200" b="1" dirty="0">
                <a:solidFill>
                  <a:srgbClr val="80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800000"/>
                </a:solidFill>
              </a:rPr>
              <a:t>терапия </a:t>
            </a:r>
            <a:r>
              <a:rPr lang="ru-RU" altLang="ru-RU" sz="2400" b="1" dirty="0" err="1" smtClean="0"/>
              <a:t>глюкагонподобный</a:t>
            </a:r>
            <a:r>
              <a:rPr lang="ru-RU" altLang="ru-RU" sz="2400" b="1" dirty="0" smtClean="0"/>
              <a:t> пептид-2</a:t>
            </a:r>
            <a:r>
              <a:rPr lang="ru-RU" altLang="ru-RU" sz="2400" dirty="0"/>
              <a:t>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/>
          </a:p>
          <a:p>
            <a:pPr eaLnBrk="1" hangingPunct="1">
              <a:lnSpc>
                <a:spcPct val="80000"/>
              </a:lnSpc>
            </a:pPr>
            <a:endParaRPr lang="ru-RU" altLang="ru-RU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307082" y="5869178"/>
            <a:ext cx="8388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ru-RU" dirty="0" err="1">
                <a:cs typeface="Arial" panose="020B0604020202020204" pitchFamily="34" charset="0"/>
              </a:rPr>
              <a:t>Matarese</a:t>
            </a:r>
            <a:r>
              <a:rPr lang="en-US" altLang="ru-RU" dirty="0">
                <a:cs typeface="Arial" panose="020B0604020202020204" pitchFamily="34" charset="0"/>
              </a:rPr>
              <a:t> LE. </a:t>
            </a:r>
            <a:r>
              <a:rPr lang="en-US" altLang="ru-RU" i="1" dirty="0">
                <a:cs typeface="Arial" panose="020B0604020202020204" pitchFamily="34" charset="0"/>
              </a:rPr>
              <a:t>JPEN J </a:t>
            </a:r>
            <a:r>
              <a:rPr lang="en-US" altLang="ru-RU" i="1" dirty="0" err="1">
                <a:cs typeface="Arial" panose="020B0604020202020204" pitchFamily="34" charset="0"/>
              </a:rPr>
              <a:t>Parenter</a:t>
            </a:r>
            <a:r>
              <a:rPr lang="en-US" altLang="ru-RU" i="1" dirty="0">
                <a:cs typeface="Arial" panose="020B0604020202020204" pitchFamily="34" charset="0"/>
              </a:rPr>
              <a:t> Enteral </a:t>
            </a:r>
            <a:r>
              <a:rPr lang="en-US" altLang="ru-RU" i="1" dirty="0" err="1">
                <a:cs typeface="Arial" panose="020B0604020202020204" pitchFamily="34" charset="0"/>
              </a:rPr>
              <a:t>Nutr</a:t>
            </a:r>
            <a:r>
              <a:rPr lang="en-US" altLang="ru-RU" dirty="0">
                <a:cs typeface="Arial" panose="020B0604020202020204" pitchFamily="34" charset="0"/>
              </a:rPr>
              <a:t>. 2013;37(2):161-170; </a:t>
            </a:r>
            <a:r>
              <a:rPr lang="ru-RU" altLang="ru-RU" dirty="0">
                <a:cs typeface="Arial" panose="020B0604020202020204" pitchFamily="34" charset="0"/>
              </a:rPr>
              <a:t>                         </a:t>
            </a:r>
            <a:r>
              <a:rPr lang="en-US" altLang="ru-RU" dirty="0" err="1">
                <a:cs typeface="Arial" panose="020B0604020202020204" pitchFamily="34" charset="0"/>
              </a:rPr>
              <a:t>Seidner</a:t>
            </a:r>
            <a:r>
              <a:rPr lang="en-US" altLang="ru-RU" dirty="0">
                <a:cs typeface="Arial" panose="020B0604020202020204" pitchFamily="34" charset="0"/>
              </a:rPr>
              <a:t> D, et al. </a:t>
            </a:r>
            <a:r>
              <a:rPr lang="en-US" altLang="ru-RU" i="1" dirty="0">
                <a:cs typeface="Arial" panose="020B0604020202020204" pitchFamily="34" charset="0"/>
              </a:rPr>
              <a:t>JPEN J </a:t>
            </a:r>
            <a:r>
              <a:rPr lang="en-US" altLang="ru-RU" i="1" dirty="0" err="1">
                <a:cs typeface="Arial" panose="020B0604020202020204" pitchFamily="34" charset="0"/>
              </a:rPr>
              <a:t>Parenter</a:t>
            </a:r>
            <a:r>
              <a:rPr lang="en-US" altLang="ru-RU" i="1" dirty="0">
                <a:cs typeface="Arial" panose="020B0604020202020204" pitchFamily="34" charset="0"/>
              </a:rPr>
              <a:t> Enteral </a:t>
            </a:r>
            <a:r>
              <a:rPr lang="en-US" altLang="ru-RU" i="1" dirty="0" err="1">
                <a:cs typeface="Arial" panose="020B0604020202020204" pitchFamily="34" charset="0"/>
              </a:rPr>
              <a:t>Nutr</a:t>
            </a:r>
            <a:r>
              <a:rPr lang="en-US" altLang="ru-RU" dirty="0">
                <a:cs typeface="Arial" panose="020B0604020202020204" pitchFamily="34" charset="0"/>
              </a:rPr>
              <a:t>. 2013;37(2):201-211.</a:t>
            </a:r>
            <a:endParaRPr lang="ru-RU" alt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217" y="91759"/>
            <a:ext cx="8229600" cy="706437"/>
          </a:xfrm>
        </p:spPr>
        <p:txBody>
          <a:bodyPr/>
          <a:lstStyle/>
          <a:p>
            <a:pPr algn="ctr" eaLnBrk="1" hangingPunct="1"/>
            <a:r>
              <a:rPr lang="ru-RU" altLang="ru-RU" sz="4000" b="1" dirty="0" err="1">
                <a:solidFill>
                  <a:srgbClr val="990000"/>
                </a:solidFill>
              </a:rPr>
              <a:t>Глюкагонподобный</a:t>
            </a:r>
            <a:r>
              <a:rPr lang="ru-RU" altLang="ru-RU" sz="4000" b="1" dirty="0">
                <a:solidFill>
                  <a:srgbClr val="990000"/>
                </a:solidFill>
              </a:rPr>
              <a:t> пептид-2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24" y="935357"/>
            <a:ext cx="8713787" cy="47979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Пептидный гормон «роста ЖКТ» из семейства секретина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b="1" dirty="0"/>
              <a:t>Продуцируется L-клетками слизистой оболочки подвздошной и начального отдела толстой кишок.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Вырабатывается в ответ на </a:t>
            </a:r>
            <a:r>
              <a:rPr lang="ru-RU" altLang="ru-RU" sz="2200" dirty="0" err="1"/>
              <a:t>внутрипросветный</a:t>
            </a:r>
            <a:r>
              <a:rPr lang="ru-RU" altLang="ru-RU" sz="2200" dirty="0"/>
              <a:t> пищевой химус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dirty="0"/>
              <a:t>Клинические эффекты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2200" dirty="0"/>
              <a:t>Снижает  перистальтику и секрецию желудка</a:t>
            </a:r>
            <a:r>
              <a:rPr lang="ru-RU" altLang="ru-RU" sz="2200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Замедляет транзит содержимого по тонкой кишке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2200" dirty="0"/>
              <a:t>Повышает кровоток в брыжейке</a:t>
            </a:r>
            <a:endParaRPr lang="ru-RU" altLang="ru-RU" sz="2200" dirty="0"/>
          </a:p>
          <a:p>
            <a:pPr eaLnBrk="1" hangingPunct="1">
              <a:lnSpc>
                <a:spcPct val="80000"/>
              </a:lnSpc>
            </a:pPr>
            <a:r>
              <a:rPr lang="ru-RU" altLang="ru-RU" sz="2200" dirty="0"/>
              <a:t>Оказывает трофическое воздействие на регенераторный потенциал эпителиоцитов слизистой кишечника, способствуя ее восстановлению</a:t>
            </a:r>
          </a:p>
          <a:p>
            <a:pPr eaLnBrk="1" hangingPunct="1">
              <a:lnSpc>
                <a:spcPct val="80000"/>
              </a:lnSpc>
            </a:pPr>
            <a:r>
              <a:rPr lang="ru-RU" altLang="ja-JP" sz="2200" dirty="0"/>
              <a:t>Способствует восстановлению барьерной функции кишечника</a:t>
            </a:r>
            <a:endParaRPr lang="ru-RU" altLang="ru-RU" sz="2200" dirty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ea typeface="MS PGothic" panose="020B0600070205080204" pitchFamily="34" charset="-128"/>
              </a:rPr>
              <a:t>Rowland </a:t>
            </a:r>
            <a:r>
              <a:rPr lang="en-US" altLang="ja-JP" sz="1800" dirty="0">
                <a:ea typeface="MS PGothic" panose="020B0600070205080204" pitchFamily="34" charset="-128"/>
              </a:rPr>
              <a:t>KJ, Brubaker PL. The “cryptic” mechanism of action of glucagon-like peptide-2. Am J </a:t>
            </a:r>
            <a:r>
              <a:rPr lang="en-US" altLang="ja-JP" sz="1800" dirty="0" err="1">
                <a:ea typeface="MS PGothic" panose="020B0600070205080204" pitchFamily="34" charset="-128"/>
              </a:rPr>
              <a:t>Physiol</a:t>
            </a:r>
            <a:r>
              <a:rPr lang="en-US" altLang="ja-JP" sz="1800" dirty="0">
                <a:ea typeface="MS PGothic" panose="020B0600070205080204" pitchFamily="34" charset="-128"/>
              </a:rPr>
              <a:t> </a:t>
            </a:r>
            <a:r>
              <a:rPr lang="en-US" altLang="ja-JP" sz="1800" dirty="0" err="1">
                <a:ea typeface="MS PGothic" panose="020B0600070205080204" pitchFamily="34" charset="-128"/>
              </a:rPr>
              <a:t>Gastrointest</a:t>
            </a:r>
            <a:r>
              <a:rPr lang="en-US" altLang="ja-JP" sz="1800" dirty="0">
                <a:ea typeface="MS PGothic" panose="020B0600070205080204" pitchFamily="34" charset="-128"/>
              </a:rPr>
              <a:t> Liver Physiol. 2011; 301(1):1–8.</a:t>
            </a:r>
            <a:endParaRPr lang="ru-RU" altLang="ru-RU" sz="1800" dirty="0"/>
          </a:p>
          <a:p>
            <a:pPr eaLnBrk="1" hangingPunct="1">
              <a:lnSpc>
                <a:spcPct val="80000"/>
              </a:lnSpc>
            </a:pPr>
            <a:endParaRPr lang="ru-RU" altLang="ja-JP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8912" y="5452872"/>
            <a:ext cx="9008999" cy="129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Тедуглутид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(</a:t>
            </a:r>
            <a:r>
              <a:rPr lang="ru-RU" altLang="ru-RU" sz="29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Ревистив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синтетический </a:t>
            </a:r>
            <a:r>
              <a:rPr lang="en-US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9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рекомбинатный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аналог ГПП</a:t>
            </a:r>
            <a:r>
              <a:rPr lang="en-US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-2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700" b="1" dirty="0" smtClean="0">
                <a:solidFill>
                  <a:srgbClr val="990000"/>
                </a:solidFill>
              </a:rPr>
              <a:t>(стимуляция структурной адаптации с целью достижения энтеральной автономии</a:t>
            </a:r>
            <a:r>
              <a:rPr lang="ru-RU" altLang="ru-RU" sz="2500" b="1" dirty="0" smtClean="0">
                <a:solidFill>
                  <a:srgbClr val="990000"/>
                </a:solidFill>
              </a:rPr>
              <a:t>)</a:t>
            </a:r>
            <a:endParaRPr lang="en-US" alt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val="15546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963" y="1886013"/>
            <a:ext cx="9024491" cy="249008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/>
              <a:t>    </a:t>
            </a:r>
            <a:r>
              <a:rPr lang="ru-RU" altLang="ru-RU" sz="2400" b="1" dirty="0"/>
              <a:t>Потребность в ПП при продолжительности его применения 24 недели и более уменьшилась от среднего значения на исходном уровне с 13,4 л/</a:t>
            </a:r>
            <a:r>
              <a:rPr lang="ru-RU" altLang="ru-RU" sz="2400" b="1" dirty="0" err="1"/>
              <a:t>нед</a:t>
            </a:r>
            <a:r>
              <a:rPr lang="ru-RU" altLang="ru-RU" sz="2400" b="1" dirty="0"/>
              <a:t>  до 3,7 </a:t>
            </a:r>
            <a:r>
              <a:rPr lang="ru-RU" altLang="ru-RU" sz="2400" b="1" dirty="0" smtClean="0"/>
              <a:t>л/</a:t>
            </a:r>
            <a:r>
              <a:rPr lang="ru-RU" altLang="ru-RU" sz="2400" b="1" dirty="0" err="1" smtClean="0"/>
              <a:t>нед</a:t>
            </a:r>
            <a:r>
              <a:rPr lang="ru-RU" altLang="ru-RU" sz="2400" b="1" dirty="0" smtClean="0"/>
              <a:t> (в 3,6 раза), </a:t>
            </a:r>
            <a:r>
              <a:rPr lang="ru-RU" altLang="ru-RU" sz="2400" b="1" dirty="0"/>
              <a:t>а среднее количество дней инфузии снизилось с 5,7 до 2,7 </a:t>
            </a:r>
            <a:r>
              <a:rPr lang="ru-RU" altLang="ru-RU" sz="2400" b="1" dirty="0" smtClean="0"/>
              <a:t>дней (в 2,1 раза).</a:t>
            </a:r>
            <a:r>
              <a:rPr lang="ru-RU" altLang="ru-RU" sz="2400" b="1" i="1" dirty="0" smtClean="0"/>
              <a:t>    </a:t>
            </a:r>
            <a:endParaRPr lang="ru-RU" altLang="ru-RU" sz="2400" b="1" i="1" dirty="0"/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altLang="ru-RU" sz="1600" i="1" dirty="0" err="1"/>
              <a:t>Iyer</a:t>
            </a:r>
            <a:r>
              <a:rPr lang="en-US" altLang="ru-RU" sz="1600" i="1" dirty="0"/>
              <a:t> K, et al. Long-Term Safety and Efficacy With </a:t>
            </a:r>
            <a:r>
              <a:rPr lang="en-US" altLang="ru-RU" sz="1600" i="1" dirty="0" err="1"/>
              <a:t>Teduglutide</a:t>
            </a:r>
            <a:r>
              <a:rPr lang="en-US" altLang="ru-RU" sz="1600" i="1" dirty="0"/>
              <a:t> Treatment in Patients With Intestinal Failure Associated With Short Bowel Syndrome (SBS–IF): The STEPS-3 Study. Poster presented at the 36th European Society for Clinical Nutrition and Metabolism Congress; September 6–9, 2014; Geneva, Switzerland</a:t>
            </a:r>
            <a:endParaRPr lang="ru-RU" altLang="ru-RU" sz="1600" dirty="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057242" y="4899659"/>
            <a:ext cx="8135937" cy="12311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dirty="0">
                <a:cs typeface="Arial" panose="020B0604020202020204" pitchFamily="34" charset="0"/>
              </a:rPr>
              <a:t>За период лечения больных с СКК продолжительностью от 28  до 127 недель (4-18 </a:t>
            </a:r>
            <a:r>
              <a:rPr lang="ru-RU" altLang="ru-RU" sz="2000" dirty="0" err="1">
                <a:cs typeface="Arial" panose="020B0604020202020204" pitchFamily="34" charset="0"/>
              </a:rPr>
              <a:t>мес</a:t>
            </a:r>
            <a:r>
              <a:rPr lang="ru-RU" altLang="ru-RU" sz="2000" dirty="0">
                <a:cs typeface="Arial" panose="020B0604020202020204" pitchFamily="34" charset="0"/>
              </a:rPr>
              <a:t>) </a:t>
            </a:r>
            <a:r>
              <a:rPr lang="ru-RU" altLang="ru-RU" sz="2000" b="1" dirty="0">
                <a:cs typeface="Arial" panose="020B0604020202020204" pitchFamily="34" charset="0"/>
              </a:rPr>
              <a:t>у 15% пациентов потребность в ПП полностью исчезла</a:t>
            </a:r>
            <a:endParaRPr lang="ru-RU" altLang="ru-RU" sz="2000" dirty="0">
              <a:cs typeface="Arial" panose="020B0604020202020204" pitchFamily="34" charset="0"/>
            </a:endParaRPr>
          </a:p>
          <a:p>
            <a:pPr algn="r" eaLnBrk="1" hangingPunct="1"/>
            <a:r>
              <a:rPr lang="en-US" altLang="ru-RU" sz="1400" dirty="0">
                <a:cs typeface="Arial" panose="020B0604020202020204" pitchFamily="34" charset="0"/>
              </a:rPr>
              <a:t>Schwartz STEPS ACG-2 Final Results 2013 Poster, </a:t>
            </a:r>
            <a:r>
              <a:rPr lang="ru-RU" altLang="ru-RU" sz="1400" dirty="0">
                <a:cs typeface="Arial" panose="020B0604020202020204" pitchFamily="34" charset="0"/>
              </a:rPr>
              <a:t> </a:t>
            </a:r>
            <a:r>
              <a:rPr lang="en-US" altLang="ru-RU" sz="1400" dirty="0">
                <a:cs typeface="Arial" panose="020B0604020202020204" pitchFamily="34" charset="0"/>
              </a:rPr>
              <a:t>Poster Number: P171 (021-STEPS2</a:t>
            </a:r>
            <a:r>
              <a:rPr lang="en-US" altLang="ru-RU" sz="1400" dirty="0" smtClean="0">
                <a:cs typeface="Arial" panose="020B0604020202020204" pitchFamily="34" charset="0"/>
              </a:rPr>
              <a:t>)</a:t>
            </a:r>
            <a:endParaRPr lang="ru-RU" altLang="ru-RU" sz="1400" dirty="0"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758" y="222504"/>
            <a:ext cx="9518903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9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С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интетический </a:t>
            </a:r>
            <a:r>
              <a:rPr lang="en-US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9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рекомбинатный</a:t>
            </a:r>
            <a:r>
              <a:rPr lang="ru-RU" altLang="ru-RU" sz="29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аналог ГПП</a:t>
            </a:r>
            <a:r>
              <a:rPr lang="en-US" altLang="ru-RU" sz="29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-2</a:t>
            </a:r>
            <a:r>
              <a:rPr lang="ru-RU" altLang="ru-RU" sz="29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900" b="1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Тедуглутид</a:t>
            </a:r>
            <a:r>
              <a:rPr lang="ru-RU" altLang="ru-RU" sz="29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ru-RU" sz="2900" b="1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Ревистив</a:t>
            </a:r>
            <a:r>
              <a:rPr lang="ru-RU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ru-RU" sz="29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endParaRPr lang="ru-RU" altLang="ru-RU" sz="2900" b="1" dirty="0" smtClean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altLang="ru-RU" sz="2200" b="1" dirty="0" smtClean="0"/>
              <a:t>(стимуляция структурной адаптации с целью достижения энтеральной автономии)</a:t>
            </a:r>
            <a:endParaRPr lang="en-US" altLang="ru-RU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36097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8704" y="1121537"/>
            <a:ext cx="5181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Хирургические методы</a:t>
            </a:r>
          </a:p>
          <a:p>
            <a:r>
              <a:rPr lang="ru-RU" dirty="0" smtClean="0"/>
              <a:t>Продольное удлинение и</a:t>
            </a:r>
            <a:r>
              <a:rPr lang="en-US" dirty="0" smtClean="0"/>
              <a:t> </a:t>
            </a:r>
            <a:r>
              <a:rPr lang="ru-RU" dirty="0" smtClean="0"/>
              <a:t>сужение кишки (операция </a:t>
            </a:r>
            <a:r>
              <a:rPr lang="en-US" dirty="0" smtClean="0"/>
              <a:t>Bianchi)</a:t>
            </a:r>
          </a:p>
          <a:p>
            <a:r>
              <a:rPr lang="ru-RU" dirty="0" smtClean="0"/>
              <a:t>Последовательная поперечная </a:t>
            </a:r>
            <a:r>
              <a:rPr lang="ru-RU" dirty="0" err="1" smtClean="0"/>
              <a:t>энтеропластика</a:t>
            </a:r>
            <a:r>
              <a:rPr lang="en-US" dirty="0" smtClean="0"/>
              <a:t> (</a:t>
            </a:r>
            <a:r>
              <a:rPr lang="en-US" dirty="0" err="1" smtClean="0"/>
              <a:t>Ste</a:t>
            </a:r>
            <a:r>
              <a:rPr lang="ru-RU" dirty="0" smtClean="0"/>
              <a:t>р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Спиральное удлинение и сужение кишки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80304" y="1121537"/>
            <a:ext cx="5129784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Показания к трансплантации</a:t>
            </a:r>
          </a:p>
          <a:p>
            <a:r>
              <a:rPr lang="ru-RU" dirty="0" smtClean="0"/>
              <a:t>Рецидивирующий катетер-ассоциированный сепсис</a:t>
            </a:r>
          </a:p>
          <a:p>
            <a:r>
              <a:rPr lang="ru-RU" dirty="0" smtClean="0"/>
              <a:t>Непригодность для инфузии большинства центральных вен</a:t>
            </a:r>
          </a:p>
          <a:p>
            <a:r>
              <a:rPr lang="ru-RU" dirty="0" smtClean="0"/>
              <a:t>Развитие </a:t>
            </a:r>
            <a:r>
              <a:rPr lang="ru-RU" dirty="0" err="1" smtClean="0"/>
              <a:t>биллиарного</a:t>
            </a:r>
            <a:r>
              <a:rPr lang="ru-RU" dirty="0" smtClean="0"/>
              <a:t> цирроза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290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10" y="227103"/>
            <a:ext cx="9558068" cy="13255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Основные задачи стационарного этапа реабилитации пациентов с СКК в ранний послеоперационный период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5415" y="1670349"/>
            <a:ext cx="9031857" cy="481671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программы диетической и фармакологической коррекции нарушенных процессов пищеварения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Прогностическая оценка выраженности развивающейся кишечной недостаточности (умеренная, средней тяжести, тяжёлая)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Обоснование необходимости проведения внутривенной инфузионной терапии и парентерального питания с определением их необходимого персонифицированного объёма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Установка центрального катетера длительного пользования (потребность в ПП более 2-х месяцев)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Обучение пациента (родственников) самостоятельной реализации инфузий жидкости, электролитов и питательных субстратов в домашних условиях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Оформление заключения врачебной комиссии о необходимости дальнейшего проведения в амбулаторно-поликлинических условиях инфузионной терапии и ПП по жизненным показаниям с указанием перечня необходимых средств для их реализации и ежемесячной потребности</a:t>
            </a:r>
          </a:p>
        </p:txBody>
      </p:sp>
    </p:spTree>
    <p:extLst>
      <p:ext uri="{BB962C8B-B14F-4D97-AF65-F5344CB8AC3E}">
        <p14:creationId xmlns:p14="http://schemas.microsoft.com/office/powerpoint/2010/main" val="36483297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0563" y="12941"/>
            <a:ext cx="8486954" cy="86695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>
                <a:solidFill>
                  <a:srgbClr val="C00000"/>
                </a:solidFill>
              </a:rPr>
              <a:t>Наиболее актуальные вопросы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310" y="944594"/>
            <a:ext cx="9489056" cy="422262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sz="2600" dirty="0" smtClean="0"/>
              <a:t>Кто </a:t>
            </a:r>
            <a:r>
              <a:rPr lang="ru-RU" altLang="ru-RU" sz="2600" dirty="0"/>
              <a:t>должен брать на учёт и наблюдать этих пациентов,  привлекая по мере необходимости любых других специалистов (междисциплинарная проблема)?</a:t>
            </a:r>
          </a:p>
          <a:p>
            <a:pPr>
              <a:lnSpc>
                <a:spcPct val="80000"/>
              </a:lnSpc>
            </a:pPr>
            <a:r>
              <a:rPr lang="ru-RU" altLang="ru-RU" sz="2600" dirty="0"/>
              <a:t>Кто будет определять показания для назначения клинического и особенно парентерального питания в домашних условиях?</a:t>
            </a:r>
          </a:p>
          <a:p>
            <a:pPr>
              <a:lnSpc>
                <a:spcPct val="80000"/>
              </a:lnSpc>
            </a:pPr>
            <a:r>
              <a:rPr lang="ru-RU" altLang="ru-RU" sz="2600" dirty="0"/>
              <a:t>На кого возложить мониторинг за правильностью и эффективностью ДКП (стационар замещающая технология</a:t>
            </a:r>
            <a:r>
              <a:rPr lang="ru-RU" altLang="ru-RU" sz="2600" dirty="0" smtClean="0"/>
              <a:t>)?</a:t>
            </a:r>
          </a:p>
          <a:p>
            <a:pPr>
              <a:lnSpc>
                <a:spcPct val="80000"/>
              </a:lnSpc>
            </a:pPr>
            <a:r>
              <a:rPr lang="ru-RU" altLang="ru-RU" sz="2600" dirty="0" smtClean="0"/>
              <a:t>Отсутствует нормативно-правая база, необходимая </a:t>
            </a:r>
            <a:r>
              <a:rPr lang="ru-RU" altLang="ru-RU" sz="2600" dirty="0"/>
              <a:t>для реализации ДКП</a:t>
            </a:r>
            <a:r>
              <a:rPr lang="ru-RU" altLang="ru-RU" sz="2600" dirty="0" smtClean="0"/>
              <a:t>?</a:t>
            </a:r>
            <a:endParaRPr lang="ru-RU" altLang="ru-RU" sz="2600" dirty="0"/>
          </a:p>
          <a:p>
            <a:pPr>
              <a:lnSpc>
                <a:spcPct val="80000"/>
              </a:lnSpc>
            </a:pPr>
            <a:r>
              <a:rPr lang="ru-RU" altLang="ru-RU" sz="2600" dirty="0" smtClean="0"/>
              <a:t>Тарифное обеспечение по лечению и экспертизе пациентов    с СКК-КН (федеральная квота, ФОМС?). Отсутствуют тарифы КСГ, </a:t>
            </a:r>
            <a:r>
              <a:rPr lang="ru-RU" altLang="ru-RU" sz="2600" dirty="0" smtClean="0"/>
              <a:t>что</a:t>
            </a:r>
            <a:r>
              <a:rPr lang="ru-RU" sz="2600" dirty="0" smtClean="0"/>
              <a:t> </a:t>
            </a:r>
            <a:r>
              <a:rPr lang="ru-RU" sz="2600" dirty="0" smtClean="0"/>
              <a:t>снижает доступность медицинской помощи в регионах</a:t>
            </a:r>
            <a:endParaRPr lang="ru-RU" altLang="ru-RU" sz="2600" dirty="0"/>
          </a:p>
        </p:txBody>
      </p:sp>
      <p:sp>
        <p:nvSpPr>
          <p:cNvPr id="2" name="TextBox 1"/>
          <p:cNvSpPr txBox="1"/>
          <p:nvPr/>
        </p:nvSpPr>
        <p:spPr>
          <a:xfrm>
            <a:off x="448573" y="5505063"/>
            <a:ext cx="9135374" cy="12926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</a:rPr>
              <a:t>Назрела необходимость создания экспертных Центров                            для пациентов с СКК-КН в Федеральных медицинских учреждениях </a:t>
            </a:r>
            <a:endParaRPr lang="ru-RU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648" y="-23309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Пациенты с СКК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944" y="923544"/>
            <a:ext cx="3913632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1 </a:t>
            </a:r>
            <a:r>
              <a:rPr lang="ru-RU" sz="2000" b="1" dirty="0"/>
              <a:t>группа</a:t>
            </a:r>
            <a:r>
              <a:rPr lang="ru-RU" sz="2000" dirty="0"/>
              <a:t> – пациенты с </a:t>
            </a:r>
            <a:r>
              <a:rPr lang="ru-RU" sz="2000" dirty="0" err="1"/>
              <a:t>резидуальным</a:t>
            </a:r>
            <a:r>
              <a:rPr lang="ru-RU" sz="2000" dirty="0"/>
              <a:t> (остаточным) отрезком тонкой кишки, </a:t>
            </a:r>
            <a:r>
              <a:rPr lang="ru-RU" sz="2000" b="1" dirty="0"/>
              <a:t>составляющим 30-40 % </a:t>
            </a:r>
            <a:r>
              <a:rPr lang="ru-RU" sz="2000" b="1" dirty="0" smtClean="0"/>
              <a:t>(</a:t>
            </a:r>
            <a:r>
              <a:rPr lang="en-US" sz="2000" b="1" dirty="0" smtClean="0"/>
              <a:t>&lt; </a:t>
            </a:r>
            <a:r>
              <a:rPr lang="ru-RU" sz="2000" b="1" dirty="0" smtClean="0"/>
              <a:t>200 </a:t>
            </a:r>
            <a:r>
              <a:rPr lang="ru-RU" sz="2000" b="1" dirty="0"/>
              <a:t>см) </a:t>
            </a:r>
            <a:r>
              <a:rPr lang="ru-RU" sz="2000" dirty="0"/>
              <a:t>от её средней длины (500 см). </a:t>
            </a:r>
            <a:r>
              <a:rPr lang="ru-RU" sz="2000" b="1" dirty="0" smtClean="0"/>
              <a:t>Могут  </a:t>
            </a:r>
            <a:r>
              <a:rPr lang="ru-RU" sz="2000" b="1" dirty="0"/>
              <a:t>иметь </a:t>
            </a:r>
            <a:r>
              <a:rPr lang="ru-RU" sz="2000" b="1" dirty="0" smtClean="0"/>
              <a:t>транзиторную кишечная недостаточность          (</a:t>
            </a:r>
            <a:r>
              <a:rPr lang="ru-RU" sz="2000" b="1" dirty="0"/>
              <a:t>1 тип</a:t>
            </a:r>
            <a:r>
              <a:rPr lang="ru-RU" sz="2000" b="1" dirty="0" smtClean="0"/>
              <a:t>), </a:t>
            </a:r>
            <a:r>
              <a:rPr lang="ru-RU" sz="2000" dirty="0"/>
              <a:t>требующая диетических </a:t>
            </a:r>
            <a:r>
              <a:rPr lang="ru-RU" sz="2000" dirty="0" smtClean="0"/>
              <a:t>ограничений + сипинг и </a:t>
            </a:r>
            <a:r>
              <a:rPr lang="ru-RU" sz="2000" dirty="0"/>
              <a:t>некоторой фармакологической поддержки для сохранения энтеральной автономии. Внутривенная поддержка, как правило, не требуется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4162" y="923544"/>
            <a:ext cx="3959352" cy="47089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/>
              <a:t>2 группа </a:t>
            </a:r>
            <a:r>
              <a:rPr lang="ru-RU" sz="2000" dirty="0" smtClean="0"/>
              <a:t>- пациенты </a:t>
            </a:r>
            <a:r>
              <a:rPr lang="ru-RU" sz="2000" dirty="0"/>
              <a:t>с </a:t>
            </a:r>
            <a:r>
              <a:rPr lang="ru-RU" sz="2000" dirty="0" err="1"/>
              <a:t>резидуальным</a:t>
            </a:r>
            <a:r>
              <a:rPr lang="ru-RU" sz="2000" dirty="0"/>
              <a:t> (остаточным) отрезком тонкой кишки, </a:t>
            </a:r>
            <a:r>
              <a:rPr lang="ru-RU" sz="2000" b="1" dirty="0"/>
              <a:t>составляющим 10-20% (50-100 см). </a:t>
            </a:r>
            <a:r>
              <a:rPr lang="ru-RU" sz="2000" dirty="0"/>
              <a:t>П</a:t>
            </a:r>
            <a:r>
              <a:rPr lang="ru-RU" sz="2000" dirty="0" smtClean="0"/>
              <a:t>рактически </a:t>
            </a:r>
            <a:r>
              <a:rPr lang="ru-RU" sz="2000" dirty="0"/>
              <a:t>всегда </a:t>
            </a:r>
            <a:r>
              <a:rPr lang="ru-RU" sz="2000" b="1" dirty="0"/>
              <a:t>наблюдается длительная выраженная </a:t>
            </a:r>
            <a:r>
              <a:rPr lang="ru-RU" sz="2000" b="1" dirty="0" smtClean="0"/>
              <a:t>кишечная недостаточность (</a:t>
            </a:r>
            <a:r>
              <a:rPr lang="ru-RU" sz="2000" b="1" dirty="0"/>
              <a:t>2 тип) </a:t>
            </a:r>
            <a:r>
              <a:rPr lang="ru-RU" sz="2000" dirty="0" smtClean="0"/>
              <a:t>, </a:t>
            </a:r>
            <a:r>
              <a:rPr lang="ru-RU" sz="2000" dirty="0"/>
              <a:t>требующая многомесячной (до года, иногда более) внутривенной поддержки (гидратация + </a:t>
            </a:r>
            <a:r>
              <a:rPr lang="ru-RU" sz="2000" dirty="0" smtClean="0"/>
              <a:t>ПП). </a:t>
            </a:r>
            <a:r>
              <a:rPr lang="ru-RU" sz="2000" dirty="0"/>
              <a:t>У 50% может наступить адаптационная энтеральная автономия в сроки от 1 до 2 лет </a:t>
            </a:r>
            <a:r>
              <a:rPr lang="ru-RU" sz="2000" dirty="0" err="1"/>
              <a:t>пострезекционного</a:t>
            </a:r>
            <a:r>
              <a:rPr lang="ru-RU" sz="2000" dirty="0"/>
              <a:t> </a:t>
            </a:r>
            <a:r>
              <a:rPr lang="ru-RU" sz="2000" dirty="0" smtClean="0"/>
              <a:t>периода.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494776" y="923544"/>
            <a:ext cx="3602736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/>
              <a:t>3 группа </a:t>
            </a:r>
            <a:r>
              <a:rPr lang="ru-RU" sz="2000" dirty="0" smtClean="0"/>
              <a:t>- пациенты </a:t>
            </a:r>
            <a:r>
              <a:rPr lang="ru-RU" sz="2000" dirty="0"/>
              <a:t>с </a:t>
            </a:r>
            <a:r>
              <a:rPr lang="ru-RU" sz="2000" dirty="0" err="1"/>
              <a:t>резидуальным</a:t>
            </a:r>
            <a:r>
              <a:rPr lang="ru-RU" sz="2000" dirty="0"/>
              <a:t> (остаточным) отрезком тонкой кишки, </a:t>
            </a:r>
            <a:r>
              <a:rPr lang="ru-RU" sz="2000" b="1" dirty="0"/>
              <a:t>составляющим около 10% </a:t>
            </a:r>
            <a:r>
              <a:rPr lang="ru-RU" sz="2000" dirty="0"/>
              <a:t>(сверхкороткая кишка менее 50 см). </a:t>
            </a:r>
            <a:r>
              <a:rPr lang="ru-RU" sz="2000" b="1" dirty="0"/>
              <a:t>Развивается 3 тип кишечной недостаточности, </a:t>
            </a:r>
            <a:r>
              <a:rPr lang="ru-RU" sz="2000" dirty="0"/>
              <a:t>требующей пожизненной внутривенной поддержки (гидратация + </a:t>
            </a:r>
            <a:r>
              <a:rPr lang="ru-RU" sz="2000" dirty="0" smtClean="0"/>
              <a:t>ПП)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116568" y="5615809"/>
            <a:ext cx="284378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Центр домашнего клинического питания ?</a:t>
            </a:r>
            <a:endParaRPr lang="ru-RU" sz="2200" b="1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0113264" y="4379976"/>
            <a:ext cx="310896" cy="107899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323838" y="5975277"/>
            <a:ext cx="2057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Нет энтеральной автономии 2 г</a:t>
            </a:r>
            <a:endParaRPr lang="ru-RU" sz="20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8494776" y="6208776"/>
            <a:ext cx="621792" cy="21945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95344" y="6007608"/>
            <a:ext cx="214884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Есть энтеральная автономия</a:t>
            </a:r>
            <a:endParaRPr lang="ru-RU" sz="20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111496" y="5632525"/>
            <a:ext cx="201168" cy="342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031736" y="5632526"/>
            <a:ext cx="192024" cy="342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7744" y="5803901"/>
            <a:ext cx="3419856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Участковый терапевт или</a:t>
            </a:r>
          </a:p>
          <a:p>
            <a:pPr algn="ctr"/>
            <a:r>
              <a:rPr lang="ru-RU" sz="2000" b="1" dirty="0" smtClean="0"/>
              <a:t>Врач общей практики или</a:t>
            </a:r>
          </a:p>
          <a:p>
            <a:pPr algn="ctr"/>
            <a:r>
              <a:rPr lang="ru-RU" sz="2000" b="1" dirty="0" smtClean="0"/>
              <a:t>Семейный врач</a:t>
            </a:r>
            <a:endParaRPr lang="ru-RU" sz="20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679829" y="5324749"/>
            <a:ext cx="322707" cy="479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657600" y="6208776"/>
            <a:ext cx="237744" cy="1527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1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" y="335470"/>
            <a:ext cx="1205179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Приказ </a:t>
            </a:r>
            <a:r>
              <a:rPr lang="ru-RU" sz="32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МЗ </a:t>
            </a:r>
            <a: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РФ от 15 мая 2012 г. N 543н "Об утверждении Положения об организации оказания первичной медико-санитарной помощи взрослому населению"</a:t>
            </a:r>
            <a:br>
              <a:rPr lang="ru-RU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</a:br>
            <a:endParaRPr lang="ru-RU" sz="3200" b="1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192" y="1785260"/>
            <a:ext cx="612648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200" dirty="0"/>
              <a:t>Для оказания медицинской помощи больным с острыми хроническими заболеваниями и их обострениями, </a:t>
            </a:r>
            <a:r>
              <a:rPr lang="ru-RU" sz="3200" b="1" dirty="0"/>
              <a:t>нуждающимся в стационарном лечении, но не направленным для оказания стационарной медицинской помощи</a:t>
            </a:r>
            <a:r>
              <a:rPr lang="ru-RU" sz="3200" dirty="0"/>
              <a:t> в медицинскую организацию, </a:t>
            </a:r>
            <a:r>
              <a:rPr lang="ru-RU" sz="3200" b="1" dirty="0"/>
              <a:t>может организовываться стационар на дому при условии</a:t>
            </a:r>
            <a:r>
              <a:rPr lang="ru-RU" sz="3200" dirty="0"/>
              <a:t>, что состояние здоровья больного и его домашние условия позволяют организовать медицинскую помощь и уход на дому.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84848" y="2093976"/>
            <a:ext cx="4718304" cy="3477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даёт стационар на дому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</a:rPr>
              <a:t>Позволяет </a:t>
            </a:r>
            <a:r>
              <a:rPr lang="ru-RU" sz="2400" b="1" dirty="0">
                <a:solidFill>
                  <a:srgbClr val="002060"/>
                </a:solidFill>
              </a:rPr>
              <a:t>расширить объем </a:t>
            </a:r>
            <a:r>
              <a:rPr lang="ru-RU" sz="2400" b="1" dirty="0" smtClean="0">
                <a:solidFill>
                  <a:srgbClr val="002060"/>
                </a:solidFill>
              </a:rPr>
              <a:t>амбулаторно-поликлинической </a:t>
            </a:r>
            <a:r>
              <a:rPr lang="ru-RU" sz="2400" b="1" dirty="0">
                <a:solidFill>
                  <a:srgbClr val="002060"/>
                </a:solidFill>
              </a:rPr>
              <a:t>помощи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Снизить необходимость в плановой и экстренной  госпитализации больных с СКК в стационар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</a:rPr>
              <a:t>Экономия финансовых затрат</a:t>
            </a:r>
          </a:p>
        </p:txBody>
      </p:sp>
    </p:spTree>
    <p:extLst>
      <p:ext uri="{BB962C8B-B14F-4D97-AF65-F5344CB8AC3E}">
        <p14:creationId xmlns:p14="http://schemas.microsoft.com/office/powerpoint/2010/main" val="406697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DD0245-008E-47E8-A219-E1C853FDD6A5}"/>
              </a:ext>
            </a:extLst>
          </p:cNvPr>
          <p:cNvSpPr txBox="1">
            <a:spLocks/>
          </p:cNvSpPr>
          <p:nvPr/>
        </p:nvSpPr>
        <p:spPr>
          <a:xfrm>
            <a:off x="-327886" y="204273"/>
            <a:ext cx="9546336" cy="752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  <a:t>Закон СПб от 9 ноября 2011 года N 728-132                        "Социальный кодекс Санкт-Петербурга" </a:t>
            </a:r>
            <a:b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(дополнения от 8.02.2019г)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98073" y="1658329"/>
            <a:ext cx="8820377" cy="375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anose="00000500000000000000" pitchFamily="2" charset="-52"/>
                <a:cs typeface="Arial"/>
              </a:rPr>
              <a:t>1</a:t>
            </a:r>
            <a:r>
              <a:rPr kumimoji="0" lang="ru-RU" altLang="ru-R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. Статью 77 дополнить пунктом 11 следующего содержания: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     "11. Дополнительная мера социальной поддержки, предусмотренная в пункте 8 статьи 79 настоящего Кодекса, предоставляется </a:t>
            </a:r>
            <a:r>
              <a:rPr kumimoji="0" lang="ru-RU" altLang="ru-RU" sz="2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гражданам,имеющим</a:t>
            </a:r>
            <a:r>
              <a:rPr kumimoji="0" lang="ru-RU" altLang="ru-R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 место жительства в Санкт-Петербурге, </a:t>
            </a: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нуждающимся по жизненным показаниям в клиническом </a:t>
            </a:r>
            <a:r>
              <a:rPr kumimoji="0" lang="ru-RU" altLang="ru-RU" sz="24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энтеральном</a:t>
            </a: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 или парентеральном питании в домашних условиях (далее - ДКП), </a:t>
            </a:r>
            <a:r>
              <a:rPr kumimoji="0" lang="ru-RU" altLang="ru-R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страдающим заболеваниями: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боковой амиотрофический склероз</a:t>
            </a:r>
            <a:r>
              <a:rPr kumimoji="0" lang="ru-RU" altLang="ru-R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 с проведением по жизненным показаниям ИВЛ на дому 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синдром короткой кишки</a:t>
            </a:r>
            <a:r>
              <a:rPr kumimoji="0" lang="ru-RU" altLang="ru-RU" sz="2400" b="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, </a:t>
            </a:r>
            <a:r>
              <a:rPr kumimoji="0" lang="ru-RU" altLang="ru-RU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/>
              </a:rPr>
              <a:t>состоящим на диспансерном учете в медицинских организациях, подведомственных исполнительным органам государственной власти СПб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687" y="5922754"/>
            <a:ext cx="865022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/>
              <a:t>Ф</a:t>
            </a:r>
            <a:r>
              <a:rPr lang="ru-RU" altLang="ru-RU" sz="2400" b="1" dirty="0" smtClean="0"/>
              <a:t>инансирование ДКП осуществляется за </a:t>
            </a:r>
            <a:r>
              <a:rPr lang="ru-RU" altLang="ru-RU" sz="2400" b="1" dirty="0"/>
              <a:t>счет средств бюджета Санкт-Петербурга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2518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416" y="319405"/>
            <a:ext cx="9256776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Основные причины СКК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256" y="1825625"/>
            <a:ext cx="8138160" cy="4351338"/>
          </a:xfrm>
        </p:spPr>
        <p:txBody>
          <a:bodyPr>
            <a:normAutofit/>
          </a:bodyPr>
          <a:lstStyle/>
          <a:p>
            <a:pPr marL="514350" indent="-514350">
              <a:buFontTx/>
              <a:buAutoNum type="arabicPeriod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Некроз  кишки (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мезентериальная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ишемия 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Злокачественные опухоли кишечника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Радиационный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энтерит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Травма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Болезнь Крона </a:t>
            </a:r>
          </a:p>
          <a:p>
            <a:endParaRPr lang="ru-RU" sz="3600" dirty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5256" y="5683911"/>
            <a:ext cx="9400032" cy="6906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800000"/>
                </a:solidFill>
              </a:rPr>
              <a:t>K91.2 Нарушение всасывания после хирургического вмешательства, не классифицированное в других </a:t>
            </a:r>
            <a:r>
              <a:rPr lang="ru-RU" altLang="ru-RU" sz="2400" b="1" dirty="0" smtClean="0">
                <a:solidFill>
                  <a:srgbClr val="800000"/>
                </a:solidFill>
              </a:rPr>
              <a:t>рубриках</a:t>
            </a:r>
            <a:endParaRPr lang="ru-RU" alt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188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54" y="158091"/>
            <a:ext cx="9220201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Постановление Правительства СПб от 04.09.19 г № 599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«О внесении изменений 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остановление Правительства СПб                    от 09.07.2015 г № 563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220" y="2692628"/>
            <a:ext cx="9328751" cy="2035923"/>
          </a:xfrm>
        </p:spPr>
        <p:txBody>
          <a:bodyPr>
            <a:noAutofit/>
          </a:bodyPr>
          <a:lstStyle/>
          <a:p>
            <a:r>
              <a:rPr lang="ru-RU" sz="2600" b="1" dirty="0" smtClean="0"/>
              <a:t>Определяют Порядок обеспечения и поддержки граждан, проживающих в СПб, нуждающихся по жизненным показаниям  в энтеральном и парентеральном питании</a:t>
            </a:r>
            <a:r>
              <a:rPr lang="ru-RU" sz="2600" dirty="0" smtClean="0"/>
              <a:t>, состоящих на диспансерном учёте в медицинских организациях, подведомственных органам исполнительной власти СПб</a:t>
            </a:r>
          </a:p>
          <a:p>
            <a:r>
              <a:rPr lang="ru-RU" sz="2600" dirty="0" smtClean="0"/>
              <a:t>Содержат перечень питательных смесей, расходных материалов и оборудования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307" y="1367065"/>
            <a:ext cx="878169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Постановление Правительства СПб от 19.01.22 г № 22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О внесении изменений в постановление Правительства СПб  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от </a:t>
            </a:r>
            <a:r>
              <a:rPr lang="ru-RU" sz="2400" b="1" dirty="0">
                <a:solidFill>
                  <a:srgbClr val="C00000"/>
                </a:solidFill>
              </a:rPr>
              <a:t>09.07.2015 г № 563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0883" y="5937525"/>
            <a:ext cx="841938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Основание для предоставления меры поддержки пациента -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Заключение врачебной комиссии медицинской организации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9FA9457F-E7E1-41A5-88D0-FC4D4E2CBF82}"/>
              </a:ext>
            </a:extLst>
          </p:cNvPr>
          <p:cNvSpPr/>
          <p:nvPr/>
        </p:nvSpPr>
        <p:spPr>
          <a:xfrm>
            <a:off x="11749238" y="6443717"/>
            <a:ext cx="324000" cy="324000"/>
          </a:xfrm>
          <a:prstGeom prst="ellipse">
            <a:avLst/>
          </a:prstGeom>
          <a:noFill/>
          <a:ln w="38100">
            <a:gradFill flip="none" rotWithShape="1">
              <a:gsLst>
                <a:gs pos="0">
                  <a:srgbClr val="D35B5A"/>
                </a:gs>
                <a:gs pos="100000">
                  <a:srgbClr val="F5A5C8"/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74904" y="1114248"/>
            <a:ext cx="9518904" cy="4623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buClr>
                <a:srgbClr val="F4829A"/>
              </a:buClr>
              <a:buNone/>
              <a:defRPr/>
            </a:pP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Диагноз: Синдром сверхкороткой (30 см тощей)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кишки (III тип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энтеральной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недостаточности) – последствия многократных резекций по поводу рецидивирующей спаечной тонкокишечной непроходимости в 2008-2012 гг.) Спаечная болезнь с явлениями динамической кишечной непроходимости.</a:t>
            </a:r>
          </a:p>
          <a:p>
            <a:pPr marL="0" lvl="0" indent="0">
              <a:spcBef>
                <a:spcPts val="600"/>
              </a:spcBef>
              <a:buClr>
                <a:srgbClr val="F4829A"/>
              </a:buClr>
              <a:buNone/>
              <a:defRPr/>
            </a:pPr>
            <a:r>
              <a:rPr lang="ru-RU" sz="2400" b="1" dirty="0" smtClean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Множественные </a:t>
            </a: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тонко-толстокишечные свищи. 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БЭН средней ст. тяжести по типу маразматического </a:t>
            </a:r>
            <a:r>
              <a:rPr lang="ru-RU" sz="2400" dirty="0" err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квашиоркора</a:t>
            </a:r>
            <a:r>
              <a: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 (МТ – 52 кг, рост – 171 см, ИМТ-17,8 кг/м2). Анемия легкой степени смешанного генеза</a:t>
            </a:r>
            <a:r>
              <a:rPr lang="ru-RU" sz="2400" dirty="0">
                <a:solidFill>
                  <a:sysClr val="windowText" lastClr="000000"/>
                </a:solidFill>
                <a:latin typeface="Montserrat" panose="00000500000000000000" pitchFamily="2" charset="-52"/>
              </a:rPr>
              <a:t>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BDD0245-008E-47E8-A219-E1C853FDD6A5}"/>
              </a:ext>
            </a:extLst>
          </p:cNvPr>
          <p:cNvSpPr txBox="1">
            <a:spLocks/>
          </p:cNvSpPr>
          <p:nvPr/>
        </p:nvSpPr>
        <p:spPr>
          <a:xfrm>
            <a:off x="-1416772" y="100584"/>
            <a:ext cx="12192000" cy="752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Больная К., </a:t>
            </a:r>
            <a:r>
              <a:rPr lang="ru-RU" sz="36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65 г</a:t>
            </a:r>
            <a:br>
              <a:rPr lang="ru-RU" sz="36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(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постоянное ДПП 8</a:t>
            </a:r>
            <a:r>
              <a:rPr lang="ru-RU" sz="3600" b="1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лет)</a:t>
            </a:r>
          </a:p>
        </p:txBody>
      </p:sp>
      <p:pic>
        <p:nvPicPr>
          <p:cNvPr id="14" name="Picture 4" descr="костюк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09" y="4343319"/>
            <a:ext cx="30972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костюк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19" y="4343319"/>
            <a:ext cx="302418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727" y="4402056"/>
            <a:ext cx="3024187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68680" y="269875"/>
            <a:ext cx="832447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altLang="ru-RU" sz="4000" b="1" dirty="0">
                <a:solidFill>
                  <a:srgbClr val="800000"/>
                </a:solidFill>
              </a:rPr>
              <a:t>Домашнее полное парентеральное питание 12 лет</a:t>
            </a:r>
            <a:r>
              <a:rPr lang="ru-RU" altLang="ru-RU" sz="4000" dirty="0"/>
              <a:t> </a:t>
            </a:r>
            <a:br>
              <a:rPr lang="ru-RU" altLang="ru-RU" sz="4000" dirty="0"/>
            </a:br>
            <a:endParaRPr lang="ru-RU" altLang="ru-RU" sz="31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1" name="Picture 5" descr="C:\Users\LF\Desktop\Petersburg\Kosnarova\1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0608" y="1293876"/>
            <a:ext cx="2143125" cy="2951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Picture 2" descr="C:\Users\LF\Desktop\Petersburg\Kosnarova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05" y="4352988"/>
            <a:ext cx="4319588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 descr="C:\Users\LF\Desktop\Petersburg\Kosnarova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06" y="1292289"/>
            <a:ext cx="18716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2" y="1220851"/>
            <a:ext cx="25193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5" descr="C:\Users\LF\Desktop\Petersburg\Kosnarova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57" y="1292289"/>
            <a:ext cx="2016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2" descr="DSCF00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21" y="4245039"/>
            <a:ext cx="2843213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539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5632" y="109093"/>
            <a:ext cx="7464552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Резюме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040" y="1194688"/>
            <a:ext cx="9125712" cy="502323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4829A"/>
              </a:buClr>
            </a:pPr>
            <a:r>
              <a:rPr lang="ru-RU" altLang="ru-RU" sz="24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СКК – междисциплинарная проблема, требующая участия в её решении различных специалистов (хирург, гастроэнтеролог, диетолог, психотерапевт, реабилитолог)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4829A"/>
              </a:buClr>
            </a:pPr>
            <a:r>
              <a:rPr lang="ru-RU" altLang="ru-RU" sz="24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2400" dirty="0">
                <a:latin typeface="Times New Roman" panose="02020603050405020304" pitchFamily="18" charset="0"/>
                <a:cs typeface="Arial" panose="020B0604020202020204" pitchFamily="34" charset="0"/>
              </a:rPr>
              <a:t>настоящее время в РФ имеется широкий выбор различных питательных смесей и средств технического обеспечения, </a:t>
            </a:r>
            <a:r>
              <a:rPr lang="ru-RU" altLang="ru-RU" sz="24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что позволяет </a:t>
            </a:r>
            <a:r>
              <a:rPr lang="ru-RU" altLang="ru-RU" sz="2400" dirty="0">
                <a:latin typeface="Times New Roman" panose="02020603050405020304" pitchFamily="18" charset="0"/>
                <a:cs typeface="Arial" panose="020B0604020202020204" pitchFamily="34" charset="0"/>
              </a:rPr>
              <a:t>в полном объеме осуществлять клиническое питание в домашних условиях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4829A"/>
              </a:buClr>
            </a:pPr>
            <a:r>
              <a:rPr lang="ru-RU" altLang="ru-RU" sz="2400" dirty="0">
                <a:latin typeface="Times New Roman" panose="02020603050405020304" pitchFamily="18" charset="0"/>
                <a:cs typeface="Arial" panose="020B0604020202020204" pitchFamily="34" charset="0"/>
              </a:rPr>
              <a:t>Клиническое питание стабильных больных в домашних условиях следует рассматривать как  стационар замещающую технологию, позволяющую более эффективно использовать имеющийся бюджет здравоохранения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4829A"/>
              </a:buClr>
            </a:pPr>
            <a:r>
              <a:rPr lang="ru-RU" altLang="ru-RU" sz="2400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Вопросы </a:t>
            </a:r>
            <a:r>
              <a:rPr lang="ru-RU" altLang="ru-RU" sz="2400" dirty="0">
                <a:latin typeface="Times New Roman" panose="02020603050405020304" pitchFamily="18" charset="0"/>
                <a:cs typeface="Arial" panose="020B0604020202020204" pitchFamily="34" charset="0"/>
              </a:rPr>
              <a:t>маршрутизации и реабилитации больных с СКК остаются нерешенными и требуют дальнейшей разработки </a:t>
            </a:r>
          </a:p>
          <a:p>
            <a:endParaRPr 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3353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11900" y="0"/>
            <a:ext cx="4167188" cy="6858000"/>
          </a:xfrm>
        </p:spPr>
        <p:txBody>
          <a:bodyPr/>
          <a:lstStyle/>
          <a:p>
            <a:endParaRPr lang="ru-RU" altLang="ru-RU" sz="3600" b="1">
              <a:solidFill>
                <a:srgbClr val="000066"/>
              </a:solidFill>
            </a:endParaRPr>
          </a:p>
          <a:p>
            <a:endParaRPr lang="ru-RU" altLang="ru-RU" sz="3600" b="1">
              <a:solidFill>
                <a:srgbClr val="000066"/>
              </a:solidFill>
            </a:endParaRPr>
          </a:p>
          <a:p>
            <a:endParaRPr lang="ru-RU" altLang="ru-RU" sz="3600" b="1">
              <a:solidFill>
                <a:srgbClr val="000066"/>
              </a:solidFill>
            </a:endParaRPr>
          </a:p>
          <a:p>
            <a:endParaRPr lang="ru-RU" altLang="ru-RU" sz="3600" b="1">
              <a:solidFill>
                <a:srgbClr val="000066"/>
              </a:solidFill>
            </a:endParaRPr>
          </a:p>
          <a:p>
            <a:pPr>
              <a:buFontTx/>
              <a:buNone/>
            </a:pPr>
            <a:r>
              <a:rPr lang="ru-RU" altLang="ru-RU" sz="3600" b="1">
                <a:solidFill>
                  <a:srgbClr val="000066"/>
                </a:solidFill>
              </a:rPr>
              <a:t> </a:t>
            </a:r>
            <a:endParaRPr lang="ru-RU" altLang="ru-RU" sz="4000" b="1">
              <a:solidFill>
                <a:srgbClr val="000066"/>
              </a:solidFill>
            </a:endParaRPr>
          </a:p>
        </p:txBody>
      </p:sp>
      <p:pic>
        <p:nvPicPr>
          <p:cNvPr id="66564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4572000" cy="5516563"/>
          </a:xfrm>
          <a:noFill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"/>
            <a:ext cx="45720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2351088" y="5589588"/>
            <a:ext cx="72009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4400" b="1" dirty="0">
                <a:solidFill>
                  <a:srgbClr val="000066"/>
                </a:solidFill>
              </a:rPr>
              <a:t>Благодарю за внимание! </a:t>
            </a:r>
            <a:r>
              <a:rPr lang="en-US" altLang="ru-RU" sz="32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nwaspen.ru</a:t>
            </a:r>
            <a:endParaRPr lang="ru-RU" altLang="ru-RU" sz="32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  <a:p>
            <a:pPr algn="ctr">
              <a:spcBef>
                <a:spcPct val="50000"/>
              </a:spcBef>
            </a:pPr>
            <a:endParaRPr lang="ru-RU" altLang="ru-RU" sz="32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75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191" y="205486"/>
            <a:ext cx="8531353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Проявления и реабилитационный потенциал при СКК предопределяются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745" y="1464627"/>
            <a:ext cx="6838055" cy="5256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400" b="1" dirty="0"/>
              <a:t>Длиной резидуального отрезка тонкой кишки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600" dirty="0"/>
              <a:t> - </a:t>
            </a:r>
            <a:r>
              <a:rPr lang="ru-RU" altLang="ru-RU" sz="2400" dirty="0"/>
              <a:t>умеренно короткая кишка (менее 200 см)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/>
              <a:t> - </a:t>
            </a:r>
            <a:r>
              <a:rPr lang="ru-RU" altLang="ru-RU" sz="2400" b="1" i="1" dirty="0"/>
              <a:t>короткая кишка </a:t>
            </a:r>
            <a:r>
              <a:rPr lang="ru-RU" altLang="ru-RU" sz="2400" dirty="0"/>
              <a:t>(менее 100 см)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/>
              <a:t> - </a:t>
            </a:r>
            <a:r>
              <a:rPr lang="ru-RU" altLang="ru-RU" sz="2400" b="1" i="1" dirty="0"/>
              <a:t>сверх(ультра)короткая кишка </a:t>
            </a:r>
            <a:r>
              <a:rPr lang="ru-RU" altLang="ru-RU" sz="2400" dirty="0"/>
              <a:t>(менее 50 см)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b="1" dirty="0"/>
              <a:t>Уровнем резекции кишки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/>
              <a:t>тощая </a:t>
            </a:r>
            <a:r>
              <a:rPr lang="ru-RU" altLang="ru-RU" sz="2400" b="1" i="1" dirty="0"/>
              <a:t>(проксимальный СКК) </a:t>
            </a:r>
            <a:r>
              <a:rPr lang="ru-RU" altLang="ru-RU" sz="2400" dirty="0"/>
              <a:t>– нарушения гидролиза и всасывания большинства нутриентов (</a:t>
            </a:r>
            <a:r>
              <a:rPr lang="ru-RU" altLang="ru-RU" sz="2400" dirty="0" err="1"/>
              <a:t>гипоабсорбционно</a:t>
            </a:r>
            <a:r>
              <a:rPr lang="ru-RU" altLang="ru-RU" sz="2400" dirty="0"/>
              <a:t>-осмотическая  диарея – прогрессирующая </a:t>
            </a:r>
            <a:r>
              <a:rPr lang="ru-RU" altLang="ru-RU" sz="2400" dirty="0" err="1"/>
              <a:t>полинутриентная</a:t>
            </a:r>
            <a:r>
              <a:rPr lang="ru-RU" altLang="ru-RU" sz="2400" dirty="0"/>
              <a:t> недостаточность)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altLang="ru-RU" sz="2400" dirty="0"/>
              <a:t>подвздошная </a:t>
            </a:r>
            <a:r>
              <a:rPr lang="ru-RU" altLang="ru-RU" sz="2400" b="1" i="1" dirty="0"/>
              <a:t>(дистальный СКК) </a:t>
            </a:r>
            <a:r>
              <a:rPr lang="ru-RU" altLang="ru-RU" sz="2400" dirty="0"/>
              <a:t>– нарушения всасывания воды, электролитов и желчных кислот («желчная» секреторно-экссудативная диарея)</a:t>
            </a:r>
          </a:p>
        </p:txBody>
      </p:sp>
      <p:pic>
        <p:nvPicPr>
          <p:cNvPr id="5" name="Picture 4" descr="msoB8280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00" y="2765134"/>
            <a:ext cx="2965307" cy="373261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93992" y="1554480"/>
            <a:ext cx="374904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Признаки КН развиваются при длине сохранившегося отрезка тонкой кишки менее </a:t>
            </a:r>
            <a:r>
              <a:rPr lang="ru-RU" sz="2000" b="1" dirty="0" smtClean="0"/>
              <a:t>2 </a:t>
            </a:r>
            <a:r>
              <a:rPr lang="ru-RU" sz="2000" b="1" dirty="0"/>
              <a:t>м. </a:t>
            </a:r>
          </a:p>
        </p:txBody>
      </p:sp>
    </p:spTree>
    <p:extLst>
      <p:ext uri="{BB962C8B-B14F-4D97-AF65-F5344CB8AC3E}">
        <p14:creationId xmlns:p14="http://schemas.microsoft.com/office/powerpoint/2010/main" val="48515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362" y="146050"/>
            <a:ext cx="8394192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>
                <a:solidFill>
                  <a:srgbClr val="993300"/>
                </a:solidFill>
                <a:latin typeface="Times New Roman" panose="02020603050405020304" pitchFamily="18" charset="0"/>
              </a:rPr>
              <a:t>Проявления и реабилитационный потенциал при СКК предопределяются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136" y="1607097"/>
            <a:ext cx="6403848" cy="3557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/>
              <a:t>Наличием или отсутствием толстой кишки и </a:t>
            </a:r>
            <a:r>
              <a:rPr lang="ru-RU" altLang="ru-RU" sz="2400" b="1" dirty="0" err="1"/>
              <a:t>илеоцекального</a:t>
            </a:r>
            <a:r>
              <a:rPr lang="ru-RU" altLang="ru-RU" sz="2400" b="1" dirty="0"/>
              <a:t> клапана</a:t>
            </a:r>
            <a:r>
              <a:rPr lang="ru-RU" altLang="ru-RU" sz="2400" dirty="0"/>
              <a:t> (при сохраненном </a:t>
            </a:r>
            <a:r>
              <a:rPr lang="ru-RU" altLang="ru-RU" sz="2400" dirty="0" err="1"/>
              <a:t>илеоцекальном</a:t>
            </a:r>
            <a:r>
              <a:rPr lang="ru-RU" altLang="ru-RU" sz="2400" dirty="0"/>
              <a:t> клапане общая абсорбционная способность тонкой кишки</a:t>
            </a:r>
            <a:r>
              <a:rPr lang="en-US" altLang="ru-RU" sz="2400" dirty="0"/>
              <a:t> </a:t>
            </a:r>
            <a:r>
              <a:rPr lang="ru-RU" altLang="ru-RU" sz="2400" dirty="0"/>
              <a:t>может увеличиться в 8 - 10 раз! Предупреждает восходящую бактериальную колонизацию тонкой кишки)</a:t>
            </a:r>
            <a:endParaRPr lang="ru-RU" altLang="ru-RU" sz="2400" b="1" dirty="0"/>
          </a:p>
          <a:p>
            <a:pPr>
              <a:lnSpc>
                <a:spcPct val="80000"/>
              </a:lnSpc>
            </a:pPr>
            <a:r>
              <a:rPr lang="ru-RU" altLang="ru-RU" sz="2400" b="1" dirty="0"/>
              <a:t>Способностью морфо – функциональной адаптации оставшейся части кишки </a:t>
            </a:r>
            <a:r>
              <a:rPr lang="ru-RU" altLang="ru-RU" sz="2400" dirty="0"/>
              <a:t>(возраст, основная и сопутствующая патология, правильно подобранная терапия)  - </a:t>
            </a:r>
            <a:r>
              <a:rPr lang="ru-RU" altLang="ru-RU" sz="2400" b="1" dirty="0"/>
              <a:t>до 2 лет                 </a:t>
            </a:r>
            <a:endParaRPr lang="ru-RU" alt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72" y="1585282"/>
            <a:ext cx="3200400" cy="3054097"/>
          </a:xfrm>
          <a:prstGeom prst="rect">
            <a:avLst/>
          </a:prstGeom>
        </p:spPr>
      </p:pic>
      <p:sp>
        <p:nvSpPr>
          <p:cNvPr id="6" name="Выноска со стрелкой влево 5"/>
          <p:cNvSpPr/>
          <p:nvPr/>
        </p:nvSpPr>
        <p:spPr>
          <a:xfrm flipH="1">
            <a:off x="7754112" y="3255264"/>
            <a:ext cx="137160" cy="402336"/>
          </a:xfrm>
          <a:prstGeom prst="left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/>
          <p:cNvSpPr/>
          <p:nvPr/>
        </p:nvSpPr>
        <p:spPr>
          <a:xfrm>
            <a:off x="9162288" y="2651760"/>
            <a:ext cx="228600" cy="32004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23825" y="5584583"/>
            <a:ext cx="986789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Основная цель лечения СКК с КН – достижение энтеральной автономии, позволяющей осуществлять должное обеспечение организма жидкостью и всеми питательными веществами через ЖКТ</a:t>
            </a:r>
          </a:p>
        </p:txBody>
      </p:sp>
    </p:spTree>
    <p:extLst>
      <p:ext uri="{BB962C8B-B14F-4D97-AF65-F5344CB8AC3E}">
        <p14:creationId xmlns:p14="http://schemas.microsoft.com/office/powerpoint/2010/main" val="230272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13776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Кишечная  недостаточность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616" y="1443800"/>
            <a:ext cx="90556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3200" dirty="0">
                <a:latin typeface="Times New Roman" panose="02020603050405020304" pitchFamily="18" charset="0"/>
                <a:cs typeface="Arial" panose="020B0604020202020204" pitchFamily="34" charset="0"/>
              </a:rPr>
              <a:t>снижение функциональной способности тонкой кишки ниже минимума, </a:t>
            </a:r>
            <a:r>
              <a:rPr lang="ru-RU" altLang="ru-RU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приводящее к нарушениям процессов внутриполостного и пристеночного  гидролиза</a:t>
            </a:r>
            <a:r>
              <a:rPr lang="ru-RU" altLang="ru-RU" sz="3200" dirty="0">
                <a:latin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altLang="ru-RU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а также всасывания нутриентов, воды и электролитов, </a:t>
            </a:r>
            <a:r>
              <a:rPr lang="ru-RU" altLang="ru-RU" sz="3200" dirty="0">
                <a:latin typeface="Times New Roman" panose="02020603050405020304" pitchFamily="18" charset="0"/>
                <a:cs typeface="Arial" panose="020B0604020202020204" pitchFamily="34" charset="0"/>
              </a:rPr>
              <a:t>что сопровождается расстройствами трофического и водно-электролитного гомеостаза, а также  прогрессирующей недостаточностью питания, </a:t>
            </a:r>
            <a:r>
              <a:rPr lang="ru-RU" altLang="ru-RU" sz="3200" b="1" dirty="0">
                <a:latin typeface="Times New Roman" panose="02020603050405020304" pitchFamily="18" charset="0"/>
                <a:cs typeface="Arial" panose="020B0604020202020204" pitchFamily="34" charset="0"/>
              </a:rPr>
              <a:t>требующих  внутривенного их введения</a:t>
            </a:r>
            <a:endParaRPr lang="ru-RU" sz="3200" b="1" dirty="0"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941442"/>
            <a:ext cx="714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ru-RU" i="1" dirty="0"/>
              <a:t>ESPEN endorsed recommendations. Definition and classification of intestinal failure in adults</a:t>
            </a:r>
            <a:r>
              <a:rPr lang="ru-RU" altLang="ru-RU" i="1" dirty="0"/>
              <a:t>.  </a:t>
            </a:r>
            <a:r>
              <a:rPr lang="en-US" altLang="ru-RU" dirty="0"/>
              <a:t>Clinical Nutrition</a:t>
            </a:r>
            <a:r>
              <a:rPr lang="ru-RU" altLang="ru-RU" dirty="0"/>
              <a:t> 34 (2015) 171-180</a:t>
            </a:r>
          </a:p>
        </p:txBody>
      </p:sp>
    </p:spTree>
    <p:extLst>
      <p:ext uri="{BB962C8B-B14F-4D97-AF65-F5344CB8AC3E}">
        <p14:creationId xmlns:p14="http://schemas.microsoft.com/office/powerpoint/2010/main" val="3011582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1561" y="173039"/>
            <a:ext cx="7781543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Функциональная классификация кишечной недостаточности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384" y="1467114"/>
            <a:ext cx="9148572" cy="40930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3200" b="1" dirty="0"/>
              <a:t>Тип </a:t>
            </a:r>
            <a:r>
              <a:rPr lang="en-US" altLang="ru-RU" sz="3200" b="1" dirty="0"/>
              <a:t>I</a:t>
            </a:r>
            <a:r>
              <a:rPr lang="ru-RU" altLang="ru-RU" sz="3200" dirty="0"/>
              <a:t> </a:t>
            </a:r>
            <a:r>
              <a:rPr lang="ru-RU" altLang="ru-RU" sz="2600" b="1" dirty="0" smtClean="0"/>
              <a:t>(лёгкая)- </a:t>
            </a:r>
            <a:r>
              <a:rPr lang="ru-RU" altLang="ru-RU" sz="2600" b="1" dirty="0"/>
              <a:t>острое, краткосрочное </a:t>
            </a:r>
            <a:r>
              <a:rPr lang="ru-RU" altLang="ru-RU" sz="2600" dirty="0"/>
              <a:t>(дни, реже недели) и часто самостоятельно проходящее состояние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200" b="1" dirty="0"/>
              <a:t>Тип </a:t>
            </a:r>
            <a:r>
              <a:rPr lang="en-US" altLang="ru-RU" sz="3200" b="1" dirty="0"/>
              <a:t>II</a:t>
            </a:r>
            <a:r>
              <a:rPr lang="ru-RU" altLang="ru-RU" sz="3200" dirty="0"/>
              <a:t> </a:t>
            </a:r>
            <a:r>
              <a:rPr lang="ru-RU" altLang="ru-RU" sz="2600" b="1" dirty="0" smtClean="0"/>
              <a:t>(средней тяжести - 9 </a:t>
            </a:r>
            <a:r>
              <a:rPr lang="ru-RU" altLang="ru-RU" sz="2600" b="1" dirty="0"/>
              <a:t>чел/млн) </a:t>
            </a:r>
            <a:r>
              <a:rPr lang="ru-RU" altLang="ru-RU" sz="2600" dirty="0"/>
              <a:t>- </a:t>
            </a:r>
            <a:r>
              <a:rPr lang="ru-RU" altLang="ru-RU" sz="2600" b="1" dirty="0"/>
              <a:t>продленное острое состояние</a:t>
            </a:r>
            <a:r>
              <a:rPr lang="ru-RU" altLang="ru-RU" sz="2600" dirty="0"/>
              <a:t>, </a:t>
            </a:r>
            <a:r>
              <a:rPr lang="ru-RU" altLang="ru-RU" sz="2600" dirty="0" smtClean="0"/>
              <a:t>часто у метаболически нестабильных пациентов, требующее </a:t>
            </a:r>
            <a:r>
              <a:rPr lang="ru-RU" altLang="ru-RU" sz="2600" dirty="0"/>
              <a:t>комплексного </a:t>
            </a:r>
            <a:r>
              <a:rPr lang="ru-RU" altLang="ru-RU" sz="2600" dirty="0" err="1"/>
              <a:t>мультидисциплинарного</a:t>
            </a:r>
            <a:r>
              <a:rPr lang="ru-RU" altLang="ru-RU" sz="2600" dirty="0"/>
              <a:t> подхода и </a:t>
            </a:r>
            <a:r>
              <a:rPr lang="ru-RU" altLang="ru-RU" sz="2600" b="1" dirty="0"/>
              <a:t>внутривенной поддержки в течение не менее 4 </a:t>
            </a:r>
            <a:r>
              <a:rPr lang="ru-RU" altLang="ru-RU" sz="2600" b="1" dirty="0" err="1"/>
              <a:t>нед</a:t>
            </a:r>
            <a:r>
              <a:rPr lang="ru-RU" altLang="ru-RU" sz="2600" b="1" dirty="0"/>
              <a:t>. или нескольких месяцев</a:t>
            </a:r>
          </a:p>
          <a:p>
            <a:r>
              <a:rPr lang="ru-RU" altLang="ru-RU" sz="3200" b="1" dirty="0"/>
              <a:t>Тип </a:t>
            </a:r>
            <a:r>
              <a:rPr lang="en-US" altLang="ru-RU" sz="3200" b="1" dirty="0"/>
              <a:t>III</a:t>
            </a:r>
            <a:r>
              <a:rPr lang="ru-RU" altLang="ru-RU" sz="3200" dirty="0"/>
              <a:t> </a:t>
            </a:r>
            <a:r>
              <a:rPr lang="ru-RU" altLang="ru-RU" sz="2600" b="1" dirty="0" smtClean="0"/>
              <a:t>(тяжелая – 1,8 -4 чел/млн) - хроническое </a:t>
            </a:r>
            <a:r>
              <a:rPr lang="ru-RU" altLang="ru-RU" sz="2600" b="1" dirty="0"/>
              <a:t>состояние </a:t>
            </a:r>
            <a:r>
              <a:rPr lang="ru-RU" altLang="ru-RU" sz="2600" dirty="0"/>
              <a:t>у метаболически стабильных пациентов, </a:t>
            </a:r>
            <a:r>
              <a:rPr lang="ru-RU" altLang="ru-RU" sz="2600" b="1" dirty="0"/>
              <a:t>требующее длительной внутривенной поддержки в течение многих месяцев или лет.</a:t>
            </a:r>
            <a:r>
              <a:rPr lang="ru-RU" altLang="ru-RU" sz="2600" dirty="0"/>
              <a:t> Может быть обратимым или необратимым </a:t>
            </a:r>
            <a:r>
              <a:rPr lang="ru-RU" altLang="ru-RU" sz="2600" b="1" dirty="0">
                <a:solidFill>
                  <a:srgbClr val="C00000"/>
                </a:solidFill>
              </a:rPr>
              <a:t>(временной интервал 2 года - </a:t>
            </a:r>
            <a:r>
              <a:rPr lang="ru-RU" altLang="ru-RU" b="1" dirty="0">
                <a:solidFill>
                  <a:srgbClr val="C00000"/>
                </a:solidFill>
              </a:rPr>
              <a:t>50% -пожизненная потребность в ИТТ и полном ПП</a:t>
            </a:r>
            <a:r>
              <a:rPr lang="ru-RU" altLang="ru-RU" b="1" dirty="0" smtClean="0">
                <a:solidFill>
                  <a:srgbClr val="C00000"/>
                </a:solidFill>
              </a:rPr>
              <a:t>)</a:t>
            </a:r>
            <a:r>
              <a:rPr lang="ru-RU" altLang="ru-RU" sz="2600" dirty="0" smtClean="0">
                <a:solidFill>
                  <a:srgbClr val="C00000"/>
                </a:solidFill>
              </a:rPr>
              <a:t> </a:t>
            </a:r>
            <a:endParaRPr lang="ru-RU" altLang="ru-RU" sz="2400" dirty="0">
              <a:solidFill>
                <a:srgbClr val="C00000"/>
              </a:solidFill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54522" y="5652107"/>
            <a:ext cx="7596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ru-RU" sz="1800" i="1" dirty="0">
                <a:cs typeface="Arial" panose="020B0604020202020204" pitchFamily="34" charset="0"/>
              </a:rPr>
              <a:t>ESPEN endorsed recommendations. Definition and classification of intestinal failure in adults</a:t>
            </a:r>
            <a:r>
              <a:rPr lang="ru-RU" altLang="ru-RU" sz="1800" i="1" dirty="0">
                <a:cs typeface="Arial" panose="020B0604020202020204" pitchFamily="34" charset="0"/>
              </a:rPr>
              <a:t>.  </a:t>
            </a:r>
            <a:r>
              <a:rPr lang="en-US" altLang="ru-RU" sz="1800" dirty="0">
                <a:cs typeface="Arial" panose="020B0604020202020204" pitchFamily="34" charset="0"/>
              </a:rPr>
              <a:t>Clinical Nutrition</a:t>
            </a:r>
            <a:r>
              <a:rPr lang="ru-RU" altLang="ru-RU" sz="1800" dirty="0">
                <a:cs typeface="Arial" panose="020B0604020202020204" pitchFamily="34" charset="0"/>
              </a:rPr>
              <a:t> 34 (2015) 171-180</a:t>
            </a:r>
          </a:p>
        </p:txBody>
      </p:sp>
    </p:spTree>
    <p:extLst>
      <p:ext uri="{BB962C8B-B14F-4D97-AF65-F5344CB8AC3E}">
        <p14:creationId xmlns:p14="http://schemas.microsoft.com/office/powerpoint/2010/main" val="3943955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4726</Words>
  <Application>Microsoft Office PowerPoint</Application>
  <PresentationFormat>Широкоэкранный</PresentationFormat>
  <Paragraphs>487</Paragraphs>
  <Slides>54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7" baseType="lpstr">
      <vt:lpstr>MS PGothic</vt:lpstr>
      <vt:lpstr>Arial</vt:lpstr>
      <vt:lpstr>Calibri</vt:lpstr>
      <vt:lpstr>Calibri Light</vt:lpstr>
      <vt:lpstr>Comic Sans MS</vt:lpstr>
      <vt:lpstr>Gotham Pro</vt:lpstr>
      <vt:lpstr>Gotham Pro Medium</vt:lpstr>
      <vt:lpstr>Montserrat</vt:lpstr>
      <vt:lpstr>Symbol</vt:lpstr>
      <vt:lpstr>Tahoma</vt:lpstr>
      <vt:lpstr>Times New Roman</vt:lpstr>
      <vt:lpstr>游ゴシック</vt:lpstr>
      <vt:lpstr>Тема Office</vt:lpstr>
      <vt:lpstr>Нутритивно-метаболическая терапия больных с синдромом короткой кишки:                                  возможности и проблемы</vt:lpstr>
      <vt:lpstr>Синдром короткой кишки</vt:lpstr>
      <vt:lpstr>Медико-социальная значимость  синдрома короткой кишки </vt:lpstr>
      <vt:lpstr>Презентация PowerPoint</vt:lpstr>
      <vt:lpstr>Основные причины СКК</vt:lpstr>
      <vt:lpstr>Проявления и реабилитационный потенциал при СКК предопределяются</vt:lpstr>
      <vt:lpstr>Проявления и реабилитационный потенциал при СКК предопределяются</vt:lpstr>
      <vt:lpstr>Кишечная  недостаточность</vt:lpstr>
      <vt:lpstr>Функциональная классификация кишечной недостаточности</vt:lpstr>
      <vt:lpstr>Патофизиологические механизмы диареи при синдроме короткой тонкой кишки</vt:lpstr>
      <vt:lpstr>Клинические проявления СКК</vt:lpstr>
      <vt:lpstr>Осложнения при синдроме короткой кишки</vt:lpstr>
      <vt:lpstr>Мониторинг признаков и симптомов нарушений водно-электролитного гомеостаза с клинической и лабораторной оценкой суточного гидробаланса и содержания в сыворотке крови электролитов следует проводить регулярно как в раннем, так и периодически в позднем пострезекционном периоде</vt:lpstr>
      <vt:lpstr>Механизм гиперсекреции при резекции тонкой кишки</vt:lpstr>
      <vt:lpstr>Патогенез развивающихся осложнений</vt:lpstr>
      <vt:lpstr>Патогенез развивающихся осложнений</vt:lpstr>
      <vt:lpstr>Патогенез развивающихся осложнений</vt:lpstr>
      <vt:lpstr>Патогенез развивающихся осложнений</vt:lpstr>
      <vt:lpstr>Презентация PowerPoint</vt:lpstr>
      <vt:lpstr>Презентация PowerPoint</vt:lpstr>
      <vt:lpstr>Дифференцированная терапия СКК</vt:lpstr>
      <vt:lpstr>Особенности приема лекарственных препаратов</vt:lpstr>
      <vt:lpstr>Основные принципы лечебного питания больных с СКК </vt:lpstr>
      <vt:lpstr>Основные принципы лечебного питания больных с СКК (2)</vt:lpstr>
      <vt:lpstr>Показания для назначения клинического питания</vt:lpstr>
      <vt:lpstr>Варианты НП пациентов с СКК и кишечной недостаточностью</vt:lpstr>
      <vt:lpstr>Макронутриентный химический состав  порошкообразных полимерных ЭПС (на 100 г)</vt:lpstr>
      <vt:lpstr>ЭПС для сипинга с наименьшими содержанием сахарозы и приемлемой осмолярностью</vt:lpstr>
      <vt:lpstr>Фармаконутриенты</vt:lpstr>
      <vt:lpstr>Глутамин  Суточная потребность – 15-20 г/сут </vt:lpstr>
      <vt:lpstr>Рекомендуемые варианты коктейлей</vt:lpstr>
      <vt:lpstr>Презентация PowerPoint</vt:lpstr>
      <vt:lpstr>Показания для длительного парентерального питания</vt:lpstr>
      <vt:lpstr>Презентация PowerPoint</vt:lpstr>
      <vt:lpstr>Особенности длительного парентерального питания и инфузионной терапии больных в домашних условиях</vt:lpstr>
      <vt:lpstr>Контейнеры «Три в одном»</vt:lpstr>
      <vt:lpstr> </vt:lpstr>
      <vt:lpstr>Парентеральное питание</vt:lpstr>
      <vt:lpstr>Сравнительная выживаемость пациентов с СККДПП: выживаемость</vt:lpstr>
      <vt:lpstr>Контроль кишечного микробиоценоза</vt:lpstr>
      <vt:lpstr>Стимулирующие морфо-функциональную адаптацию кишки факторы</vt:lpstr>
      <vt:lpstr>Глюкагонподобный пептид-2</vt:lpstr>
      <vt:lpstr>Презентация PowerPoint</vt:lpstr>
      <vt:lpstr>Презентация PowerPoint</vt:lpstr>
      <vt:lpstr>Основные задачи стационарного этапа реабилитации пациентов с СКК в ранний послеоперационный период </vt:lpstr>
      <vt:lpstr>Наиболее актуальные вопросы</vt:lpstr>
      <vt:lpstr>Пациенты с СКК</vt:lpstr>
      <vt:lpstr>Приказ МЗ РФ от 15 мая 2012 г. N 543н "Об утверждении Положения об организации оказания первичной медико-санитарной помощи взрослому населению" </vt:lpstr>
      <vt:lpstr>Презентация PowerPoint</vt:lpstr>
      <vt:lpstr>Постановление Правительства СПб от 04.09.19 г № 599 «О внесении изменений в постановление Правительства СПб                    от 09.07.2015 г № 563</vt:lpstr>
      <vt:lpstr>Презентация PowerPoint</vt:lpstr>
      <vt:lpstr>Домашнее полное парентеральное питание 12 лет  </vt:lpstr>
      <vt:lpstr>Резюме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Нутритивно-метаболическая терапия больных с синдромом короткой кишки:                                  возможности и проблемы</dc:title>
  <dc:creator>lvm</dc:creator>
  <cp:lastModifiedBy>lvm</cp:lastModifiedBy>
  <cp:revision>114</cp:revision>
  <dcterms:created xsi:type="dcterms:W3CDTF">2020-07-19T10:33:37Z</dcterms:created>
  <dcterms:modified xsi:type="dcterms:W3CDTF">2023-03-21T13:07:47Z</dcterms:modified>
</cp:coreProperties>
</file>