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335" r:id="rId2"/>
    <p:sldId id="257" r:id="rId3"/>
    <p:sldId id="258" r:id="rId4"/>
    <p:sldId id="259" r:id="rId5"/>
    <p:sldId id="260" r:id="rId6"/>
    <p:sldId id="261" r:id="rId7"/>
    <p:sldId id="262" r:id="rId8"/>
    <p:sldId id="336" r:id="rId9"/>
    <p:sldId id="263" r:id="rId10"/>
    <p:sldId id="264" r:id="rId11"/>
    <p:sldId id="265" r:id="rId12"/>
    <p:sldId id="266" r:id="rId13"/>
    <p:sldId id="271" r:id="rId14"/>
    <p:sldId id="267" r:id="rId15"/>
    <p:sldId id="349" r:id="rId16"/>
    <p:sldId id="269" r:id="rId17"/>
    <p:sldId id="268" r:id="rId18"/>
    <p:sldId id="277" r:id="rId19"/>
    <p:sldId id="284" r:id="rId20"/>
    <p:sldId id="283" r:id="rId21"/>
    <p:sldId id="275" r:id="rId22"/>
    <p:sldId id="276" r:id="rId23"/>
    <p:sldId id="356" r:id="rId24"/>
    <p:sldId id="279" r:id="rId25"/>
    <p:sldId id="273" r:id="rId26"/>
    <p:sldId id="27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314" r:id="rId38"/>
    <p:sldId id="309" r:id="rId39"/>
    <p:sldId id="368" r:id="rId40"/>
    <p:sldId id="369" r:id="rId41"/>
    <p:sldId id="296" r:id="rId42"/>
    <p:sldId id="297" r:id="rId43"/>
    <p:sldId id="304" r:id="rId44"/>
    <p:sldId id="298" r:id="rId45"/>
    <p:sldId id="299" r:id="rId46"/>
    <p:sldId id="301" r:id="rId47"/>
    <p:sldId id="316" r:id="rId48"/>
    <p:sldId id="317" r:id="rId49"/>
    <p:sldId id="338" r:id="rId50"/>
    <p:sldId id="318" r:id="rId51"/>
    <p:sldId id="337" r:id="rId52"/>
    <p:sldId id="319" r:id="rId53"/>
    <p:sldId id="320" r:id="rId54"/>
    <p:sldId id="321" r:id="rId55"/>
    <p:sldId id="344" r:id="rId56"/>
    <p:sldId id="350" r:id="rId57"/>
    <p:sldId id="302" r:id="rId58"/>
    <p:sldId id="364" r:id="rId59"/>
    <p:sldId id="300" r:id="rId60"/>
    <p:sldId id="303" r:id="rId61"/>
    <p:sldId id="310" r:id="rId62"/>
    <p:sldId id="365" r:id="rId63"/>
    <p:sldId id="324" r:id="rId64"/>
    <p:sldId id="325" r:id="rId65"/>
    <p:sldId id="322" r:id="rId66"/>
    <p:sldId id="346" r:id="rId67"/>
    <p:sldId id="345" r:id="rId68"/>
    <p:sldId id="305" r:id="rId69"/>
    <p:sldId id="352" r:id="rId70"/>
    <p:sldId id="331" r:id="rId71"/>
    <p:sldId id="340" r:id="rId72"/>
    <p:sldId id="343" r:id="rId73"/>
    <p:sldId id="333" r:id="rId74"/>
    <p:sldId id="351" r:id="rId75"/>
    <p:sldId id="353" r:id="rId76"/>
    <p:sldId id="355" r:id="rId77"/>
    <p:sldId id="347" r:id="rId78"/>
    <p:sldId id="348" r:id="rId79"/>
    <p:sldId id="282" r:id="rId80"/>
    <p:sldId id="358" r:id="rId81"/>
    <p:sldId id="359" r:id="rId82"/>
    <p:sldId id="360" r:id="rId83"/>
    <p:sldId id="361" r:id="rId84"/>
    <p:sldId id="362" r:id="rId85"/>
    <p:sldId id="363" r:id="rId86"/>
    <p:sldId id="366" r:id="rId87"/>
    <p:sldId id="367" r:id="rId88"/>
    <p:sldId id="281" r:id="rId8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4E1B8-EA19-4074-8DA5-30101857695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6E5A0-48A6-44CF-A2D7-208AEF1F1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5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D38B0C7-8FAD-A4A9-0C5E-87CACEB285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2EFA8A-19CF-40C9-8F73-CC38E8153DD6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D3D030E-72C3-6753-5A26-C969AA598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0E1EA6D-9175-06A3-BD01-337AC2528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491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844F6D-CC12-400F-BF69-F46BBA79DB25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672208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A57F05-1AFD-4501-9A82-AC3F793ABD16}" type="slidenum">
              <a:rPr lang="ru-RU" altLang="ru-RU">
                <a:cs typeface="Arial" panose="020B0604020202020204" pitchFamily="34" charset="0"/>
              </a:rPr>
              <a:pPr/>
              <a:t>41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E7FAE12-F588-4A0C-9E6F-754CB6E378D6}" type="slidenum">
              <a:rPr lang="ru-RU" altLang="ru-RU" sz="1200">
                <a:latin typeface="Tahoma" panose="020B0604030504040204" pitchFamily="34" charset="0"/>
                <a:cs typeface="Arial" panose="020B0604020202020204" pitchFamily="34" charset="0"/>
              </a:rPr>
              <a:pPr algn="r"/>
              <a:t>41</a:t>
            </a:fld>
            <a:endParaRPr lang="ru-RU" altLang="ru-RU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mtClean="0"/>
              <a:t>Принята долгосрочная целевая программа </a:t>
            </a:r>
            <a:r>
              <a:rPr lang="ru-RU" altLang="ru-RU" b="1" smtClean="0">
                <a:latin typeface="Comic Sans MS" panose="030F0702030302020204" pitchFamily="66" charset="0"/>
              </a:rPr>
              <a:t>«Комплексные меры по реализации ФЗ «Об основах здоровья граждан в РФ» </a:t>
            </a:r>
            <a:r>
              <a:rPr lang="ru-RU" altLang="ru-RU" smtClean="0">
                <a:latin typeface="Comic Sans MS" panose="030F0702030302020204" pitchFamily="66" charset="0"/>
              </a:rPr>
              <a:t>(раздел обеспечения специализированным лечебным питанием пациентов с ЗНО головы и шеи на территории СПБ)</a:t>
            </a:r>
          </a:p>
          <a:p>
            <a:pPr>
              <a:spcBef>
                <a:spcPct val="0"/>
              </a:spcBef>
            </a:pPr>
            <a:r>
              <a:rPr lang="ru-RU" altLang="ru-RU" smtClean="0">
                <a:latin typeface="Comic Sans MS" panose="030F0702030302020204" pitchFamily="66" charset="0"/>
              </a:rPr>
              <a:t> </a:t>
            </a:r>
            <a:endParaRPr lang="ru-RU" altLang="ru-RU" smtClean="0"/>
          </a:p>
        </p:txBody>
      </p:sp>
      <p:sp>
        <p:nvSpPr>
          <p:cNvPr id="3072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1690714-62B1-46B2-8CE8-DA3B4C66E93C}" type="slidenum">
              <a:rPr lang="ru-RU" altLang="ru-RU" sz="1200">
                <a:latin typeface="Tahoma" panose="020B0604030504040204" pitchFamily="34" charset="0"/>
                <a:cs typeface="Arial" panose="020B0604020202020204" pitchFamily="34" charset="0"/>
              </a:rPr>
              <a:pPr algn="r"/>
              <a:t>41</a:t>
            </a:fld>
            <a:endParaRPr lang="ru-RU" altLang="ru-RU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2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459462-6BC4-47D4-A227-EC48C4B7FF9C}" type="slidenum">
              <a:rPr lang="ru-RU" altLang="ru-RU" smtClean="0"/>
              <a:pPr/>
              <a:t>44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2158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8986-53A7-4998-90D4-EEEE57CAAC5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01B-594F-4DDF-83FB-6D907DF5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74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8986-53A7-4998-90D4-EEEE57CAAC5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01B-594F-4DDF-83FB-6D907DF5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9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8986-53A7-4998-90D4-EEEE57CAAC5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01B-594F-4DDF-83FB-6D907DF5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7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32D14-6794-4619-8FE9-751B88AB5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6846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3C9A7-35AA-457B-B669-D843F9A55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13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8986-53A7-4998-90D4-EEEE57CAAC5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01B-594F-4DDF-83FB-6D907DF5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7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8986-53A7-4998-90D4-EEEE57CAAC5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01B-594F-4DDF-83FB-6D907DF5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0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8986-53A7-4998-90D4-EEEE57CAAC5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01B-594F-4DDF-83FB-6D907DF5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6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8986-53A7-4998-90D4-EEEE57CAAC5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01B-594F-4DDF-83FB-6D907DF5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4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8986-53A7-4998-90D4-EEEE57CAAC5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01B-594F-4DDF-83FB-6D907DF5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1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8986-53A7-4998-90D4-EEEE57CAAC5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01B-594F-4DDF-83FB-6D907DF5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2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8986-53A7-4998-90D4-EEEE57CAAC5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01B-594F-4DDF-83FB-6D907DF5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9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8986-53A7-4998-90D4-EEEE57CAAC5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01B-594F-4DDF-83FB-6D907DF5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7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E8986-53A7-4998-90D4-EEEE57CAAC5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6F01B-594F-4DDF-83FB-6D907DF5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9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102" y="1484672"/>
            <a:ext cx="10115909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Синдром анорексии-кахексии как междисциплинарная проблема: </a:t>
            </a:r>
            <a:r>
              <a:rPr lang="ru-RU" b="1" dirty="0" err="1">
                <a:solidFill>
                  <a:srgbClr val="C00000"/>
                </a:solidFill>
              </a:rPr>
              <a:t>мультимодальный</a:t>
            </a:r>
            <a:r>
              <a:rPr lang="ru-RU" b="1" dirty="0">
                <a:solidFill>
                  <a:srgbClr val="C00000"/>
                </a:solidFill>
              </a:rPr>
              <a:t> подход к </a:t>
            </a:r>
            <a:r>
              <a:rPr lang="ru-RU" b="1" dirty="0" smtClean="0">
                <a:solidFill>
                  <a:srgbClr val="C00000"/>
                </a:solidFill>
              </a:rPr>
              <a:t>лечению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4838" y="4240394"/>
            <a:ext cx="10038271" cy="1655762"/>
          </a:xfrm>
        </p:spPr>
        <p:txBody>
          <a:bodyPr>
            <a:noAutofit/>
          </a:bodyPr>
          <a:lstStyle/>
          <a:p>
            <a:r>
              <a:rPr lang="ru-RU" sz="3200" b="1" dirty="0"/>
              <a:t>Профессор Луфт В.М.</a:t>
            </a:r>
          </a:p>
          <a:p>
            <a:r>
              <a:rPr lang="ru-RU" sz="3200" b="1" dirty="0"/>
              <a:t>СПБ НИИ скорой помощи им. И.И. </a:t>
            </a:r>
            <a:r>
              <a:rPr lang="ru-RU" sz="3200" b="1" dirty="0" smtClean="0"/>
              <a:t>Джанелидзе,</a:t>
            </a:r>
            <a:endParaRPr lang="ru-RU" sz="3200" b="1" dirty="0"/>
          </a:p>
          <a:p>
            <a:r>
              <a:rPr lang="ru-RU" sz="3200" b="1" dirty="0"/>
              <a:t>СЗ </a:t>
            </a:r>
            <a:r>
              <a:rPr lang="ru-RU" sz="3200" b="1" dirty="0" err="1"/>
              <a:t>АсПЭП</a:t>
            </a:r>
            <a:endParaRPr lang="ru-RU" sz="3200" b="1" dirty="0"/>
          </a:p>
          <a:p>
            <a:r>
              <a:rPr lang="ru-RU" sz="3200" b="1" dirty="0" smtClean="0"/>
              <a:t>2023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47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19" y="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rgbClr val="993300"/>
                </a:solidFill>
              </a:rPr>
              <a:t>Основные составляющие метаболической дезорганизации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9258" y="1518223"/>
            <a:ext cx="8829165" cy="54586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dirty="0"/>
              <a:t>Плохо управляемый </a:t>
            </a:r>
            <a:r>
              <a:rPr lang="ru-RU" altLang="ru-RU" dirty="0" err="1" smtClean="0"/>
              <a:t>гиперкатаболизм</a:t>
            </a:r>
            <a:r>
              <a:rPr lang="ru-RU" altLang="ru-RU" dirty="0" smtClean="0"/>
              <a:t> и </a:t>
            </a:r>
            <a:r>
              <a:rPr lang="ru-RU" altLang="ru-RU" dirty="0"/>
              <a:t>прогрессирующая </a:t>
            </a:r>
            <a:r>
              <a:rPr lang="ru-RU" altLang="ru-RU" dirty="0" smtClean="0"/>
              <a:t>саркопения </a:t>
            </a:r>
            <a:r>
              <a:rPr lang="ru-RU" altLang="ru-RU" sz="2400" dirty="0" smtClean="0"/>
              <a:t>(</a:t>
            </a:r>
            <a:r>
              <a:rPr lang="ru-RU" altLang="ru-RU" sz="2400" dirty="0"/>
              <a:t>с</a:t>
            </a:r>
            <a:r>
              <a:rPr lang="ru-RU" sz="2400" dirty="0" smtClean="0">
                <a:solidFill>
                  <a:schemeClr val="tx1"/>
                </a:solidFill>
              </a:rPr>
              <a:t>нижение синтеза и повышенный распад белка</a:t>
            </a:r>
            <a:r>
              <a:rPr lang="ru-RU" sz="2400" baseline="0" dirty="0" smtClean="0">
                <a:solidFill>
                  <a:schemeClr val="tx1"/>
                </a:solidFill>
              </a:rPr>
              <a:t> в мышцах, извращение белкового синтеза в печени)</a:t>
            </a:r>
          </a:p>
          <a:p>
            <a:pPr>
              <a:lnSpc>
                <a:spcPct val="80000"/>
              </a:lnSpc>
            </a:pPr>
            <a:r>
              <a:rPr lang="ru-RU" altLang="ru-RU" dirty="0" smtClean="0"/>
              <a:t>Повышенная </a:t>
            </a:r>
            <a:r>
              <a:rPr lang="ru-RU" altLang="ru-RU" dirty="0"/>
              <a:t>скорость окисления </a:t>
            </a:r>
            <a:r>
              <a:rPr lang="ru-RU" altLang="ru-RU" dirty="0" smtClean="0"/>
              <a:t>глюкозы с включением цитоплазматического гликолиза 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b="1" dirty="0"/>
              <a:t>Избыточный </a:t>
            </a:r>
            <a:r>
              <a:rPr lang="ru-RU" altLang="ru-RU" b="1" dirty="0" err="1"/>
              <a:t>глюконеогенез</a:t>
            </a:r>
            <a:r>
              <a:rPr lang="ru-RU" altLang="ru-RU" b="1" dirty="0"/>
              <a:t> не подавляемый </a:t>
            </a:r>
            <a:r>
              <a:rPr lang="ru-RU" altLang="ru-RU" b="1" dirty="0" err="1"/>
              <a:t>экзогенно</a:t>
            </a:r>
            <a:r>
              <a:rPr lang="ru-RU" altLang="ru-RU" b="1" dirty="0"/>
              <a:t> вводимой глюкозой</a:t>
            </a:r>
          </a:p>
          <a:p>
            <a:pPr>
              <a:lnSpc>
                <a:spcPct val="80000"/>
              </a:lnSpc>
            </a:pPr>
            <a:r>
              <a:rPr lang="ru-RU" altLang="ru-RU" b="1" dirty="0" smtClean="0"/>
              <a:t>Инсулиновая и анаболическая резистентность</a:t>
            </a:r>
            <a:endParaRPr lang="ru-RU" altLang="ru-RU" b="1" dirty="0"/>
          </a:p>
          <a:p>
            <a:pPr>
              <a:lnSpc>
                <a:spcPct val="80000"/>
              </a:lnSpc>
            </a:pPr>
            <a:r>
              <a:rPr lang="ru-RU" altLang="ru-RU" dirty="0"/>
              <a:t>Повышенный </a:t>
            </a:r>
            <a:r>
              <a:rPr lang="ru-RU" altLang="ru-RU" dirty="0" err="1"/>
              <a:t>липолиз</a:t>
            </a:r>
            <a:r>
              <a:rPr lang="ru-RU" altLang="ru-RU" dirty="0"/>
              <a:t>, приводящий к истощению жировых депо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Прогрессирующая микроэлементная недостаточность и несостоятельность Ко-ферментных систем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Хроническая митохондриальная </a:t>
            </a:r>
            <a:r>
              <a:rPr lang="ru-RU" altLang="ru-RU" b="1" dirty="0" smtClean="0"/>
              <a:t>дисфункция </a:t>
            </a:r>
            <a:endParaRPr lang="ru-RU" altLang="ru-RU" b="1" dirty="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26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600" b="1" dirty="0">
                <a:solidFill>
                  <a:srgbClr val="000066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396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10577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Реалии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166" y="1825625"/>
            <a:ext cx="9385540" cy="4351338"/>
          </a:xfrm>
        </p:spPr>
        <p:txBody>
          <a:bodyPr/>
          <a:lstStyle/>
          <a:p>
            <a:r>
              <a:rPr lang="ru-RU" altLang="ru-RU" b="1" dirty="0"/>
              <a:t>По статистическим данным </a:t>
            </a:r>
            <a:r>
              <a:rPr lang="ru-RU" altLang="ru-RU" b="1" dirty="0" smtClean="0">
                <a:solidFill>
                  <a:srgbClr val="A50021"/>
                </a:solidFill>
              </a:rPr>
              <a:t>от </a:t>
            </a:r>
            <a:r>
              <a:rPr lang="ru-RU" altLang="ru-RU" b="1" dirty="0">
                <a:solidFill>
                  <a:srgbClr val="A50021"/>
                </a:solidFill>
              </a:rPr>
              <a:t>31 до 87%</a:t>
            </a:r>
            <a:r>
              <a:rPr lang="ru-RU" altLang="ru-RU" b="1" dirty="0">
                <a:solidFill>
                  <a:srgbClr val="000066"/>
                </a:solidFill>
              </a:rPr>
              <a:t> </a:t>
            </a:r>
            <a:r>
              <a:rPr lang="ru-RU" altLang="ru-RU" b="1" dirty="0"/>
              <a:t>онкологических больных имеют снижение МТ до начала терапии. Примерно у половины из них отмечено снижение МТ на </a:t>
            </a:r>
            <a:r>
              <a:rPr lang="ru-RU" altLang="ru-RU" b="1" dirty="0">
                <a:solidFill>
                  <a:srgbClr val="800000"/>
                </a:solidFill>
              </a:rPr>
              <a:t>10%,</a:t>
            </a:r>
            <a:r>
              <a:rPr lang="ru-RU" altLang="ru-RU" b="1" dirty="0">
                <a:solidFill>
                  <a:srgbClr val="000066"/>
                </a:solidFill>
              </a:rPr>
              <a:t> </a:t>
            </a:r>
            <a:r>
              <a:rPr lang="ru-RU" altLang="ru-RU" b="1" dirty="0"/>
              <a:t>а еще у четверти около </a:t>
            </a:r>
            <a:r>
              <a:rPr lang="ru-RU" altLang="ru-RU" b="1" dirty="0">
                <a:solidFill>
                  <a:srgbClr val="800000"/>
                </a:solidFill>
              </a:rPr>
              <a:t>20%.</a:t>
            </a:r>
            <a:r>
              <a:rPr lang="ru-RU" altLang="ru-RU" b="1" dirty="0">
                <a:solidFill>
                  <a:srgbClr val="000066"/>
                </a:solidFill>
              </a:rPr>
              <a:t> </a:t>
            </a:r>
            <a:endParaRPr lang="ru-RU" altLang="ru-RU" b="1" dirty="0" smtClean="0">
              <a:solidFill>
                <a:srgbClr val="000066"/>
              </a:solidFill>
            </a:endParaRPr>
          </a:p>
          <a:p>
            <a:r>
              <a:rPr lang="ru-RU" altLang="ru-RU" b="1" dirty="0">
                <a:solidFill>
                  <a:srgbClr val="8A0000"/>
                </a:solidFill>
              </a:rPr>
              <a:t>Кахексия является непосредственной причиной смерти у 20% больных злокачественными опухолями </a:t>
            </a:r>
          </a:p>
          <a:p>
            <a:pPr marL="0" indent="0" algn="r">
              <a:buNone/>
            </a:pPr>
            <a:r>
              <a:rPr lang="en-US" altLang="ru-RU" sz="1800" i="1" dirty="0" smtClean="0"/>
              <a:t>Warren S., 19</a:t>
            </a:r>
            <a:r>
              <a:rPr lang="ru-RU" altLang="ru-RU" sz="1800" i="1" dirty="0" smtClean="0"/>
              <a:t>92</a:t>
            </a:r>
            <a:r>
              <a:rPr lang="en-US" altLang="ru-RU" sz="1800" i="1" dirty="0" smtClean="0"/>
              <a:t>, </a:t>
            </a:r>
            <a:r>
              <a:rPr lang="en-US" altLang="ru-RU" sz="1800" i="1" dirty="0" err="1" smtClean="0"/>
              <a:t>Otteri</a:t>
            </a:r>
            <a:r>
              <a:rPr lang="en-US" altLang="ru-RU" sz="1800" i="1" dirty="0" smtClean="0"/>
              <a:t> F.D, </a:t>
            </a:r>
            <a:r>
              <a:rPr lang="ru-RU" altLang="ru-RU" sz="1800" i="1" dirty="0" smtClean="0"/>
              <a:t>2001, </a:t>
            </a:r>
            <a:r>
              <a:rPr lang="en-US" altLang="ru-RU" sz="1800" i="1" dirty="0" err="1" smtClean="0"/>
              <a:t>Bozetti</a:t>
            </a:r>
            <a:r>
              <a:rPr lang="en-US" altLang="ru-RU" sz="1800" i="1" dirty="0" smtClean="0"/>
              <a:t> C. 2004</a:t>
            </a:r>
            <a:endParaRPr lang="ru-RU" altLang="ru-RU" sz="1800" i="1" dirty="0" smtClean="0"/>
          </a:p>
          <a:p>
            <a:endParaRPr lang="ru-RU" altLang="ru-RU" b="1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022" y="-134368"/>
            <a:ext cx="8915400" cy="1247775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800000"/>
                </a:solidFill>
              </a:rPr>
              <a:t>Клинические </a:t>
            </a:r>
            <a:r>
              <a:rPr lang="ru-RU" altLang="ru-RU" sz="3600" b="1" dirty="0" smtClean="0">
                <a:solidFill>
                  <a:srgbClr val="800000"/>
                </a:solidFill>
              </a:rPr>
              <a:t>проявления кахексии (1)</a:t>
            </a:r>
            <a:endParaRPr lang="ru-RU" altLang="ru-RU" sz="3600" b="1" dirty="0">
              <a:solidFill>
                <a:srgbClr val="8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022" y="1113407"/>
            <a:ext cx="9126746" cy="5382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b="1" dirty="0"/>
              <a:t>Быстро прогрессирующая </a:t>
            </a:r>
            <a:r>
              <a:rPr lang="ru-RU" altLang="ru-RU" b="1" dirty="0" smtClean="0"/>
              <a:t>редукция </a:t>
            </a:r>
            <a:r>
              <a:rPr lang="ru-RU" altLang="ru-RU" b="1" dirty="0"/>
              <a:t>массы тела </a:t>
            </a:r>
            <a:r>
              <a:rPr lang="ru-RU" altLang="ru-RU" dirty="0"/>
              <a:t>( 2% в </a:t>
            </a:r>
            <a:r>
              <a:rPr lang="ru-RU" altLang="ru-RU" dirty="0" err="1"/>
              <a:t>нед</a:t>
            </a:r>
            <a:r>
              <a:rPr lang="ru-RU" altLang="ru-RU" dirty="0"/>
              <a:t>, 5% в </a:t>
            </a:r>
            <a:r>
              <a:rPr lang="ru-RU" altLang="ru-RU" dirty="0" err="1"/>
              <a:t>мес</a:t>
            </a:r>
            <a:r>
              <a:rPr lang="ru-RU" altLang="ru-RU" dirty="0"/>
              <a:t>, 7,5% в квартал или 10% за 6 </a:t>
            </a:r>
            <a:r>
              <a:rPr lang="ru-RU" altLang="ru-RU" dirty="0" err="1"/>
              <a:t>мес</a:t>
            </a:r>
            <a:r>
              <a:rPr lang="ru-RU" altLang="ru-RU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/>
              <a:t>Имеющийся </a:t>
            </a:r>
            <a:r>
              <a:rPr lang="ru-RU" altLang="ru-RU" b="1" dirty="0"/>
              <a:t>дефицит массы тела </a:t>
            </a:r>
            <a:r>
              <a:rPr lang="ru-RU" altLang="ru-RU" b="1" dirty="0" smtClean="0"/>
              <a:t>с учетом возрастных параметров</a:t>
            </a:r>
            <a:endParaRPr lang="ru-RU" altLang="ru-RU" b="1" dirty="0"/>
          </a:p>
          <a:p>
            <a:pPr>
              <a:lnSpc>
                <a:spcPct val="80000"/>
              </a:lnSpc>
            </a:pPr>
            <a:r>
              <a:rPr lang="ru-RU" altLang="ru-RU" b="1" dirty="0" smtClean="0"/>
              <a:t>Нарастающая саркопения </a:t>
            </a:r>
            <a:r>
              <a:rPr lang="ru-RU" altLang="ru-RU" dirty="0"/>
              <a:t>при относительно невысоких </a:t>
            </a:r>
            <a:r>
              <a:rPr lang="ru-RU" altLang="ru-RU" dirty="0" err="1"/>
              <a:t>энерготратах</a:t>
            </a:r>
            <a:r>
              <a:rPr lang="ru-RU" altLang="ru-RU" dirty="0"/>
              <a:t> (</a:t>
            </a:r>
            <a:r>
              <a:rPr lang="ru-RU" altLang="ru-RU" dirty="0" err="1"/>
              <a:t>убиквитин</a:t>
            </a:r>
            <a:r>
              <a:rPr lang="ru-RU" altLang="ru-RU" dirty="0"/>
              <a:t> - </a:t>
            </a:r>
            <a:r>
              <a:rPr lang="ru-RU" altLang="ru-RU" dirty="0" err="1"/>
              <a:t>протеосомная</a:t>
            </a:r>
            <a:r>
              <a:rPr lang="ru-RU" altLang="ru-RU" dirty="0"/>
              <a:t> система)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/>
              <a:t>Выраженная </a:t>
            </a:r>
            <a:r>
              <a:rPr lang="ru-RU" altLang="ru-RU" b="1" dirty="0" smtClean="0"/>
              <a:t>астения, слабость</a:t>
            </a:r>
            <a:endParaRPr lang="ru-RU" altLang="ru-RU" b="1" dirty="0"/>
          </a:p>
          <a:p>
            <a:pPr eaLnBrk="1" hangingPunct="1">
              <a:lnSpc>
                <a:spcPct val="80000"/>
              </a:lnSpc>
            </a:pPr>
            <a:r>
              <a:rPr lang="ru-RU" altLang="ru-RU" b="1" dirty="0" err="1" smtClean="0"/>
              <a:t>Гипо</a:t>
            </a:r>
            <a:r>
              <a:rPr lang="ru-RU" altLang="ru-RU" b="1" dirty="0" smtClean="0"/>
              <a:t>- </a:t>
            </a:r>
            <a:r>
              <a:rPr lang="ru-RU" altLang="ru-RU" b="1" dirty="0"/>
              <a:t>или анорексия</a:t>
            </a:r>
            <a:r>
              <a:rPr lang="ru-RU" altLang="ru-RU" b="1" dirty="0" smtClean="0"/>
              <a:t>, </a:t>
            </a:r>
            <a:r>
              <a:rPr lang="ru-RU" altLang="ru-RU" dirty="0" smtClean="0"/>
              <a:t>уменьшение </a:t>
            </a:r>
            <a:r>
              <a:rPr lang="ru-RU" altLang="ru-RU" dirty="0"/>
              <a:t>потребления пищи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Недостаточный ответ, а нередко и рефрактерность на стандартную </a:t>
            </a:r>
            <a:r>
              <a:rPr lang="ru-RU" altLang="ru-RU" b="1" dirty="0" err="1"/>
              <a:t>нутритивную</a:t>
            </a:r>
            <a:r>
              <a:rPr lang="ru-RU" altLang="ru-RU" b="1" dirty="0"/>
              <a:t> терапию</a:t>
            </a:r>
          </a:p>
          <a:p>
            <a:pPr>
              <a:lnSpc>
                <a:spcPct val="80000"/>
              </a:lnSpc>
            </a:pPr>
            <a:r>
              <a:rPr lang="ru-RU" altLang="ru-RU" b="1" dirty="0" smtClean="0"/>
              <a:t>Плохое </a:t>
            </a:r>
            <a:r>
              <a:rPr lang="ru-RU" altLang="ru-RU" b="1" dirty="0"/>
              <a:t>функциональное состояние пациентов </a:t>
            </a:r>
            <a:r>
              <a:rPr lang="ru-RU" altLang="ru-RU" sz="2400" dirty="0"/>
              <a:t>(прогрессирующая утрата физической активности и когнитивных способностей)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329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022" y="-134368"/>
            <a:ext cx="8915400" cy="1247775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800000"/>
                </a:solidFill>
              </a:rPr>
              <a:t>Клинические </a:t>
            </a:r>
            <a:r>
              <a:rPr lang="ru-RU" altLang="ru-RU" sz="3600" b="1" dirty="0" smtClean="0">
                <a:solidFill>
                  <a:srgbClr val="800000"/>
                </a:solidFill>
              </a:rPr>
              <a:t>проявления кахексии (2)</a:t>
            </a:r>
            <a:endParaRPr lang="ru-RU" altLang="ru-RU" sz="3600" b="1" dirty="0">
              <a:solidFill>
                <a:srgbClr val="8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694" y="1069975"/>
            <a:ext cx="9011727" cy="56845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smtClean="0"/>
              <a:t>Анемия и </a:t>
            </a:r>
            <a:r>
              <a:rPr lang="ru-RU" altLang="ru-RU" dirty="0" err="1" smtClean="0"/>
              <a:t>иммуносупрессия</a:t>
            </a:r>
            <a:r>
              <a:rPr lang="ru-RU" altLang="ru-RU" dirty="0" smtClean="0"/>
              <a:t> (лимфоциты </a:t>
            </a:r>
            <a:r>
              <a:rPr lang="en-US" altLang="ru-RU" dirty="0" smtClean="0"/>
              <a:t>&lt;</a:t>
            </a:r>
            <a:r>
              <a:rPr lang="ru-RU" altLang="ru-RU" dirty="0" smtClean="0"/>
              <a:t> 1200 клеток) или депрессия (лимф.</a:t>
            </a:r>
            <a:r>
              <a:rPr lang="en-US" altLang="ru-RU" dirty="0" smtClean="0"/>
              <a:t> &lt;</a:t>
            </a:r>
            <a:r>
              <a:rPr lang="ru-RU" altLang="ru-RU" dirty="0" smtClean="0"/>
              <a:t> 800 клеток)</a:t>
            </a:r>
          </a:p>
          <a:p>
            <a:pPr>
              <a:lnSpc>
                <a:spcPct val="80000"/>
              </a:lnSpc>
            </a:pPr>
            <a:r>
              <a:rPr lang="ru-RU" altLang="ru-RU" dirty="0" smtClean="0"/>
              <a:t>Высокие </a:t>
            </a:r>
            <a:r>
              <a:rPr lang="ru-RU" altLang="ru-RU" dirty="0" err="1" smtClean="0"/>
              <a:t>цитокинемия</a:t>
            </a:r>
            <a:r>
              <a:rPr lang="ru-RU" altLang="ru-RU" dirty="0" smtClean="0"/>
              <a:t> и показатели СРБ</a:t>
            </a:r>
          </a:p>
          <a:p>
            <a:pPr>
              <a:lnSpc>
                <a:spcPct val="80000"/>
              </a:lnSpc>
            </a:pPr>
            <a:r>
              <a:rPr lang="ru-RU" altLang="ru-RU" dirty="0" smtClean="0"/>
              <a:t>Истощение висцерального пула белков (малое поступление белка, хр. катаболизм, извращённый синтез белка в печени) </a:t>
            </a:r>
          </a:p>
          <a:p>
            <a:pPr>
              <a:lnSpc>
                <a:spcPct val="80000"/>
              </a:lnSpc>
            </a:pPr>
            <a:r>
              <a:rPr lang="ru-RU" altLang="ru-RU" dirty="0" smtClean="0"/>
              <a:t> </a:t>
            </a:r>
            <a:r>
              <a:rPr lang="ru-RU" altLang="ru-RU" dirty="0" err="1" smtClean="0"/>
              <a:t>Полигландулярная</a:t>
            </a:r>
            <a:r>
              <a:rPr lang="ru-RU" altLang="ru-RU" dirty="0" smtClean="0"/>
              <a:t> эндокринная недостаточность </a:t>
            </a:r>
          </a:p>
          <a:p>
            <a:pPr>
              <a:lnSpc>
                <a:spcPct val="80000"/>
              </a:lnSpc>
            </a:pPr>
            <a:r>
              <a:rPr lang="ru-RU" altLang="ru-RU" dirty="0" smtClean="0"/>
              <a:t>Прогрессирующая </a:t>
            </a:r>
            <a:r>
              <a:rPr lang="ru-RU" altLang="ru-RU" dirty="0" err="1" smtClean="0"/>
              <a:t>полиорганная</a:t>
            </a:r>
            <a:r>
              <a:rPr lang="ru-RU" altLang="ru-RU" dirty="0" smtClean="0"/>
              <a:t> дистрофия</a:t>
            </a:r>
          </a:p>
          <a:p>
            <a:pPr>
              <a:lnSpc>
                <a:spcPct val="80000"/>
              </a:lnSpc>
            </a:pPr>
            <a:endParaRPr lang="ru-RU" altLang="ru-RU" dirty="0" smtClean="0"/>
          </a:p>
          <a:p>
            <a:pPr eaLnBrk="1" hangingPunct="1">
              <a:lnSpc>
                <a:spcPct val="80000"/>
              </a:lnSpc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41191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926747" y="112264"/>
            <a:ext cx="6018182" cy="1143000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rgbClr val="990000"/>
                </a:solidFill>
              </a:rPr>
              <a:t>Кахексия</a:t>
            </a:r>
            <a:endParaRPr lang="ru-RU" altLang="ru-RU" dirty="0" smtClean="0">
              <a:solidFill>
                <a:srgbClr val="990000"/>
              </a:solidFill>
            </a:endParaRPr>
          </a:p>
        </p:txBody>
      </p:sp>
      <p:sp>
        <p:nvSpPr>
          <p:cNvPr id="55299" name="Содержимое 2"/>
          <p:cNvSpPr>
            <a:spLocks noGrp="1"/>
          </p:cNvSpPr>
          <p:nvPr>
            <p:ph idx="4294967295"/>
          </p:nvPr>
        </p:nvSpPr>
        <p:spPr>
          <a:xfrm>
            <a:off x="422694" y="1052423"/>
            <a:ext cx="9503435" cy="572422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altLang="ru-RU" b="1" dirty="0" err="1"/>
              <a:t>Прекахексия</a:t>
            </a:r>
            <a:r>
              <a:rPr lang="ru-RU" altLang="ru-RU" b="1" dirty="0"/>
              <a:t> </a:t>
            </a:r>
            <a:endParaRPr lang="ru-RU" altLang="ru-RU" b="1" dirty="0" smtClean="0"/>
          </a:p>
          <a:p>
            <a:pPr marL="0" indent="0">
              <a:buNone/>
              <a:defRPr/>
            </a:pPr>
            <a:r>
              <a:rPr lang="ru-RU" altLang="ru-RU" sz="2000" dirty="0" smtClean="0"/>
              <a:t>Наличие </a:t>
            </a:r>
            <a:r>
              <a:rPr lang="ru-RU" altLang="ru-RU" sz="2000" b="1" dirty="0" smtClean="0"/>
              <a:t>заболевания </a:t>
            </a:r>
            <a:r>
              <a:rPr lang="ru-RU" altLang="ru-RU" sz="2000" b="1" dirty="0"/>
              <a:t>ассоциированного с </a:t>
            </a:r>
            <a:r>
              <a:rPr lang="en-US" altLang="ru-RU" sz="2000" b="1" dirty="0"/>
              <a:t>SIRS</a:t>
            </a:r>
            <a:r>
              <a:rPr lang="ru-RU" altLang="ru-RU" sz="2000" dirty="0"/>
              <a:t>,</a:t>
            </a:r>
            <a:r>
              <a:rPr lang="en-US" altLang="ru-RU" sz="2000" dirty="0"/>
              <a:t> </a:t>
            </a:r>
            <a:r>
              <a:rPr lang="ru-RU" altLang="ru-RU" sz="2000" dirty="0"/>
              <a:t>сопровождающегося </a:t>
            </a:r>
            <a:r>
              <a:rPr lang="ru-RU" altLang="ru-RU" sz="2000" b="1" dirty="0"/>
              <a:t>прогрессирующей потерей МТ </a:t>
            </a:r>
            <a:r>
              <a:rPr lang="ru-RU" altLang="ru-RU" sz="2000" dirty="0" smtClean="0"/>
              <a:t>(</a:t>
            </a:r>
            <a:r>
              <a:rPr lang="en-US" altLang="ru-RU" sz="2000" dirty="0"/>
              <a:t>&lt;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5</a:t>
            </a:r>
            <a:r>
              <a:rPr lang="ru-RU" altLang="ru-RU" sz="2000" dirty="0"/>
              <a:t>% </a:t>
            </a:r>
            <a:r>
              <a:rPr lang="ru-RU" altLang="ru-RU" sz="2000" dirty="0" smtClean="0"/>
              <a:t>за </a:t>
            </a:r>
            <a:r>
              <a:rPr lang="ru-RU" altLang="ru-RU" sz="2000" dirty="0"/>
              <a:t>6 </a:t>
            </a:r>
            <a:r>
              <a:rPr lang="ru-RU" altLang="ru-RU" sz="2000" dirty="0" err="1"/>
              <a:t>мес</a:t>
            </a:r>
            <a:r>
              <a:rPr lang="ru-RU" altLang="ru-RU" sz="2000" dirty="0"/>
              <a:t>) при ИМТ более 20 кг/м2 + </a:t>
            </a:r>
            <a:r>
              <a:rPr lang="ru-RU" altLang="ru-RU" sz="2000" dirty="0" smtClean="0"/>
              <a:t>транзиторная </a:t>
            </a:r>
            <a:r>
              <a:rPr lang="ru-RU" altLang="ru-RU" sz="2000" b="1" dirty="0" err="1" smtClean="0"/>
              <a:t>гипо</a:t>
            </a:r>
            <a:r>
              <a:rPr lang="ru-RU" altLang="ru-RU" sz="2000" b="1" dirty="0" smtClean="0"/>
              <a:t>-</a:t>
            </a:r>
            <a:r>
              <a:rPr lang="en-US" altLang="ru-RU" sz="2000" b="1" dirty="0" smtClean="0"/>
              <a:t> </a:t>
            </a:r>
            <a:r>
              <a:rPr lang="ru-RU" altLang="ru-RU" sz="2000" b="1" dirty="0" smtClean="0"/>
              <a:t>или анорексия</a:t>
            </a:r>
            <a:r>
              <a:rPr lang="en-US" altLang="ru-RU" sz="2000" b="1" dirty="0" smtClean="0"/>
              <a:t> + </a:t>
            </a:r>
            <a:r>
              <a:rPr lang="ru-RU" altLang="ru-RU" sz="2000" b="1" dirty="0" smtClean="0"/>
              <a:t>метаболические нарушения </a:t>
            </a:r>
            <a:r>
              <a:rPr lang="ru-RU" altLang="ru-RU" sz="2000" dirty="0" smtClean="0"/>
              <a:t>(гипоальбуминемия, </a:t>
            </a:r>
            <a:r>
              <a:rPr lang="ru-RU" altLang="ru-RU" sz="2000" dirty="0" err="1" smtClean="0"/>
              <a:t>гипохолестеринемия</a:t>
            </a:r>
            <a:r>
              <a:rPr lang="ru-RU" altLang="ru-RU" sz="2000" dirty="0" smtClean="0"/>
              <a:t> и др.) + (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пониженная мышечная масса -</a:t>
            </a:r>
            <a:r>
              <a:rPr lang="ru-RU" altLang="ru-RU" sz="2000" b="1" dirty="0" err="1" smtClean="0">
                <a:solidFill>
                  <a:srgbClr val="C00000"/>
                </a:solidFill>
              </a:rPr>
              <a:t>пресаркопения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)</a:t>
            </a:r>
            <a:endParaRPr lang="ru-RU" altLang="ru-RU" sz="2000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ru-RU" altLang="ru-RU" b="1" dirty="0" smtClean="0"/>
              <a:t>Кахексия</a:t>
            </a:r>
          </a:p>
          <a:p>
            <a:pPr marL="0" indent="0">
              <a:buNone/>
              <a:defRPr/>
            </a:pPr>
            <a:r>
              <a:rPr lang="ru-RU" altLang="ru-RU" sz="2000" dirty="0" smtClean="0"/>
              <a:t>Наличие </a:t>
            </a:r>
            <a:r>
              <a:rPr lang="ru-RU" altLang="ru-RU" sz="2000" b="1" dirty="0" smtClean="0"/>
              <a:t>заболевания </a:t>
            </a:r>
            <a:r>
              <a:rPr lang="ru-RU" altLang="ru-RU" sz="2000" b="1" dirty="0"/>
              <a:t>ассоциированного с </a:t>
            </a:r>
            <a:r>
              <a:rPr lang="en-US" altLang="ru-RU" sz="2000" b="1" dirty="0"/>
              <a:t>SIRS</a:t>
            </a:r>
            <a:r>
              <a:rPr lang="ru-RU" altLang="ru-RU" sz="2000" dirty="0"/>
              <a:t>,</a:t>
            </a:r>
            <a:r>
              <a:rPr lang="en-US" altLang="ru-RU" sz="2000" dirty="0"/>
              <a:t> </a:t>
            </a:r>
            <a:r>
              <a:rPr lang="ru-RU" altLang="ru-RU" sz="2000" dirty="0"/>
              <a:t>сопровождающегося прогрессирующей значимой </a:t>
            </a:r>
            <a:r>
              <a:rPr lang="ru-RU" altLang="ru-RU" sz="2000" b="1" dirty="0"/>
              <a:t>потерей МТ </a:t>
            </a:r>
            <a:r>
              <a:rPr lang="ru-RU" altLang="ru-RU" sz="2000" dirty="0" smtClean="0"/>
              <a:t>(</a:t>
            </a:r>
            <a:r>
              <a:rPr lang="en-US" altLang="ru-RU" sz="2000" dirty="0"/>
              <a:t>&gt; </a:t>
            </a:r>
            <a:r>
              <a:rPr lang="ru-RU" altLang="ru-RU" sz="2000" dirty="0" smtClean="0"/>
              <a:t>5</a:t>
            </a:r>
            <a:r>
              <a:rPr lang="ru-RU" altLang="ru-RU" sz="2000" dirty="0"/>
              <a:t>% за 3</a:t>
            </a:r>
            <a:r>
              <a:rPr lang="ru-RU" altLang="ru-RU" sz="2000" dirty="0" smtClean="0"/>
              <a:t> </a:t>
            </a:r>
            <a:r>
              <a:rPr lang="ru-RU" altLang="ru-RU" sz="2000" dirty="0" err="1"/>
              <a:t>мес</a:t>
            </a:r>
            <a:r>
              <a:rPr lang="ru-RU" altLang="ru-RU" sz="2000" dirty="0"/>
              <a:t> ) + </a:t>
            </a:r>
            <a:r>
              <a:rPr lang="ru-RU" altLang="ru-RU" sz="2000" b="1" dirty="0"/>
              <a:t>гипотрофия (ИМТ</a:t>
            </a:r>
            <a:r>
              <a:rPr lang="en-US" altLang="ru-RU" sz="2000" b="1" dirty="0"/>
              <a:t>&lt;</a:t>
            </a:r>
            <a:r>
              <a:rPr lang="ru-RU" altLang="ru-RU" sz="2000" b="1" dirty="0"/>
              <a:t>20 кг/м2) + </a:t>
            </a:r>
            <a:r>
              <a:rPr lang="ru-RU" altLang="ru-RU" sz="2000" b="1" dirty="0" smtClean="0"/>
              <a:t>анорексия +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(саркопения – снижение массы и силы мышечной массы) </a:t>
            </a:r>
            <a:endParaRPr lang="ru-RU" altLang="ru-RU" sz="2000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ru-RU" altLang="ru-RU" b="1" dirty="0"/>
              <a:t>Рефрактерная кахексия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000" dirty="0"/>
              <a:t>      - </a:t>
            </a:r>
            <a:r>
              <a:rPr lang="ru-RU" altLang="ru-RU" sz="2000" b="1" dirty="0" smtClean="0"/>
              <a:t>наличие прогрессирующего </a:t>
            </a:r>
            <a:r>
              <a:rPr lang="ru-RU" altLang="ru-RU" sz="2000" b="1" dirty="0"/>
              <a:t>ассоциированного с </a:t>
            </a:r>
            <a:r>
              <a:rPr lang="en-US" altLang="ru-RU" sz="2000" b="1" dirty="0" smtClean="0"/>
              <a:t>SIRS</a:t>
            </a:r>
            <a:r>
              <a:rPr lang="ru-RU" altLang="ru-RU" sz="2000" b="1" dirty="0" smtClean="0"/>
              <a:t> заболевания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000" b="1" dirty="0" smtClean="0"/>
              <a:t>      - анорексия  </a:t>
            </a:r>
            <a:r>
              <a:rPr lang="ru-RU" altLang="ru-RU" sz="2000" b="1" dirty="0"/>
              <a:t>- потеря МТ </a:t>
            </a:r>
            <a:r>
              <a:rPr lang="en-US" altLang="ru-RU" sz="2000" b="1" dirty="0"/>
              <a:t>&gt;</a:t>
            </a:r>
            <a:r>
              <a:rPr lang="ru-RU" altLang="ru-RU" sz="2000" b="1" dirty="0"/>
              <a:t>20%  - ИМТ менее 16 кг/м2                 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000" b="1" dirty="0"/>
              <a:t>      - </a:t>
            </a:r>
            <a:r>
              <a:rPr lang="ru-RU" altLang="ru-RU" sz="2000" b="1" dirty="0" smtClean="0"/>
              <a:t>тяжелая саркопения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(снижение массы и силы ММ + </a:t>
            </a:r>
            <a:r>
              <a:rPr lang="ru-RU" altLang="ru-RU" sz="2000" b="1" dirty="0" err="1" smtClean="0">
                <a:solidFill>
                  <a:srgbClr val="C00000"/>
                </a:solidFill>
              </a:rPr>
              <a:t>двиг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. функции)</a:t>
            </a:r>
            <a:endParaRPr lang="ru-RU" alt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000" b="1" dirty="0"/>
              <a:t>      - плохое функциональное состояние пациента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000" dirty="0"/>
              <a:t>      </a:t>
            </a:r>
            <a:r>
              <a:rPr lang="ru-RU" altLang="ru-RU" sz="2000" b="1" dirty="0"/>
              <a:t>- отсутствие должного эффекта от НМТ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000" dirty="0"/>
              <a:t>      - ожидаемая продолжительность жизни </a:t>
            </a:r>
            <a:r>
              <a:rPr lang="ru-RU" altLang="ru-RU" sz="2000" dirty="0" smtClean="0"/>
              <a:t>менее 3 </a:t>
            </a:r>
            <a:r>
              <a:rPr lang="ru-RU" altLang="ru-RU" sz="2000" dirty="0" err="1"/>
              <a:t>мес</a:t>
            </a:r>
            <a:r>
              <a:rPr lang="ru-RU" altLang="ru-RU" sz="2000" dirty="0"/>
              <a:t> </a:t>
            </a:r>
          </a:p>
          <a:p>
            <a:pPr>
              <a:defRPr/>
            </a:pPr>
            <a:endParaRPr lang="ru-RU" alt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9072" y="23018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</a:rPr>
              <a:t>Диагностические критерии </a:t>
            </a:r>
            <a:r>
              <a:rPr lang="ru-RU" altLang="ru-RU" sz="4000" b="1" dirty="0" err="1">
                <a:solidFill>
                  <a:srgbClr val="C00000"/>
                </a:solidFill>
              </a:rPr>
              <a:t>саркопении</a:t>
            </a:r>
            <a:r>
              <a:rPr lang="ru-RU" altLang="ru-RU" sz="4000" b="1" dirty="0">
                <a:solidFill>
                  <a:srgbClr val="C00000"/>
                </a:solidFill>
              </a:rPr>
              <a:t> (EWGSOP, 2009)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2160" y="1461294"/>
            <a:ext cx="4608513" cy="216058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400" dirty="0"/>
              <a:t>Снижение мышечной массы.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400" dirty="0"/>
              <a:t>Снижение мышечной силы.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400" dirty="0"/>
              <a:t>Снижение мышечной функции</a:t>
            </a:r>
            <a:r>
              <a:rPr lang="ru-RU" altLang="ru-RU" sz="2400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43039" name="AutoShape 31"/>
          <p:cNvSpPr>
            <a:spLocks noChangeArrowheads="1"/>
          </p:cNvSpPr>
          <p:nvPr/>
        </p:nvSpPr>
        <p:spPr bwMode="auto">
          <a:xfrm>
            <a:off x="4108142" y="4377603"/>
            <a:ext cx="71438" cy="287338"/>
          </a:xfrm>
          <a:prstGeom prst="downArrow">
            <a:avLst>
              <a:gd name="adj1" fmla="val 50000"/>
              <a:gd name="adj2" fmla="val 1005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3040" name="AutoShape 32"/>
          <p:cNvSpPr>
            <a:spLocks noChangeArrowheads="1"/>
          </p:cNvSpPr>
          <p:nvPr/>
        </p:nvSpPr>
        <p:spPr bwMode="auto">
          <a:xfrm>
            <a:off x="4108142" y="4892461"/>
            <a:ext cx="71438" cy="360363"/>
          </a:xfrm>
          <a:prstGeom prst="downArrow">
            <a:avLst>
              <a:gd name="adj1" fmla="val 50000"/>
              <a:gd name="adj2" fmla="val 126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3041" name="AutoShape 33"/>
          <p:cNvSpPr>
            <a:spLocks noChangeArrowheads="1"/>
          </p:cNvSpPr>
          <p:nvPr/>
        </p:nvSpPr>
        <p:spPr bwMode="auto">
          <a:xfrm>
            <a:off x="4140263" y="5449341"/>
            <a:ext cx="71437" cy="431800"/>
          </a:xfrm>
          <a:prstGeom prst="downArrow">
            <a:avLst>
              <a:gd name="adj1" fmla="val 50000"/>
              <a:gd name="adj2" fmla="val 15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3042" name="AutoShape 34"/>
          <p:cNvSpPr>
            <a:spLocks noChangeArrowheads="1"/>
          </p:cNvSpPr>
          <p:nvPr/>
        </p:nvSpPr>
        <p:spPr bwMode="auto">
          <a:xfrm>
            <a:off x="6399482" y="4854145"/>
            <a:ext cx="71438" cy="360363"/>
          </a:xfrm>
          <a:prstGeom prst="downArrow">
            <a:avLst>
              <a:gd name="adj1" fmla="val 50000"/>
              <a:gd name="adj2" fmla="val 126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3043" name="AutoShape 35"/>
          <p:cNvSpPr>
            <a:spLocks noChangeArrowheads="1"/>
          </p:cNvSpPr>
          <p:nvPr/>
        </p:nvSpPr>
        <p:spPr bwMode="auto">
          <a:xfrm>
            <a:off x="6399482" y="5357273"/>
            <a:ext cx="71438" cy="431800"/>
          </a:xfrm>
          <a:prstGeom prst="downArrow">
            <a:avLst>
              <a:gd name="adj1" fmla="val 50000"/>
              <a:gd name="adj2" fmla="val 151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3044" name="AutoShape 36"/>
          <p:cNvSpPr>
            <a:spLocks noChangeArrowheads="1"/>
          </p:cNvSpPr>
          <p:nvPr/>
        </p:nvSpPr>
        <p:spPr bwMode="auto">
          <a:xfrm>
            <a:off x="8690717" y="5377903"/>
            <a:ext cx="71437" cy="503238"/>
          </a:xfrm>
          <a:prstGeom prst="downArrow">
            <a:avLst>
              <a:gd name="adj1" fmla="val 50000"/>
              <a:gd name="adj2" fmla="val 1761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3045" name="AutoShape 37"/>
          <p:cNvSpPr>
            <a:spLocks noChangeArrowheads="1"/>
          </p:cNvSpPr>
          <p:nvPr/>
        </p:nvSpPr>
        <p:spPr bwMode="auto">
          <a:xfrm>
            <a:off x="8690717" y="4930478"/>
            <a:ext cx="71438" cy="360363"/>
          </a:xfrm>
          <a:prstGeom prst="downArrow">
            <a:avLst>
              <a:gd name="adj1" fmla="val 50000"/>
              <a:gd name="adj2" fmla="val 126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3046" name="Text Box 38"/>
          <p:cNvSpPr txBox="1">
            <a:spLocks noChangeArrowheads="1"/>
          </p:cNvSpPr>
          <p:nvPr/>
        </p:nvSpPr>
        <p:spPr bwMode="auto">
          <a:xfrm>
            <a:off x="5323936" y="1408113"/>
            <a:ext cx="4248750" cy="17240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002060"/>
                </a:solidFill>
              </a:rPr>
              <a:t>1. Мышечная сила  (кистевая динамометрия)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</a:rPr>
              <a:t>Мужчины &lt; 30 кг (динамометр)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</a:rPr>
              <a:t>Женщины &lt; 20 кг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002060"/>
                </a:solidFill>
              </a:rPr>
              <a:t>2. Скорость ходьбы &lt; 0,8 м/с</a:t>
            </a:r>
            <a:r>
              <a:rPr lang="ru-RU" altLang="ru-RU" sz="2000" dirty="0">
                <a:solidFill>
                  <a:srgbClr val="002060"/>
                </a:solidFill>
              </a:rPr>
              <a:t> 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43047" name="TextBox 1"/>
          <p:cNvSpPr txBox="1">
            <a:spLocks noChangeArrowheads="1"/>
          </p:cNvSpPr>
          <p:nvPr/>
        </p:nvSpPr>
        <p:spPr bwMode="auto">
          <a:xfrm>
            <a:off x="622752" y="6099973"/>
            <a:ext cx="9036051" cy="708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Диагноз </a:t>
            </a:r>
            <a:r>
              <a:rPr lang="ru-RU" altLang="ru-RU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саркопении</a:t>
            </a:r>
            <a:r>
              <a:rPr lang="ru-RU" altLang="ru-RU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основывается на выявлении двух из трех вышеперечисленных критериев</a:t>
            </a:r>
            <a:endParaRPr lang="ru-RU" altLang="ru-RU" sz="2000" dirty="0"/>
          </a:p>
        </p:txBody>
      </p:sp>
      <p:graphicFrame>
        <p:nvGraphicFramePr>
          <p:cNvPr id="15" name="Group 4"/>
          <p:cNvGraphicFramePr>
            <a:graphicFrameLocks noGrp="1"/>
          </p:cNvGraphicFramePr>
          <p:nvPr>
            <p:extLst/>
          </p:nvPr>
        </p:nvGraphicFramePr>
        <p:xfrm>
          <a:off x="931924" y="3436398"/>
          <a:ext cx="8640762" cy="2576513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Стадии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Мышечная масса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Мышечная сила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Мышечная функция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Пресаркопения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Саркопения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и (или)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Тяжелая саркопения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0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496" y="468632"/>
            <a:ext cx="89976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А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норексия </a:t>
            </a:r>
            <a:r>
              <a:rPr lang="ru-RU" altLang="ru-RU" sz="3200" b="1" dirty="0">
                <a:solidFill>
                  <a:srgbClr val="C00000"/>
                </a:solidFill>
              </a:rPr>
              <a:t>- клинически значимый симптом, играющий важную роль в развитии и усилении кахексии </a:t>
            </a:r>
            <a:br>
              <a:rPr lang="ru-RU" altLang="ru-RU" sz="3200" b="1" dirty="0">
                <a:solidFill>
                  <a:srgbClr val="C00000"/>
                </a:solidFill>
              </a:rPr>
            </a:br>
            <a:endParaRPr lang="ru-RU" altLang="ru-RU" sz="3200" b="1" dirty="0">
              <a:solidFill>
                <a:srgbClr val="C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496" y="2795487"/>
            <a:ext cx="868680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2000" dirty="0"/>
          </a:p>
          <a:p>
            <a:pPr>
              <a:lnSpc>
                <a:spcPct val="80000"/>
              </a:lnSpc>
            </a:pPr>
            <a:r>
              <a:rPr lang="ru-RU" altLang="ru-RU" sz="2500" dirty="0"/>
              <a:t>А</a:t>
            </a:r>
            <a:r>
              <a:rPr lang="ru-RU" altLang="ru-RU" sz="2500" dirty="0" smtClean="0"/>
              <a:t>норексия </a:t>
            </a:r>
            <a:r>
              <a:rPr lang="ru-RU" altLang="ru-RU" sz="2500" dirty="0"/>
              <a:t>негативно влияет на качество жизни пациентов; </a:t>
            </a:r>
          </a:p>
          <a:p>
            <a:pPr>
              <a:lnSpc>
                <a:spcPct val="80000"/>
              </a:lnSpc>
            </a:pPr>
            <a:r>
              <a:rPr lang="ru-RU" altLang="ru-RU" sz="2500" dirty="0"/>
              <a:t>А</a:t>
            </a:r>
            <a:r>
              <a:rPr lang="ru-RU" altLang="ru-RU" sz="2500" dirty="0" smtClean="0"/>
              <a:t>норексия </a:t>
            </a:r>
            <a:r>
              <a:rPr lang="ru-RU" altLang="ru-RU" sz="2500" dirty="0"/>
              <a:t>связана со сниженным уровнем выживаемости; </a:t>
            </a:r>
          </a:p>
          <a:p>
            <a:pPr>
              <a:lnSpc>
                <a:spcPct val="80000"/>
              </a:lnSpc>
            </a:pPr>
            <a:r>
              <a:rPr lang="ru-RU" altLang="ru-RU" sz="2500" dirty="0"/>
              <a:t>Терапевтические методы лечения анорексии существуют, но их эффективность оставляет желать лучшего; </a:t>
            </a:r>
          </a:p>
          <a:p>
            <a:pPr>
              <a:lnSpc>
                <a:spcPct val="80000"/>
              </a:lnSpc>
            </a:pPr>
            <a:r>
              <a:rPr lang="ru-RU" altLang="ru-RU" sz="2500" b="1" dirty="0"/>
              <a:t>Пациентам с </a:t>
            </a:r>
            <a:r>
              <a:rPr lang="ru-RU" altLang="ru-RU" sz="2500" b="1" dirty="0" smtClean="0"/>
              <a:t>анорексией </a:t>
            </a:r>
            <a:r>
              <a:rPr lang="ru-RU" altLang="ru-RU" sz="2500" b="1" dirty="0"/>
              <a:t>следует обязательно давать рекомендации по оптимизации питания; </a:t>
            </a:r>
          </a:p>
          <a:p>
            <a:pPr>
              <a:lnSpc>
                <a:spcPct val="80000"/>
              </a:lnSpc>
            </a:pPr>
            <a:r>
              <a:rPr lang="ru-RU" altLang="ru-RU" sz="2500" b="1" dirty="0"/>
              <a:t>Если рекомендации по питанию недостаточны или они не приносят результата назначается лекарственная терапия.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122" y="1373559"/>
            <a:ext cx="8678174" cy="14219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/>
              <a:t>Обусловленное </a:t>
            </a:r>
            <a:r>
              <a:rPr lang="ru-RU" altLang="ru-RU" sz="2400" b="1" dirty="0" err="1" smtClean="0"/>
              <a:t>цитокинемией</a:t>
            </a:r>
            <a:r>
              <a:rPr lang="ru-RU" altLang="ru-RU" sz="2400" b="1" dirty="0" smtClean="0"/>
              <a:t> нарушение функции пищевого центра гипоталамуса</a:t>
            </a:r>
            <a:r>
              <a:rPr lang="ru-RU" altLang="ru-RU" sz="2400" b="1" dirty="0"/>
              <a:t>, </a:t>
            </a:r>
            <a:r>
              <a:rPr lang="ru-RU" altLang="ru-RU" sz="2400" b="1" dirty="0" smtClean="0"/>
              <a:t>регулирующего пищевое поведение и потребление пищи в интересах поддержки оптимального трофического гомеостаза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769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537" y="219456"/>
            <a:ext cx="7115111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Мультимодальный</a:t>
            </a:r>
            <a:r>
              <a:rPr lang="ru-RU" alt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подход к лечению синдрома анорексии- кахексии</a:t>
            </a:r>
            <a:endParaRPr lang="ru-RU" altLang="ru-RU" sz="32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9502775" cy="48529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dirty="0" smtClean="0"/>
              <a:t>Поддерживающая терапия основного заболевания (подавление системной воспалительной реакции – </a:t>
            </a:r>
            <a:r>
              <a:rPr lang="ru-RU" altLang="ru-RU" dirty="0" err="1" smtClean="0"/>
              <a:t>цитокинемии</a:t>
            </a:r>
            <a:r>
              <a:rPr lang="ru-RU" altLang="ru-RU" dirty="0" smtClean="0"/>
              <a:t>)</a:t>
            </a:r>
          </a:p>
          <a:p>
            <a:r>
              <a:rPr lang="ru-RU" altLang="ru-RU" dirty="0" smtClean="0"/>
              <a:t>Подавление анорексии  и стимуляция аппетита</a:t>
            </a:r>
          </a:p>
          <a:p>
            <a:r>
              <a:rPr lang="ru-RU" altLang="ru-RU" dirty="0" smtClean="0"/>
              <a:t>Оптимальное субстратное обеспечение</a:t>
            </a:r>
          </a:p>
          <a:p>
            <a:pPr eaLnBrk="1" hangingPunct="1"/>
            <a:r>
              <a:rPr lang="ru-RU" altLang="ru-RU" dirty="0" smtClean="0"/>
              <a:t>Коррекция </a:t>
            </a:r>
            <a:r>
              <a:rPr lang="ru-RU" altLang="ru-RU" dirty="0"/>
              <a:t>дисфункции трофической цепи     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    - оптимизация пищеварения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   - </a:t>
            </a:r>
            <a:r>
              <a:rPr lang="ru-RU" altLang="ru-RU" dirty="0" err="1"/>
              <a:t>энерготропная</a:t>
            </a:r>
            <a:r>
              <a:rPr lang="ru-RU" altLang="ru-RU" dirty="0"/>
              <a:t> терапия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   - </a:t>
            </a:r>
            <a:r>
              <a:rPr lang="ru-RU" altLang="ru-RU" dirty="0" err="1"/>
              <a:t>антикатаболическая</a:t>
            </a:r>
            <a:r>
              <a:rPr lang="ru-RU" altLang="ru-RU" dirty="0"/>
              <a:t> терапия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   - стимуляция анаболизма мышечных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     протеинов</a:t>
            </a:r>
          </a:p>
          <a:p>
            <a:pPr eaLnBrk="1" hangingPunct="1"/>
            <a:r>
              <a:rPr lang="ru-RU" altLang="ru-RU" dirty="0"/>
              <a:t>Активация двигательной активности</a:t>
            </a:r>
          </a:p>
          <a:p>
            <a:pPr eaLnBrk="1" hangingPunct="1">
              <a:buFontTx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716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260" y="284673"/>
            <a:ext cx="9243490" cy="251028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altLang="ru-RU" sz="3200" b="1" dirty="0">
                <a:solidFill>
                  <a:srgbClr val="C00000"/>
                </a:solidFill>
              </a:rPr>
              <a:t>П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ациенты</a:t>
            </a:r>
            <a:r>
              <a:rPr lang="ru-RU" altLang="ru-RU" sz="3200" b="1" dirty="0">
                <a:solidFill>
                  <a:srgbClr val="C00000"/>
                </a:solidFill>
              </a:rPr>
              <a:t>, теряющие аппетит, должны получить индивидуальные рекомендации по оптимизации питания, что может существенно повлиять на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качество и продолжительность их жизни</a:t>
            </a: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32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32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3200" b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32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32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lang="ru-RU" alt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45544" y="2475781"/>
            <a:ext cx="383012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Свойства пищи</a:t>
            </a:r>
          </a:p>
          <a:p>
            <a:pPr algn="ctr"/>
            <a:r>
              <a:rPr lang="ru-RU" sz="2800" dirty="0" err="1" smtClean="0"/>
              <a:t>Нутритивные</a:t>
            </a:r>
            <a:endParaRPr lang="ru-RU" sz="2800" dirty="0" smtClean="0"/>
          </a:p>
          <a:p>
            <a:pPr algn="ctr"/>
            <a:r>
              <a:rPr lang="ru-RU" sz="2800" dirty="0" smtClean="0"/>
              <a:t>Регуляторные</a:t>
            </a:r>
          </a:p>
          <a:p>
            <a:pPr algn="ctr"/>
            <a:r>
              <a:rPr lang="ru-RU" sz="2800" dirty="0" smtClean="0"/>
              <a:t>Сенсорные </a:t>
            </a:r>
          </a:p>
          <a:p>
            <a:pPr algn="ctr"/>
            <a:r>
              <a:rPr lang="ru-RU" sz="2800" dirty="0"/>
              <a:t>З</a:t>
            </a:r>
            <a:r>
              <a:rPr lang="ru-RU" sz="2800" dirty="0" smtClean="0"/>
              <a:t>наковые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8224" y="5310818"/>
            <a:ext cx="9954883" cy="10605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600" b="1" dirty="0"/>
              <a:t>Лечебное питание – это вынужденно ограничительная ситуация, при которой </a:t>
            </a:r>
            <a:r>
              <a:rPr lang="ru-RU" altLang="ru-RU" sz="2600" b="1" dirty="0" smtClean="0"/>
              <a:t>часто не </a:t>
            </a:r>
            <a:r>
              <a:rPr lang="ru-RU" altLang="ru-RU" sz="2600" b="1" dirty="0"/>
              <a:t>могут быть реализованы в полной мере все свойства пищи</a:t>
            </a:r>
            <a:r>
              <a:rPr lang="ru-RU" altLang="ru-RU" sz="2600" b="1" dirty="0">
                <a:solidFill>
                  <a:srgbClr val="8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89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0"/>
            <a:ext cx="9644634" cy="974785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990000"/>
                </a:solidFill>
              </a:rPr>
              <a:t>Проблемные вопросы</a:t>
            </a:r>
            <a:endParaRPr lang="ru-RU" altLang="ru-RU" b="1" dirty="0">
              <a:solidFill>
                <a:srgbClr val="99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6233"/>
            <a:ext cx="8873109" cy="364791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ru-RU" altLang="ru-RU" dirty="0"/>
              <a:t>   </a:t>
            </a:r>
            <a:r>
              <a:rPr lang="ru-RU" altLang="ru-RU" sz="3000" dirty="0"/>
              <a:t>Как реализовать рекомендации по оптимальному питанию </a:t>
            </a:r>
            <a:r>
              <a:rPr lang="ru-RU" altLang="ru-RU" sz="3000" dirty="0" smtClean="0"/>
              <a:t>пациентов с синдромом анорексии-кахексии если имеют </a:t>
            </a:r>
            <a:r>
              <a:rPr lang="ru-RU" altLang="ru-RU" sz="3000" dirty="0"/>
              <a:t>место:</a:t>
            </a:r>
          </a:p>
          <a:p>
            <a:pPr eaLnBrk="1" hangingPunct="1"/>
            <a:r>
              <a:rPr lang="ru-RU" altLang="ru-RU" sz="3000" dirty="0"/>
              <a:t>пониженный аппетит</a:t>
            </a:r>
          </a:p>
          <a:p>
            <a:pPr eaLnBrk="1" hangingPunct="1"/>
            <a:r>
              <a:rPr lang="ru-RU" altLang="ru-RU" sz="3000" dirty="0"/>
              <a:t>нарушенное пищеварение (тошнота, иногда рвота, метеоризм, расстройства стула)</a:t>
            </a:r>
          </a:p>
          <a:p>
            <a:pPr eaLnBrk="1" hangingPunct="1"/>
            <a:r>
              <a:rPr lang="ru-RU" altLang="ru-RU" sz="3000" dirty="0"/>
              <a:t>проблемы приема пищи при поражениях ротовой полости и иногда возникающих трудностей при </a:t>
            </a:r>
            <a:r>
              <a:rPr lang="ru-RU" altLang="ru-RU" sz="3000" dirty="0" smtClean="0"/>
              <a:t>глотании</a:t>
            </a:r>
          </a:p>
          <a:p>
            <a:pPr eaLnBrk="1" hangingPunct="1"/>
            <a:r>
              <a:rPr lang="ru-RU" altLang="ru-RU" sz="3000" dirty="0" smtClean="0"/>
              <a:t>Блокада клеточного уровня трофической цепи и </a:t>
            </a:r>
            <a:r>
              <a:rPr lang="ru-RU" altLang="ru-RU" sz="3000" dirty="0" err="1" smtClean="0"/>
              <a:t>гиперкатаболизм</a:t>
            </a:r>
            <a:endParaRPr lang="ru-RU" altLang="ru-RU" sz="3000" dirty="0"/>
          </a:p>
          <a:p>
            <a:pPr eaLnBrk="1" hangingPunct="1"/>
            <a:endParaRPr lang="ru-RU" altLang="ru-RU" sz="3200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82364" y="4537494"/>
            <a:ext cx="8910828" cy="212365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i="1" dirty="0" smtClean="0">
                <a:solidFill>
                  <a:srgbClr val="000066"/>
                </a:solidFill>
              </a:rPr>
              <a:t>Лечебное питание - компромисс </a:t>
            </a:r>
            <a:r>
              <a:rPr lang="ru-RU" altLang="ru-RU" sz="2400" b="1" i="1" dirty="0">
                <a:solidFill>
                  <a:srgbClr val="000066"/>
                </a:solidFill>
              </a:rPr>
              <a:t>между желаниями и возможностями больного</a:t>
            </a:r>
            <a:r>
              <a:rPr lang="ru-RU" altLang="ru-RU" sz="2400" b="1" i="1" dirty="0">
                <a:solidFill>
                  <a:srgbClr val="CCFFFF"/>
                </a:solidFill>
              </a:rPr>
              <a:t> </a:t>
            </a:r>
            <a:r>
              <a:rPr lang="ru-RU" altLang="ru-RU" sz="2400" b="1" i="1" dirty="0">
                <a:solidFill>
                  <a:srgbClr val="000066"/>
                </a:solidFill>
              </a:rPr>
              <a:t>! </a:t>
            </a:r>
            <a:endParaRPr lang="ru-RU" altLang="ru-RU" sz="2400" b="1" i="1" dirty="0" smtClean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990000"/>
                </a:solidFill>
              </a:rPr>
              <a:t>Необходимость в квалифицированной </a:t>
            </a:r>
            <a:r>
              <a:rPr lang="ru-RU" altLang="ru-RU" sz="2400" b="1" dirty="0">
                <a:solidFill>
                  <a:srgbClr val="990000"/>
                </a:solidFill>
              </a:rPr>
              <a:t>консультации диетолога для совместного выбора тактики НП с учетом состояния больного и вкусовых предпочтений</a:t>
            </a:r>
          </a:p>
        </p:txBody>
      </p:sp>
    </p:spTree>
    <p:extLst>
      <p:ext uri="{BB962C8B-B14F-4D97-AF65-F5344CB8AC3E}">
        <p14:creationId xmlns:p14="http://schemas.microsoft.com/office/powerpoint/2010/main" val="13684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431321" y="-198077"/>
            <a:ext cx="9782353" cy="1371600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>
                <a:solidFill>
                  <a:srgbClr val="CC3300"/>
                </a:solidFill>
              </a:rPr>
              <a:t>Варианты </a:t>
            </a:r>
            <a:r>
              <a:rPr lang="ru-RU" altLang="ru-RU" sz="4000" b="1" dirty="0" smtClean="0">
                <a:solidFill>
                  <a:srgbClr val="CC3300"/>
                </a:solidFill>
              </a:rPr>
              <a:t>недостаточности </a:t>
            </a:r>
            <a:r>
              <a:rPr lang="ru-RU" altLang="ru-RU" sz="4000" b="1" dirty="0">
                <a:solidFill>
                  <a:srgbClr val="CC3300"/>
                </a:solidFill>
              </a:rPr>
              <a:t>питания (МКБ 10)</a:t>
            </a:r>
          </a:p>
        </p:txBody>
      </p:sp>
      <p:sp>
        <p:nvSpPr>
          <p:cNvPr id="30723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569344" y="1015661"/>
            <a:ext cx="9221637" cy="4787330"/>
          </a:xfrm>
        </p:spPr>
        <p:txBody>
          <a:bodyPr>
            <a:normAutofit lnSpcReduction="10000"/>
          </a:bodyPr>
          <a:lstStyle/>
          <a:p>
            <a:r>
              <a:rPr lang="ru-RU" altLang="ru-RU" sz="2400" b="1" dirty="0" err="1"/>
              <a:t>Квашиоркор</a:t>
            </a:r>
            <a:r>
              <a:rPr lang="ru-RU" altLang="ru-RU" sz="2400" b="1" dirty="0"/>
              <a:t> (Е 40) </a:t>
            </a:r>
          </a:p>
          <a:p>
            <a:r>
              <a:rPr lang="ru-RU" altLang="ru-RU" sz="2400" b="1" dirty="0"/>
              <a:t>Алиментарный маразм (Е 41) </a:t>
            </a:r>
          </a:p>
          <a:p>
            <a:r>
              <a:rPr lang="ru-RU" altLang="ru-RU" sz="2400" b="1" dirty="0"/>
              <a:t>Маразматический </a:t>
            </a:r>
            <a:r>
              <a:rPr lang="ru-RU" altLang="ru-RU" sz="2400" b="1" dirty="0" err="1"/>
              <a:t>квашиоркор</a:t>
            </a:r>
            <a:r>
              <a:rPr lang="ru-RU" altLang="ru-RU" sz="2400" b="1" dirty="0"/>
              <a:t> (Е 42) </a:t>
            </a:r>
          </a:p>
          <a:p>
            <a:r>
              <a:rPr lang="ru-RU" altLang="ru-RU" sz="2400" dirty="0"/>
              <a:t>Голодание (Т 73.0)</a:t>
            </a:r>
          </a:p>
          <a:p>
            <a:r>
              <a:rPr lang="ru-RU" altLang="ru-RU" sz="2400" b="1" dirty="0"/>
              <a:t>Саркопения (М62.84)</a:t>
            </a:r>
          </a:p>
          <a:p>
            <a:r>
              <a:rPr lang="ru-RU" altLang="ru-RU" sz="3200" b="1" dirty="0"/>
              <a:t>Кахексия (</a:t>
            </a:r>
            <a:r>
              <a:rPr lang="en-US" altLang="ru-RU" sz="3200" b="1" dirty="0"/>
              <a:t>R 64) </a:t>
            </a:r>
          </a:p>
          <a:p>
            <a:r>
              <a:rPr lang="ru-RU" altLang="ru-RU" sz="2400" dirty="0"/>
              <a:t>Недостаточность питания при беременности (О 25) </a:t>
            </a:r>
          </a:p>
          <a:p>
            <a:r>
              <a:rPr lang="ru-RU" altLang="ru-RU" sz="2400" dirty="0"/>
              <a:t>Недостаточность питания при кормлении грудью (О 93) </a:t>
            </a:r>
          </a:p>
          <a:p>
            <a:r>
              <a:rPr lang="ru-RU" altLang="ru-RU" sz="2400" b="1" dirty="0"/>
              <a:t>Недостаточность питания в пожилом и старческом возрасте (R 54) </a:t>
            </a:r>
          </a:p>
          <a:p>
            <a:r>
              <a:rPr lang="ru-RU" altLang="ru-RU" sz="2400" dirty="0"/>
              <a:t>Недостаточность питания при физических и умственных перегрузках (Е 63) </a:t>
            </a:r>
          </a:p>
          <a:p>
            <a:endParaRPr lang="ru-RU" altLang="ru-RU" sz="20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321" y="5788353"/>
            <a:ext cx="1039483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Проблемный вопрос -  как будем отражать недостаточность питания   в диагнозе?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56735"/>
            <a:ext cx="9435846" cy="142817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>
                <a:solidFill>
                  <a:srgbClr val="800000"/>
                </a:solidFill>
              </a:rPr>
              <a:t>Сколько назначать? </a:t>
            </a:r>
            <a:r>
              <a:rPr lang="ru-RU" altLang="ru-RU" sz="4000" b="1" dirty="0" smtClean="0">
                <a:solidFill>
                  <a:srgbClr val="800000"/>
                </a:solidFill>
              </a:rPr>
              <a:t/>
            </a:r>
            <a:br>
              <a:rPr lang="ru-RU" altLang="ru-RU" sz="4000" b="1" dirty="0" smtClean="0">
                <a:solidFill>
                  <a:srgbClr val="800000"/>
                </a:solidFill>
              </a:rPr>
            </a:br>
            <a:r>
              <a:rPr lang="ru-RU" altLang="ru-RU" sz="3100" b="1" dirty="0" smtClean="0">
                <a:solidFill>
                  <a:srgbClr val="800000"/>
                </a:solidFill>
              </a:rPr>
              <a:t>(</a:t>
            </a:r>
            <a:r>
              <a:rPr lang="ru-RU" altLang="ru-RU" sz="3100" b="1" dirty="0">
                <a:solidFill>
                  <a:srgbClr val="800000"/>
                </a:solidFill>
              </a:rPr>
              <a:t>адекватность </a:t>
            </a:r>
            <a:r>
              <a:rPr lang="ru-RU" altLang="ru-RU" sz="3100" b="1" dirty="0" smtClean="0">
                <a:solidFill>
                  <a:srgbClr val="800000"/>
                </a:solidFill>
              </a:rPr>
              <a:t> </a:t>
            </a:r>
            <a:r>
              <a:rPr lang="ru-RU" altLang="ru-RU" sz="3100" b="1" dirty="0">
                <a:solidFill>
                  <a:srgbClr val="800000"/>
                </a:solidFill>
              </a:rPr>
              <a:t>«много не значит хорошо, мало значит плохо</a:t>
            </a:r>
            <a:r>
              <a:rPr lang="ru-RU" altLang="ru-RU" sz="3100" b="1" dirty="0" smtClean="0">
                <a:solidFill>
                  <a:srgbClr val="800000"/>
                </a:solidFill>
              </a:rPr>
              <a:t>»)</a:t>
            </a:r>
            <a:endParaRPr lang="ru-RU" altLang="ru-RU" sz="2400" b="1" dirty="0">
              <a:solidFill>
                <a:srgbClr val="8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935" y="1482502"/>
            <a:ext cx="6153912" cy="3449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dirty="0" smtClean="0"/>
              <a:t>Минимально </a:t>
            </a:r>
            <a:r>
              <a:rPr lang="ru-RU" altLang="ru-RU" dirty="0"/>
              <a:t>необходимый  - </a:t>
            </a:r>
            <a:r>
              <a:rPr lang="ru-RU" altLang="ru-RU" dirty="0" smtClean="0"/>
              <a:t>         </a:t>
            </a:r>
            <a:r>
              <a:rPr lang="ru-RU" altLang="ru-RU" sz="2200" dirty="0" smtClean="0"/>
              <a:t>Энергия </a:t>
            </a:r>
            <a:r>
              <a:rPr lang="ru-RU" altLang="ru-RU" sz="2200" dirty="0"/>
              <a:t>20 - 25 ккал/кг, Белок 1-1,2 г/кг в сутки </a:t>
            </a:r>
            <a:endParaRPr lang="ru-RU" altLang="ru-RU" sz="900" dirty="0"/>
          </a:p>
          <a:p>
            <a:pPr eaLnBrk="1" hangingPunct="1">
              <a:lnSpc>
                <a:spcPct val="80000"/>
              </a:lnSpc>
            </a:pPr>
            <a:r>
              <a:rPr lang="ru-RU" altLang="ru-RU" b="1" dirty="0"/>
              <a:t>Средний (стабильное состояние) - </a:t>
            </a:r>
            <a:r>
              <a:rPr lang="ru-RU" altLang="ru-RU" b="1" dirty="0" smtClean="0"/>
              <a:t> </a:t>
            </a:r>
            <a:r>
              <a:rPr lang="ru-RU" altLang="ru-RU" sz="2200" b="1" dirty="0" smtClean="0"/>
              <a:t>Энергия </a:t>
            </a:r>
            <a:r>
              <a:rPr lang="ru-RU" altLang="ru-RU" sz="2200" b="1" dirty="0"/>
              <a:t>25-30 ккал/кг, Белок </a:t>
            </a:r>
            <a:r>
              <a:rPr lang="ru-RU" altLang="ru-RU" sz="2200" b="1" dirty="0" smtClean="0"/>
              <a:t>1,2 </a:t>
            </a:r>
            <a:r>
              <a:rPr lang="ru-RU" altLang="ru-RU" sz="2200" b="1" dirty="0"/>
              <a:t>– 1,5 </a:t>
            </a:r>
            <a:r>
              <a:rPr lang="ru-RU" altLang="ru-RU" sz="2200" b="1" dirty="0" smtClean="0"/>
              <a:t>г/кг/</a:t>
            </a:r>
            <a:r>
              <a:rPr lang="ru-RU" altLang="ru-RU" sz="2200" b="1" dirty="0" err="1" smtClean="0"/>
              <a:t>сут</a:t>
            </a:r>
            <a:endParaRPr lang="ru-RU" altLang="ru-RU" sz="2400" b="1" dirty="0"/>
          </a:p>
          <a:p>
            <a:pPr>
              <a:lnSpc>
                <a:spcPct val="80000"/>
              </a:lnSpc>
            </a:pPr>
            <a:r>
              <a:rPr lang="ru-RU" altLang="ru-RU" dirty="0"/>
              <a:t>Максимально рекомендуемый </a:t>
            </a:r>
            <a:r>
              <a:rPr lang="ru-RU" altLang="ru-RU" sz="2000" dirty="0" smtClean="0"/>
              <a:t>(временно при  относительно стабильном состоянии при осложнениях с </a:t>
            </a:r>
            <a:r>
              <a:rPr lang="ru-RU" altLang="ru-RU" sz="2000" dirty="0"/>
              <a:t>выраженным </a:t>
            </a:r>
            <a:r>
              <a:rPr lang="ru-RU" altLang="ru-RU" sz="2000" dirty="0" smtClean="0"/>
              <a:t>катаболизмом)                                            </a:t>
            </a:r>
            <a:r>
              <a:rPr lang="ru-RU" altLang="ru-RU" sz="2400" dirty="0" smtClean="0"/>
              <a:t> </a:t>
            </a:r>
            <a:r>
              <a:rPr lang="ru-RU" altLang="ru-RU" sz="2200" dirty="0" smtClean="0"/>
              <a:t>Энергия </a:t>
            </a:r>
            <a:r>
              <a:rPr lang="en-US" altLang="ru-RU" sz="2200" dirty="0"/>
              <a:t>3</a:t>
            </a:r>
            <a:r>
              <a:rPr lang="ru-RU" altLang="ru-RU" sz="2200" dirty="0"/>
              <a:t>0</a:t>
            </a:r>
            <a:r>
              <a:rPr lang="en-US" altLang="ru-RU" sz="2200" dirty="0" smtClean="0"/>
              <a:t>-</a:t>
            </a:r>
            <a:r>
              <a:rPr lang="ru-RU" altLang="ru-RU" sz="2200" dirty="0" smtClean="0"/>
              <a:t>35 </a:t>
            </a:r>
            <a:r>
              <a:rPr lang="ru-RU" altLang="ru-RU" sz="2200" dirty="0"/>
              <a:t>ккал/кг, Белок 1,5 – 2 </a:t>
            </a:r>
            <a:r>
              <a:rPr lang="ru-RU" altLang="ru-RU" sz="2200" dirty="0" smtClean="0"/>
              <a:t>г/кг/</a:t>
            </a:r>
            <a:r>
              <a:rPr lang="ru-RU" altLang="ru-RU" sz="2200" dirty="0" err="1" smtClean="0"/>
              <a:t>сут</a:t>
            </a:r>
            <a:endParaRPr lang="ru-RU" altLang="ru-RU" sz="22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dirty="0"/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6770357" y="1482502"/>
            <a:ext cx="4098926" cy="342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dirty="0" smtClean="0"/>
              <a:t>Микронутриенты </a:t>
            </a:r>
            <a:r>
              <a:rPr lang="ru-RU" altLang="ru-RU" sz="2400" dirty="0"/>
              <a:t>– </a:t>
            </a:r>
            <a:r>
              <a:rPr lang="ru-RU" altLang="ru-RU" sz="2000" dirty="0" err="1"/>
              <a:t>среднесут</a:t>
            </a:r>
            <a:r>
              <a:rPr lang="ru-RU" altLang="ru-RU" sz="2000" dirty="0"/>
              <a:t>. </a:t>
            </a:r>
            <a:r>
              <a:rPr lang="ru-RU" altLang="ru-RU" sz="2000" dirty="0" smtClean="0"/>
              <a:t>потребности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Повышенные дозировки: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Вит. С – 1000 мг/день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Вит Е. – 400 МЕ/день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Вит. Д – 2000 МЕ/день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Селен – 100-200 мкг /день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Цинк – 30 мг/день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dirty="0" smtClean="0"/>
              <a:t>Омега-3 ЖК – 2-4 г/</a:t>
            </a:r>
            <a:r>
              <a:rPr lang="ru-RU" altLang="ru-RU" sz="2400" b="1" dirty="0" err="1" smtClean="0"/>
              <a:t>сут</a:t>
            </a:r>
            <a:endParaRPr lang="ru-RU" alt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1935" y="4284536"/>
            <a:ext cx="615391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Эмпирический «рабочий диапазон»: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Энергия 1700 – 2000 ккал/</a:t>
            </a:r>
            <a:r>
              <a:rPr lang="ru-RU" sz="2000" b="1" dirty="0" err="1" smtClean="0">
                <a:solidFill>
                  <a:srgbClr val="C00000"/>
                </a:solidFill>
              </a:rPr>
              <a:t>сут</a:t>
            </a:r>
            <a:r>
              <a:rPr lang="ru-RU" sz="2000" b="1" dirty="0" smtClean="0">
                <a:solidFill>
                  <a:srgbClr val="C00000"/>
                </a:solidFill>
              </a:rPr>
              <a:t>,  Белок 75 – 90 г/</a:t>
            </a:r>
            <a:r>
              <a:rPr lang="ru-RU" sz="2000" b="1" dirty="0" err="1" smtClean="0">
                <a:solidFill>
                  <a:srgbClr val="C00000"/>
                </a:solidFill>
              </a:rPr>
              <a:t>сут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43" y="5371049"/>
            <a:ext cx="10610491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2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Расчет потребностей в энергии и белке </a:t>
            </a:r>
            <a:r>
              <a:rPr lang="ru-RU" altLang="ru-RU" sz="2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</a:t>
            </a:r>
            <a:r>
              <a:rPr lang="ru-RU" altLang="ru-RU" sz="22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пациентов с гипотрофией на ФМТ + </a:t>
            </a:r>
            <a:r>
              <a:rPr lang="ru-RU" altLang="ru-RU" sz="2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20-30% Достижение большего персонифицированного объёма энергетического и белкового обеспечения только при адекватном метаболическом ответе организма с ориентиром на фактические потери азота и (или) показатели непрямой калориметрии</a:t>
            </a:r>
            <a:endParaRPr lang="ru-RU" altLang="ru-RU" sz="22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22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3375"/>
            <a:ext cx="8778240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Особенности 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лечебного питания онкологических больных</a:t>
            </a:r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49530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ru-RU" altLang="ru-RU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50044" y="1579563"/>
            <a:ext cx="9744932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 smtClean="0"/>
              <a:t>Дробный (5-6 раз) </a:t>
            </a:r>
            <a:r>
              <a:rPr lang="ru-RU" altLang="ru-RU" sz="2400" dirty="0"/>
              <a:t>и неторопливый прием пищи </a:t>
            </a:r>
            <a:r>
              <a:rPr lang="ru-RU" altLang="ru-RU" sz="2400" b="1" dirty="0"/>
              <a:t>малыми порциями </a:t>
            </a:r>
            <a:r>
              <a:rPr lang="en-US" altLang="ru-RU" sz="2400" b="1" dirty="0" smtClean="0"/>
              <a:t>c </a:t>
            </a:r>
            <a:r>
              <a:rPr lang="ru-RU" altLang="ru-RU" sz="2400" b="1" dirty="0" smtClean="0"/>
              <a:t>отсроченным </a:t>
            </a:r>
            <a:r>
              <a:rPr lang="ru-RU" altLang="ru-RU" sz="2400" b="1" dirty="0" err="1" smtClean="0"/>
              <a:t>пореблением</a:t>
            </a:r>
            <a:r>
              <a:rPr lang="ru-RU" altLang="ru-RU" sz="2400" b="1" dirty="0" smtClean="0"/>
              <a:t> жидкости</a:t>
            </a:r>
            <a:endParaRPr lang="ru-RU" altLang="ru-RU" sz="2400" b="1" dirty="0"/>
          </a:p>
          <a:p>
            <a:pPr eaLnBrk="1" hangingPunct="1"/>
            <a:r>
              <a:rPr lang="ru-RU" altLang="ru-RU" sz="2400" dirty="0"/>
              <a:t>Потребление </a:t>
            </a:r>
            <a:r>
              <a:rPr lang="ru-RU" altLang="ru-RU" sz="2400" dirty="0" smtClean="0"/>
              <a:t>относительно легко перевариваемых продуктов </a:t>
            </a:r>
            <a:r>
              <a:rPr lang="ru-RU" altLang="ru-RU" sz="2400" dirty="0"/>
              <a:t>и блюд </a:t>
            </a:r>
            <a:r>
              <a:rPr lang="ru-RU" altLang="ru-RU" sz="2400" b="1" dirty="0"/>
              <a:t>с учетом вкусовых </a:t>
            </a:r>
            <a:r>
              <a:rPr lang="ru-RU" altLang="ru-RU" sz="2400" b="1" dirty="0" smtClean="0"/>
              <a:t>предпочтений (максимально широкий </a:t>
            </a:r>
            <a:r>
              <a:rPr lang="ru-RU" altLang="ru-RU" sz="2400" b="1" dirty="0"/>
              <a:t>в</a:t>
            </a:r>
            <a:r>
              <a:rPr lang="ru-RU" altLang="ru-RU" sz="2400" b="1" dirty="0" smtClean="0"/>
              <a:t>ыбор продуктов)</a:t>
            </a:r>
          </a:p>
          <a:p>
            <a:pPr eaLnBrk="1" hangingPunct="1"/>
            <a:r>
              <a:rPr lang="ru-RU" altLang="ru-RU" sz="2400" dirty="0" smtClean="0"/>
              <a:t>Наличие в рационе белков высокой биологической ценности </a:t>
            </a:r>
          </a:p>
          <a:p>
            <a:pPr eaLnBrk="1" hangingPunct="1"/>
            <a:r>
              <a:rPr lang="ru-RU" altLang="ru-RU" sz="2400" dirty="0" smtClean="0"/>
              <a:t>Ограничение потребления углеводов с высоким гликемическим индексом </a:t>
            </a:r>
          </a:p>
          <a:p>
            <a:pPr eaLnBrk="1" hangingPunct="1"/>
            <a:r>
              <a:rPr lang="ru-RU" altLang="ru-RU" sz="2400" b="1" dirty="0" smtClean="0"/>
              <a:t>Повышение </a:t>
            </a:r>
            <a:r>
              <a:rPr lang="ru-RU" altLang="ru-RU" sz="2400" b="1" dirty="0"/>
              <a:t>питательной </a:t>
            </a:r>
            <a:r>
              <a:rPr lang="ru-RU" altLang="ru-RU" sz="2400" b="1" dirty="0" smtClean="0"/>
              <a:t>ценности </a:t>
            </a:r>
            <a:r>
              <a:rPr lang="ru-RU" altLang="ru-RU" sz="2400" dirty="0"/>
              <a:t>принимаемых </a:t>
            </a:r>
            <a:r>
              <a:rPr lang="ru-RU" altLang="ru-RU" sz="2400" dirty="0" smtClean="0"/>
              <a:t>блюд за счёт жировой составляющей (</a:t>
            </a:r>
            <a:r>
              <a:rPr lang="ru-RU" altLang="ru-RU" sz="2400" dirty="0" err="1" smtClean="0"/>
              <a:t>раст</a:t>
            </a:r>
            <a:r>
              <a:rPr lang="ru-RU" altLang="ru-RU" sz="2400" dirty="0" smtClean="0"/>
              <a:t>. жиры)</a:t>
            </a:r>
            <a:endParaRPr lang="ru-RU" altLang="ru-RU" sz="2400" dirty="0"/>
          </a:p>
          <a:p>
            <a:pPr eaLnBrk="1" hangingPunct="1"/>
            <a:endParaRPr lang="ru-RU" altLang="ru-RU" sz="2400" dirty="0">
              <a:solidFill>
                <a:srgbClr val="000066"/>
              </a:solidFill>
            </a:endParaRPr>
          </a:p>
          <a:p>
            <a:pPr algn="ctr" eaLnBrk="1" hangingPunct="1">
              <a:buFontTx/>
              <a:buNone/>
            </a:pPr>
            <a:endParaRPr lang="ru-RU" altLang="ru-RU" sz="3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84" y="182245"/>
            <a:ext cx="9425854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Особенности лечебного питания онкологических 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больных (2)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984" y="1807336"/>
            <a:ext cx="9677400" cy="47123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dirty="0"/>
              <a:t>Избегать крайних температур и резких вкусов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Отсроченный на </a:t>
            </a:r>
            <a:r>
              <a:rPr lang="ru-RU" altLang="ru-RU" dirty="0" smtClean="0"/>
              <a:t>30-45 </a:t>
            </a:r>
            <a:r>
              <a:rPr lang="ru-RU" altLang="ru-RU" dirty="0"/>
              <a:t>мин прием </a:t>
            </a:r>
            <a:r>
              <a:rPr lang="ru-RU" altLang="ru-RU" dirty="0" smtClean="0"/>
              <a:t>жидкости (абдоминальные опухоли, сердечная, дыхательная недостаточность)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Пища должна быть приятной на вид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Малые </a:t>
            </a:r>
            <a:r>
              <a:rPr lang="ru-RU" altLang="ru-RU" dirty="0" smtClean="0"/>
              <a:t>(1-2) дозы </a:t>
            </a:r>
            <a:r>
              <a:rPr lang="ru-RU" altLang="ru-RU" dirty="0"/>
              <a:t>алкоголя </a:t>
            </a:r>
            <a:r>
              <a:rPr lang="ru-RU" altLang="ru-RU" dirty="0" smtClean="0"/>
              <a:t>(1 доза в </a:t>
            </a:r>
            <a:r>
              <a:rPr lang="ru-RU" altLang="ru-RU" dirty="0"/>
              <a:t>перерасчете на 20 г чистого </a:t>
            </a:r>
            <a:r>
              <a:rPr lang="ru-RU" altLang="ru-RU" dirty="0" smtClean="0"/>
              <a:t>этанола)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Приятное для больных </a:t>
            </a:r>
            <a:r>
              <a:rPr lang="ru-RU" altLang="ru-RU" dirty="0" smtClean="0"/>
              <a:t>окружение</a:t>
            </a:r>
            <a:endParaRPr lang="ru-RU" altLang="ru-RU" b="1" dirty="0" smtClean="0"/>
          </a:p>
          <a:p>
            <a:r>
              <a:rPr lang="ru-RU" altLang="ru-RU" b="1" dirty="0" smtClean="0"/>
              <a:t>Дополнение </a:t>
            </a:r>
            <a:r>
              <a:rPr lang="ru-RU" altLang="ru-RU" b="1" dirty="0"/>
              <a:t>рациона питания </a:t>
            </a:r>
            <a:r>
              <a:rPr lang="ru-RU" altLang="ru-RU" b="1" dirty="0" err="1" smtClean="0"/>
              <a:t>высокобиологически</a:t>
            </a:r>
            <a:r>
              <a:rPr lang="ru-RU" altLang="ru-RU" b="1" dirty="0" smtClean="0"/>
              <a:t> </a:t>
            </a:r>
            <a:r>
              <a:rPr lang="ru-RU" altLang="ru-RU" b="1" dirty="0"/>
              <a:t>ценными </a:t>
            </a:r>
            <a:r>
              <a:rPr lang="ru-RU" altLang="ru-RU" b="1" dirty="0" smtClean="0"/>
              <a:t>модульными и сбалансированными </a:t>
            </a:r>
            <a:r>
              <a:rPr lang="ru-RU" altLang="ru-RU" b="1" dirty="0" err="1"/>
              <a:t>энтеральными</a:t>
            </a:r>
            <a:r>
              <a:rPr lang="ru-RU" altLang="ru-RU" b="1" dirty="0"/>
              <a:t> ПС </a:t>
            </a:r>
          </a:p>
          <a:p>
            <a:r>
              <a:rPr lang="ru-RU" altLang="ru-RU" b="1" dirty="0"/>
              <a:t>Использование </a:t>
            </a:r>
            <a:r>
              <a:rPr lang="ru-RU" altLang="ru-RU" b="1" dirty="0" err="1"/>
              <a:t>фармаконутриентов</a:t>
            </a:r>
            <a:r>
              <a:rPr lang="ru-RU" altLang="ru-RU" b="1" dirty="0"/>
              <a:t> (глутамин, нуклеотиды, омега-3 ЖК, </a:t>
            </a:r>
            <a:r>
              <a:rPr lang="ru-RU" altLang="ru-RU" b="1" dirty="0" err="1"/>
              <a:t>сукцинат</a:t>
            </a:r>
            <a:r>
              <a:rPr lang="ru-RU" altLang="ru-RU" b="1" dirty="0"/>
              <a:t>, </a:t>
            </a:r>
            <a:r>
              <a:rPr lang="ru-RU" altLang="ru-RU" b="1" dirty="0" err="1"/>
              <a:t>цитрулин</a:t>
            </a:r>
            <a:r>
              <a:rPr lang="ru-RU" altLang="ru-RU" b="1" dirty="0"/>
              <a:t>, антиоксиданты, цинк, пре- и </a:t>
            </a:r>
            <a:r>
              <a:rPr lang="ru-RU" altLang="ru-RU" b="1" dirty="0" err="1" smtClean="0"/>
              <a:t>метабиотики</a:t>
            </a:r>
            <a:r>
              <a:rPr lang="ru-RU" altLang="ru-RU" b="1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59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10909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Тактика </a:t>
            </a:r>
            <a:r>
              <a:rPr lang="ru-RU" b="1" dirty="0" smtClean="0">
                <a:solidFill>
                  <a:srgbClr val="C00000"/>
                </a:solidFill>
              </a:rPr>
              <a:t>диетических рекомендаций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7586" y="1825625"/>
            <a:ext cx="8600536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зависят </a:t>
            </a:r>
            <a:r>
              <a:rPr lang="ru-RU" dirty="0"/>
              <a:t>от прогноза пациента:</a:t>
            </a:r>
          </a:p>
          <a:p>
            <a:r>
              <a:rPr lang="ru-RU" dirty="0"/>
              <a:t>если </a:t>
            </a:r>
            <a:r>
              <a:rPr lang="ru-RU" dirty="0" smtClean="0"/>
              <a:t>при кахексии прогноз продолжительности жизни </a:t>
            </a:r>
            <a:r>
              <a:rPr lang="ru-RU" dirty="0"/>
              <a:t>пациентов </a:t>
            </a:r>
            <a:r>
              <a:rPr lang="ru-RU" dirty="0" smtClean="0"/>
              <a:t>≥ </a:t>
            </a:r>
            <a:r>
              <a:rPr lang="ru-RU" dirty="0"/>
              <a:t>3 месяцев, необходимо сконцентрироваться на профилактике или замедлении потери </a:t>
            </a:r>
            <a:r>
              <a:rPr lang="ru-RU" dirty="0" smtClean="0"/>
              <a:t>у них массы </a:t>
            </a:r>
            <a:r>
              <a:rPr lang="ru-RU" dirty="0"/>
              <a:t>тела </a:t>
            </a:r>
            <a:r>
              <a:rPr lang="ru-RU" dirty="0" smtClean="0"/>
              <a:t>за </a:t>
            </a:r>
            <a:r>
              <a:rPr lang="ru-RU" dirty="0"/>
              <a:t>счет достаточного </a:t>
            </a:r>
            <a:r>
              <a:rPr lang="ru-RU" dirty="0" smtClean="0"/>
              <a:t>субстратного обеспечения;</a:t>
            </a:r>
            <a:endParaRPr lang="ru-RU" dirty="0"/>
          </a:p>
          <a:p>
            <a:pPr lvl="0"/>
            <a:r>
              <a:rPr lang="ru-RU" dirty="0" smtClean="0"/>
              <a:t>если </a:t>
            </a:r>
            <a:r>
              <a:rPr lang="ru-RU" dirty="0"/>
              <a:t>при </a:t>
            </a:r>
            <a:r>
              <a:rPr lang="ru-RU" dirty="0" smtClean="0"/>
              <a:t>кахексии прогноз продолжительности жизни </a:t>
            </a:r>
            <a:r>
              <a:rPr lang="ru-RU" dirty="0" smtClean="0"/>
              <a:t>&lt;3 месяцев наиболее целесообразно сконцентрироваться </a:t>
            </a:r>
            <a:r>
              <a:rPr lang="ru-RU" dirty="0"/>
              <a:t>на психосоциальных аспектах приема пищи и </a:t>
            </a:r>
            <a:r>
              <a:rPr lang="ru-RU" dirty="0" smtClean="0"/>
              <a:t>напитков (</a:t>
            </a:r>
            <a:r>
              <a:rPr lang="en-US" dirty="0" smtClean="0"/>
              <a:t>EGOC 3-4)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857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7505" y="139581"/>
            <a:ext cx="9208897" cy="1143000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rgbClr val="CC3300"/>
                </a:solidFill>
              </a:rPr>
              <a:t>Особенности НП </a:t>
            </a:r>
            <a:r>
              <a:rPr lang="ru-RU" altLang="ru-RU" sz="4000" b="1" dirty="0" smtClean="0">
                <a:solidFill>
                  <a:srgbClr val="CC3300"/>
                </a:solidFill>
              </a:rPr>
              <a:t>пациентов при </a:t>
            </a:r>
            <a:r>
              <a:rPr lang="ru-RU" altLang="ru-RU" sz="4000" b="1" dirty="0">
                <a:solidFill>
                  <a:srgbClr val="CC3300"/>
                </a:solidFill>
              </a:rPr>
              <a:t>кахексии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344" y="1403350"/>
            <a:ext cx="9221120" cy="53357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600" dirty="0" smtClean="0"/>
              <a:t>Медленный темп увеличения объема алиментации, особенно после длит. периода голодания с достижением минимальных целевых показателей энергетического и белкового обеспечения не ранее 5-7 </a:t>
            </a:r>
            <a:r>
              <a:rPr lang="ru-RU" altLang="ru-RU" sz="2600" dirty="0" smtClean="0"/>
              <a:t>дней</a:t>
            </a:r>
            <a:r>
              <a:rPr lang="en-US" altLang="ru-RU" sz="2600" dirty="0" smtClean="0"/>
              <a:t> (</a:t>
            </a:r>
            <a:r>
              <a:rPr lang="ru-RU" altLang="ru-RU" sz="2600" dirty="0" smtClean="0"/>
              <a:t>профилактика </a:t>
            </a:r>
            <a:r>
              <a:rPr lang="ru-RU" altLang="ru-RU" sz="2600" dirty="0" err="1" smtClean="0"/>
              <a:t>рефидинг</a:t>
            </a:r>
            <a:r>
              <a:rPr lang="ru-RU" altLang="ru-RU" sz="2600" dirty="0" smtClean="0"/>
              <a:t>-синдрома)</a:t>
            </a:r>
            <a:endParaRPr lang="ru-RU" altLang="ru-RU" sz="2600" dirty="0" smtClean="0"/>
          </a:p>
          <a:p>
            <a:pPr>
              <a:lnSpc>
                <a:spcPct val="80000"/>
              </a:lnSpc>
            </a:pPr>
            <a:r>
              <a:rPr lang="ru-RU" altLang="ru-RU" sz="2600" dirty="0" smtClean="0"/>
              <a:t>По </a:t>
            </a:r>
            <a:r>
              <a:rPr lang="ru-RU" altLang="ru-RU" sz="2600" dirty="0"/>
              <a:t>возможности не исключать пероральное питание (сипинг)</a:t>
            </a:r>
          </a:p>
          <a:p>
            <a:pPr>
              <a:lnSpc>
                <a:spcPct val="80000"/>
              </a:lnSpc>
            </a:pPr>
            <a:r>
              <a:rPr lang="ru-RU" altLang="ru-RU" sz="2600" dirty="0" smtClean="0"/>
              <a:t>Контроль пищеварения + </a:t>
            </a:r>
            <a:r>
              <a:rPr lang="ru-RU" altLang="ru-RU" sz="2600" dirty="0" err="1" smtClean="0"/>
              <a:t>интракишечная</a:t>
            </a:r>
            <a:r>
              <a:rPr lang="ru-RU" altLang="ru-RU" sz="2600" dirty="0" smtClean="0"/>
              <a:t> метаболическая терапия (ферменты, </a:t>
            </a:r>
            <a:r>
              <a:rPr lang="ru-RU" altLang="ru-RU" sz="2600" dirty="0" err="1" smtClean="0"/>
              <a:t>прокинетики</a:t>
            </a:r>
            <a:r>
              <a:rPr lang="ru-RU" altLang="ru-RU" sz="2600" dirty="0" smtClean="0"/>
              <a:t>, глутамин, фосфолипиды, пре-, мета- или </a:t>
            </a:r>
            <a:r>
              <a:rPr lang="ru-RU" altLang="ru-RU" sz="2600" dirty="0" err="1" smtClean="0"/>
              <a:t>пробиотики</a:t>
            </a:r>
            <a:r>
              <a:rPr lang="ru-RU" altLang="ru-RU" sz="26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ru-RU" altLang="ru-RU" sz="2600" dirty="0"/>
              <a:t>Изначально не использовать концентрированные растворы глюкозы</a:t>
            </a:r>
          </a:p>
          <a:p>
            <a:pPr>
              <a:lnSpc>
                <a:spcPct val="80000"/>
              </a:lnSpc>
            </a:pPr>
            <a:r>
              <a:rPr lang="ru-RU" altLang="ru-RU" sz="2600" dirty="0" smtClean="0"/>
              <a:t>Мониторинг </a:t>
            </a:r>
            <a:r>
              <a:rPr lang="ru-RU" altLang="ru-RU" sz="2600" dirty="0" smtClean="0"/>
              <a:t>метаболического ответа </a:t>
            </a:r>
            <a:r>
              <a:rPr lang="ru-RU" altLang="ru-RU" sz="2600" dirty="0"/>
              <a:t>о</a:t>
            </a:r>
            <a:r>
              <a:rPr lang="ru-RU" altLang="ru-RU" sz="2600" dirty="0" smtClean="0"/>
              <a:t>рганизма на возрастающий объем субстратного обеспечения (особенно калий, натрий, магний, фосфор</a:t>
            </a:r>
            <a:r>
              <a:rPr lang="ru-RU" altLang="ru-RU" sz="2600" dirty="0" smtClean="0"/>
              <a:t>)</a:t>
            </a:r>
            <a:endParaRPr lang="ru-RU" alt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34431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1155" y="67692"/>
            <a:ext cx="10048667" cy="1462088"/>
          </a:xfrm>
        </p:spPr>
        <p:txBody>
          <a:bodyPr anchor="b"/>
          <a:lstStyle/>
          <a:p>
            <a:pPr algn="ctr" eaLnBrk="1" hangingPunct="1"/>
            <a:r>
              <a:rPr lang="ru-RU" altLang="ru-RU" sz="3600" b="1" dirty="0">
                <a:solidFill>
                  <a:srgbClr val="800000"/>
                </a:solidFill>
              </a:rPr>
              <a:t>Показания к </a:t>
            </a:r>
            <a:r>
              <a:rPr lang="ru-RU" altLang="ru-RU" sz="3600" b="1" dirty="0" smtClean="0">
                <a:solidFill>
                  <a:srgbClr val="800000"/>
                </a:solidFill>
              </a:rPr>
              <a:t>назначению ранней </a:t>
            </a:r>
            <a:r>
              <a:rPr lang="ru-RU" altLang="ru-RU" sz="3600" b="1" dirty="0">
                <a:solidFill>
                  <a:srgbClr val="800000"/>
                </a:solidFill>
              </a:rPr>
              <a:t>НМТ при развивающейся кахексии</a:t>
            </a:r>
            <a:r>
              <a:rPr lang="ru-RU" altLang="ru-RU" sz="4000" dirty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4438" y="2097522"/>
            <a:ext cx="8497887" cy="24257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/>
              <a:t>Потеря массы тела </a:t>
            </a:r>
            <a:r>
              <a:rPr lang="ru-RU" altLang="ru-RU" sz="3200" dirty="0"/>
              <a:t>(5%-3 </a:t>
            </a:r>
            <a:r>
              <a:rPr lang="ru-RU" altLang="ru-RU" sz="3200" dirty="0" err="1"/>
              <a:t>мес</a:t>
            </a:r>
            <a:r>
              <a:rPr lang="ru-RU" altLang="ru-RU" sz="3200" dirty="0"/>
              <a:t>) </a:t>
            </a:r>
          </a:p>
          <a:p>
            <a:pPr eaLnBrk="1" hangingPunct="1"/>
            <a:r>
              <a:rPr lang="ru-RU" altLang="ru-RU" sz="3200" dirty="0" smtClean="0"/>
              <a:t>Сниженный рацион питания </a:t>
            </a:r>
            <a:r>
              <a:rPr lang="ru-RU" altLang="ru-RU" sz="3200" dirty="0" smtClean="0"/>
              <a:t>(</a:t>
            </a:r>
            <a:r>
              <a:rPr lang="ru-RU" altLang="ru-RU" sz="3200" dirty="0" smtClean="0"/>
              <a:t>Ж </a:t>
            </a:r>
            <a:r>
              <a:rPr lang="en-US" altLang="ru-RU" sz="3200" dirty="0" smtClean="0"/>
              <a:t>&lt;</a:t>
            </a:r>
            <a:r>
              <a:rPr lang="ru-RU" altLang="ru-RU" sz="3200" dirty="0" smtClean="0"/>
              <a:t> </a:t>
            </a:r>
            <a:r>
              <a:rPr lang="ru-RU" altLang="ru-RU" sz="3200" dirty="0"/>
              <a:t>1500 </a:t>
            </a:r>
            <a:r>
              <a:rPr lang="ru-RU" altLang="ru-RU" sz="3200" dirty="0" smtClean="0"/>
              <a:t>ккал/день, М </a:t>
            </a:r>
            <a:r>
              <a:rPr lang="en-US" altLang="ru-RU" sz="3200" dirty="0" smtClean="0"/>
              <a:t>&lt; </a:t>
            </a:r>
            <a:r>
              <a:rPr lang="ru-RU" altLang="ru-RU" sz="3200" dirty="0" smtClean="0"/>
              <a:t>1700 ккал/день) </a:t>
            </a:r>
            <a:endParaRPr lang="ru-RU" altLang="ru-RU" sz="3200" dirty="0"/>
          </a:p>
          <a:p>
            <a:pPr eaLnBrk="1" hangingPunct="1"/>
            <a:r>
              <a:rPr lang="ru-RU" altLang="ru-RU" sz="3200" dirty="0" smtClean="0"/>
              <a:t>Высокий С-реактивный протеин </a:t>
            </a:r>
            <a:r>
              <a:rPr lang="ru-RU" altLang="ru-RU" sz="3200" dirty="0"/>
              <a:t>(10 мг/л и </a:t>
            </a:r>
            <a:r>
              <a:rPr lang="en-US" altLang="ru-RU" sz="3200" dirty="0"/>
              <a:t>&gt;</a:t>
            </a:r>
            <a:r>
              <a:rPr lang="ru-RU" altLang="ru-RU" sz="3200" dirty="0"/>
              <a:t>)</a:t>
            </a:r>
          </a:p>
          <a:p>
            <a:pPr eaLnBrk="1" hangingPunct="1">
              <a:buFontTx/>
              <a:buNone/>
            </a:pPr>
            <a:endParaRPr lang="ru-RU" altLang="ru-RU" sz="3200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364288" y="64008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15613" y="5090964"/>
            <a:ext cx="9097334" cy="10779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Развитие кахексии </a:t>
            </a:r>
            <a:r>
              <a:rPr lang="ru-RU" altLang="ru-RU" b="1" dirty="0">
                <a:solidFill>
                  <a:srgbClr val="C00000"/>
                </a:solidFill>
                <a:cs typeface="Arial" panose="020B0604020202020204" pitchFamily="34" charset="0"/>
              </a:rPr>
              <a:t>легче предупредить или отсрочить, чем лечить!</a:t>
            </a:r>
          </a:p>
        </p:txBody>
      </p:sp>
    </p:spTree>
    <p:extLst>
      <p:ext uri="{BB962C8B-B14F-4D97-AF65-F5344CB8AC3E}">
        <p14:creationId xmlns:p14="http://schemas.microsoft.com/office/powerpoint/2010/main" val="37759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1" y="70906"/>
            <a:ext cx="9541534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Абсолютные показания для назначения и основные принципы нутриционной поддержки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767" y="1552832"/>
            <a:ext cx="4736203" cy="3971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Пациенты </a:t>
            </a:r>
          </a:p>
          <a:p>
            <a:r>
              <a:rPr lang="ru-RU" sz="2400" dirty="0" smtClean="0"/>
              <a:t>Не хотят</a:t>
            </a:r>
          </a:p>
          <a:p>
            <a:r>
              <a:rPr lang="ru-RU" sz="2400" dirty="0" smtClean="0"/>
              <a:t>Не могут             принимать пищу</a:t>
            </a:r>
          </a:p>
          <a:p>
            <a:r>
              <a:rPr lang="ru-RU" sz="2400" dirty="0" smtClean="0"/>
              <a:t>Не должны</a:t>
            </a:r>
          </a:p>
          <a:p>
            <a:r>
              <a:rPr lang="ru-RU" sz="2400" dirty="0" smtClean="0"/>
              <a:t>Не могут принимать пищу в достаточном количестве (менее 50-60% на протяжении 3-7 дней)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52344" y="4708788"/>
            <a:ext cx="360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err="1" smtClean="0"/>
              <a:t>Арвид</a:t>
            </a:r>
            <a:r>
              <a:rPr lang="ru-RU" sz="2400" dirty="0" smtClean="0"/>
              <a:t> </a:t>
            </a:r>
            <a:r>
              <a:rPr lang="ru-RU" sz="2400" dirty="0" err="1" smtClean="0"/>
              <a:t>Вретлинд</a:t>
            </a:r>
            <a:r>
              <a:rPr lang="ru-RU" sz="2400" dirty="0" smtClean="0"/>
              <a:t>, 1972</a:t>
            </a:r>
            <a:endParaRPr lang="ru-RU" sz="2400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323611" y="2112812"/>
            <a:ext cx="186676" cy="138088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18136" y="1507912"/>
            <a:ext cx="4233672" cy="3662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Основные принципы:</a:t>
            </a:r>
          </a:p>
          <a:p>
            <a:pPr algn="ctr"/>
            <a:endParaRPr lang="ru-RU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Своевременность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Адекватность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Оптимальность сроков проведения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9135" y="5557547"/>
            <a:ext cx="1111910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/>
              <a:t>Клиническое питание = фармакологическое питание – самостоятельный вид </a:t>
            </a:r>
            <a:r>
              <a:rPr lang="ru-RU" altLang="ru-RU" sz="2400" b="1" dirty="0" smtClean="0"/>
              <a:t>направленного лечебного </a:t>
            </a:r>
            <a:r>
              <a:rPr lang="ru-RU" altLang="ru-RU" sz="2400" b="1" dirty="0"/>
              <a:t>воздействия </a:t>
            </a:r>
            <a:r>
              <a:rPr lang="ru-RU" altLang="ru-RU" sz="2400" b="1" dirty="0" smtClean="0"/>
              <a:t>на </a:t>
            </a:r>
            <a:r>
              <a:rPr lang="ru-RU" altLang="ru-RU" sz="2400" b="1" dirty="0"/>
              <a:t>патологический процесс, получивший название </a:t>
            </a:r>
            <a:r>
              <a:rPr lang="ru-RU" altLang="ru-RU" sz="2400" b="1" dirty="0" err="1"/>
              <a:t>нутритивно</a:t>
            </a:r>
            <a:r>
              <a:rPr lang="ru-RU" altLang="ru-RU" sz="2400" b="1" dirty="0"/>
              <a:t>-метаболическая терапия</a:t>
            </a:r>
          </a:p>
        </p:txBody>
      </p:sp>
    </p:spTree>
    <p:extLst>
      <p:ext uri="{BB962C8B-B14F-4D97-AF65-F5344CB8AC3E}">
        <p14:creationId xmlns:p14="http://schemas.microsoft.com/office/powerpoint/2010/main" val="8408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8015" y="22226"/>
            <a:ext cx="7019098" cy="881063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rgbClr val="993300"/>
                </a:solidFill>
              </a:rPr>
              <a:t>Каким образом назначать?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" y="1141033"/>
            <a:ext cx="9426702" cy="5173661"/>
          </a:xfrm>
        </p:spPr>
        <p:txBody>
          <a:bodyPr>
            <a:normAutofit lnSpcReduction="10000"/>
          </a:bodyPr>
          <a:lstStyle/>
          <a:p>
            <a:r>
              <a:rPr lang="ru-RU" altLang="ru-RU" sz="2600" b="1" dirty="0"/>
              <a:t>Дробное пероральное питание</a:t>
            </a:r>
            <a:r>
              <a:rPr lang="ru-RU" altLang="ru-RU" sz="2600" dirty="0"/>
              <a:t> </a:t>
            </a:r>
            <a:r>
              <a:rPr lang="ru-RU" altLang="ru-RU" sz="2600" b="1" dirty="0"/>
              <a:t>с</a:t>
            </a:r>
            <a:r>
              <a:rPr lang="ru-RU" altLang="ru-RU" sz="2600" b="1" dirty="0" smtClean="0"/>
              <a:t> </a:t>
            </a:r>
            <a:r>
              <a:rPr lang="ru-RU" altLang="ru-RU" sz="2600" b="1" dirty="0"/>
              <a:t>применением </a:t>
            </a:r>
            <a:r>
              <a:rPr lang="ru-RU" altLang="ru-RU" sz="2600" b="1" dirty="0" err="1"/>
              <a:t>высокобиологически</a:t>
            </a:r>
            <a:r>
              <a:rPr lang="ru-RU" altLang="ru-RU" sz="2600" b="1" dirty="0"/>
              <a:t> ценных энтеральных ПС</a:t>
            </a:r>
            <a:r>
              <a:rPr lang="ru-RU" altLang="ru-RU" sz="2600" dirty="0"/>
              <a:t> </a:t>
            </a:r>
            <a:r>
              <a:rPr lang="ru-RU" altLang="ru-RU" sz="2400" dirty="0"/>
              <a:t>путем добавки их в блюда </a:t>
            </a:r>
            <a:r>
              <a:rPr lang="ru-RU" altLang="ru-RU" sz="2000" dirty="0"/>
              <a:t>(сухие ПС)</a:t>
            </a:r>
            <a:r>
              <a:rPr lang="ru-RU" altLang="ru-RU" sz="2400" dirty="0"/>
              <a:t> или потребления методом сипинга </a:t>
            </a:r>
            <a:r>
              <a:rPr lang="ru-RU" altLang="ru-RU" sz="2000" dirty="0"/>
              <a:t>(жидкие ПС) </a:t>
            </a:r>
            <a:r>
              <a:rPr lang="ru-RU" altLang="ru-RU" b="1" dirty="0" smtClean="0">
                <a:solidFill>
                  <a:srgbClr val="C00000"/>
                </a:solidFill>
              </a:rPr>
              <a:t>с учётом вкусовых предпочтений</a:t>
            </a:r>
            <a:endParaRPr lang="ru-RU" altLang="ru-RU" dirty="0"/>
          </a:p>
          <a:p>
            <a:pPr eaLnBrk="1" hangingPunct="1">
              <a:lnSpc>
                <a:spcPct val="90000"/>
              </a:lnSpc>
            </a:pPr>
            <a:r>
              <a:rPr lang="ru-RU" altLang="ru-RU" sz="2600" b="1" dirty="0"/>
              <a:t>Полный сипинг</a:t>
            </a:r>
            <a:r>
              <a:rPr lang="ru-RU" altLang="ru-RU" sz="2600" dirty="0"/>
              <a:t> </a:t>
            </a:r>
            <a:r>
              <a:rPr lang="ru-RU" altLang="ru-RU" sz="2400" dirty="0"/>
              <a:t>- пероральное потребление только ЭПС (обязательно </a:t>
            </a:r>
            <a:r>
              <a:rPr lang="ru-RU" altLang="ru-RU" sz="2400" b="1" dirty="0"/>
              <a:t>с  </a:t>
            </a:r>
            <a:r>
              <a:rPr lang="ru-RU" altLang="ru-RU" sz="2400" b="1" dirty="0" smtClean="0"/>
              <a:t>пищевыми волокнами</a:t>
            </a:r>
            <a:r>
              <a:rPr lang="ru-RU" altLang="ru-RU" sz="2400" dirty="0" smtClean="0"/>
              <a:t>, </a:t>
            </a:r>
            <a:r>
              <a:rPr lang="ru-RU" altLang="ru-RU" sz="2400" dirty="0"/>
              <a:t>высоким содержанием </a:t>
            </a:r>
            <a:r>
              <a:rPr lang="ru-RU" altLang="ru-RU" sz="2400" b="1" dirty="0"/>
              <a:t>омега-3 </a:t>
            </a:r>
            <a:r>
              <a:rPr lang="ru-RU" altLang="ru-RU" sz="2400" b="1" dirty="0" smtClean="0"/>
              <a:t>ЖК </a:t>
            </a:r>
            <a:r>
              <a:rPr lang="ru-RU" altLang="ru-RU" sz="2400" dirty="0" smtClean="0"/>
              <a:t>и умеренным содержанием сахарозы) </a:t>
            </a: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600" b="1" dirty="0"/>
              <a:t>Зондовое питание</a:t>
            </a:r>
            <a:r>
              <a:rPr lang="ru-RU" altLang="ru-RU" sz="2600" dirty="0"/>
              <a:t> </a:t>
            </a:r>
            <a:r>
              <a:rPr lang="ru-RU" altLang="ru-RU" sz="2400" dirty="0"/>
              <a:t>– </a:t>
            </a:r>
            <a:r>
              <a:rPr lang="ru-RU" altLang="ru-RU" sz="2400" dirty="0" smtClean="0"/>
              <a:t>когда пероральное питание </a:t>
            </a:r>
            <a:r>
              <a:rPr lang="ru-RU" altLang="ru-RU" sz="2400" dirty="0"/>
              <a:t>менее </a:t>
            </a:r>
            <a:r>
              <a:rPr lang="ru-RU" altLang="ru-RU" sz="2400" dirty="0" smtClean="0"/>
              <a:t>50</a:t>
            </a:r>
            <a:r>
              <a:rPr lang="en-US" altLang="ru-RU" sz="2400" dirty="0" smtClean="0"/>
              <a:t>-60</a:t>
            </a:r>
            <a:r>
              <a:rPr lang="ru-RU" altLang="ru-RU" sz="2400" dirty="0" smtClean="0"/>
              <a:t>% </a:t>
            </a:r>
            <a:r>
              <a:rPr lang="ru-RU" altLang="ru-RU" sz="2400" dirty="0"/>
              <a:t>от суточной потребности на протяжении </a:t>
            </a:r>
            <a:r>
              <a:rPr lang="ru-RU" altLang="ru-RU" sz="2400" dirty="0" smtClean="0"/>
              <a:t>недели </a:t>
            </a:r>
            <a:r>
              <a:rPr lang="ru-RU" altLang="ru-RU" sz="2200" dirty="0" smtClean="0"/>
              <a:t>( </a:t>
            </a:r>
            <a:r>
              <a:rPr lang="en-US" altLang="ru-RU" sz="2200" dirty="0"/>
              <a:t>&gt;</a:t>
            </a:r>
            <a:r>
              <a:rPr lang="ru-RU" altLang="ru-RU" sz="2200" dirty="0" smtClean="0"/>
              <a:t> </a:t>
            </a:r>
            <a:r>
              <a:rPr lang="ru-RU" altLang="ru-RU" sz="2200" dirty="0"/>
              <a:t>4 недель – </a:t>
            </a:r>
            <a:r>
              <a:rPr lang="ru-RU" altLang="ru-RU" sz="2200" dirty="0" err="1"/>
              <a:t>гастро</a:t>
            </a:r>
            <a:r>
              <a:rPr lang="ru-RU" altLang="ru-RU" sz="2200" dirty="0"/>
              <a:t>- или </a:t>
            </a:r>
            <a:r>
              <a:rPr lang="ru-RU" altLang="ru-RU" sz="2200" dirty="0" err="1"/>
              <a:t>еюностома</a:t>
            </a:r>
            <a:r>
              <a:rPr lang="ru-RU" altLang="ru-RU" sz="22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b="1" dirty="0" smtClean="0"/>
              <a:t>Парентеральное питание</a:t>
            </a:r>
            <a:r>
              <a:rPr lang="ru-RU" altLang="ru-RU" sz="2600" dirty="0" smtClean="0"/>
              <a:t> </a:t>
            </a:r>
            <a:r>
              <a:rPr lang="ru-RU" altLang="ru-RU" sz="2400" dirty="0" smtClean="0"/>
              <a:t>(недостаточное </a:t>
            </a:r>
            <a:r>
              <a:rPr lang="ru-RU" altLang="ru-RU" sz="2400" dirty="0"/>
              <a:t>субстратное обеспечение через ЖКТ более </a:t>
            </a:r>
            <a:r>
              <a:rPr lang="ru-RU" altLang="ru-RU" sz="2400" dirty="0" smtClean="0"/>
              <a:t>недели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при угрозе преждевременной смерти от кахексии)</a:t>
            </a: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600" b="1" dirty="0"/>
              <a:t>Сочетание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0308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0"/>
            <a:ext cx="8229600" cy="1384300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rgbClr val="993300"/>
                </a:solidFill>
              </a:rPr>
              <a:t>Что назначать?</a:t>
            </a:r>
            <a:br>
              <a:rPr lang="ru-RU" altLang="ru-RU" sz="4000" b="1" dirty="0">
                <a:solidFill>
                  <a:srgbClr val="993300"/>
                </a:solidFill>
              </a:rPr>
            </a:br>
            <a:r>
              <a:rPr lang="ru-RU" altLang="ru-RU" sz="4000" b="1" dirty="0">
                <a:solidFill>
                  <a:srgbClr val="993300"/>
                </a:solidFill>
              </a:rPr>
              <a:t>Питательные смеси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59" y="1384870"/>
            <a:ext cx="5904865" cy="4953000"/>
          </a:xfrm>
        </p:spPr>
        <p:txBody>
          <a:bodyPr>
            <a:normAutofit/>
          </a:bodyPr>
          <a:lstStyle/>
          <a:p>
            <a:pPr marL="533400" indent="-533400" algn="ctr">
              <a:buNone/>
            </a:pPr>
            <a:r>
              <a:rPr lang="ru-RU" altLang="ru-RU" b="1" dirty="0"/>
              <a:t>Энтеральные ПС</a:t>
            </a:r>
          </a:p>
          <a:p>
            <a:pPr marL="533400" indent="-533400">
              <a:buNone/>
            </a:pPr>
            <a:r>
              <a:rPr lang="ru-RU" altLang="ru-RU" sz="2400" b="1" dirty="0"/>
              <a:t>1. Полимерные</a:t>
            </a:r>
          </a:p>
          <a:p>
            <a:pPr marL="533400" indent="-533400">
              <a:buNone/>
            </a:pPr>
            <a:r>
              <a:rPr lang="ru-RU" altLang="ru-RU" sz="2000" dirty="0"/>
              <a:t>      </a:t>
            </a:r>
            <a:r>
              <a:rPr lang="ru-RU" altLang="ru-RU" sz="2200" dirty="0"/>
              <a:t>- без ПВ     - содержащие ПВ</a:t>
            </a:r>
          </a:p>
          <a:p>
            <a:pPr marL="533400" indent="-533400">
              <a:buNone/>
            </a:pPr>
            <a:r>
              <a:rPr lang="ru-RU" altLang="ru-RU" sz="2400" b="1" dirty="0"/>
              <a:t>2. Олигомерные</a:t>
            </a:r>
          </a:p>
          <a:p>
            <a:pPr marL="533400" indent="-533400">
              <a:buNone/>
            </a:pPr>
            <a:r>
              <a:rPr lang="ru-RU" altLang="ru-RU" sz="2400" b="1" dirty="0"/>
              <a:t>3. Метаболически направленные</a:t>
            </a:r>
          </a:p>
          <a:p>
            <a:pPr marL="533400" indent="-533400">
              <a:buNone/>
            </a:pPr>
            <a:r>
              <a:rPr lang="ru-RU" altLang="ru-RU" sz="2000" dirty="0"/>
              <a:t>- </a:t>
            </a:r>
            <a:r>
              <a:rPr lang="ru-RU" altLang="ru-RU" sz="2200" dirty="0"/>
              <a:t>п</a:t>
            </a:r>
            <a:r>
              <a:rPr lang="ru-RU" altLang="ru-RU" sz="2200" dirty="0" smtClean="0"/>
              <a:t>ри нарушениях углеводного обмена</a:t>
            </a:r>
            <a:endParaRPr lang="ru-RU" altLang="ru-RU" sz="2200" dirty="0"/>
          </a:p>
          <a:p>
            <a:pPr marL="533400" indent="-533400">
              <a:buNone/>
            </a:pPr>
            <a:r>
              <a:rPr lang="ru-RU" altLang="ru-RU" sz="2200" dirty="0"/>
              <a:t>- при печеночной недостаточности</a:t>
            </a:r>
          </a:p>
          <a:p>
            <a:pPr marL="533400" indent="-533400">
              <a:buNone/>
            </a:pPr>
            <a:r>
              <a:rPr lang="ru-RU" altLang="ru-RU" sz="2200" dirty="0"/>
              <a:t>- при почечной недостаточности</a:t>
            </a:r>
          </a:p>
          <a:p>
            <a:pPr marL="533400" indent="-533400">
              <a:buNone/>
            </a:pPr>
            <a:r>
              <a:rPr lang="ru-RU" altLang="ru-RU" sz="2200" dirty="0"/>
              <a:t>- при дыхательной недостаточности</a:t>
            </a:r>
          </a:p>
          <a:p>
            <a:pPr marL="533400" indent="-533400">
              <a:buNone/>
            </a:pPr>
            <a:r>
              <a:rPr lang="ru-RU" altLang="ru-RU" sz="2200" dirty="0" smtClean="0"/>
              <a:t>- </a:t>
            </a:r>
            <a:r>
              <a:rPr lang="ru-RU" altLang="ru-RU" sz="2200" dirty="0"/>
              <a:t>при иммунодефиците</a:t>
            </a:r>
          </a:p>
          <a:p>
            <a:pPr marL="533400" indent="-533400">
              <a:buNone/>
            </a:pPr>
            <a:r>
              <a:rPr lang="ru-RU" altLang="ru-RU" sz="2400" b="1" dirty="0"/>
              <a:t>4. Модульные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34167" y="1394261"/>
            <a:ext cx="5354001" cy="4537075"/>
          </a:xfrm>
        </p:spPr>
        <p:txBody>
          <a:bodyPr/>
          <a:lstStyle/>
          <a:p>
            <a:pPr marL="533400" indent="-533400" algn="ctr">
              <a:buNone/>
            </a:pPr>
            <a:r>
              <a:rPr lang="ru-RU" altLang="ru-RU" b="1" dirty="0"/>
              <a:t>Парентеральные ПС</a:t>
            </a:r>
          </a:p>
          <a:p>
            <a:pPr marL="533400" indent="-533400">
              <a:buNone/>
            </a:pPr>
            <a:r>
              <a:rPr lang="ru-RU" altLang="ru-RU" sz="2400" b="1" dirty="0"/>
              <a:t>1. Растворы </a:t>
            </a:r>
            <a:r>
              <a:rPr lang="ru-RU" altLang="ru-RU" sz="2400" b="1" dirty="0" smtClean="0"/>
              <a:t>синтетических </a:t>
            </a:r>
            <a:r>
              <a:rPr lang="ru-RU" altLang="ru-RU" sz="2400" b="1" dirty="0"/>
              <a:t>АК</a:t>
            </a:r>
          </a:p>
          <a:p>
            <a:pPr marL="533400" indent="-533400">
              <a:buNone/>
            </a:pPr>
            <a:r>
              <a:rPr lang="ru-RU" altLang="ru-RU" sz="2200" dirty="0"/>
              <a:t>- общего назначения</a:t>
            </a:r>
          </a:p>
          <a:p>
            <a:pPr marL="533400" indent="-533400">
              <a:buNone/>
            </a:pPr>
            <a:r>
              <a:rPr lang="ru-RU" altLang="ru-RU" sz="2200" dirty="0"/>
              <a:t>- специальные </a:t>
            </a:r>
          </a:p>
          <a:p>
            <a:pPr marL="533400" indent="-533400">
              <a:buNone/>
            </a:pPr>
            <a:r>
              <a:rPr lang="ru-RU" altLang="ru-RU" sz="2400" b="1" dirty="0"/>
              <a:t>2. Жировые эмульсии</a:t>
            </a:r>
          </a:p>
          <a:p>
            <a:pPr marL="533400" indent="-533400">
              <a:buNone/>
            </a:pPr>
            <a:r>
              <a:rPr lang="ru-RU" altLang="ru-RU" sz="2400" b="1" dirty="0"/>
              <a:t>3. Моносахариды</a:t>
            </a:r>
          </a:p>
          <a:p>
            <a:pPr marL="533400" indent="-533400">
              <a:buNone/>
            </a:pPr>
            <a:r>
              <a:rPr lang="ru-RU" altLang="ru-RU" sz="2400" b="1" dirty="0"/>
              <a:t>4. Контейнеры «Три в одном»</a:t>
            </a:r>
          </a:p>
          <a:p>
            <a:pPr marL="533400" indent="-533400">
              <a:buNone/>
            </a:pPr>
            <a:r>
              <a:rPr lang="ru-RU" altLang="ru-RU" sz="2400" b="1" dirty="0"/>
              <a:t>5. Контейнеры «Два в одном»</a:t>
            </a:r>
          </a:p>
          <a:p>
            <a:pPr marL="533400" indent="-533400">
              <a:buNone/>
            </a:pPr>
            <a:r>
              <a:rPr lang="ru-RU" altLang="ru-RU" sz="2400" b="1" dirty="0"/>
              <a:t>6. Витаминные и минеральные комплексы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318192" y="6071173"/>
            <a:ext cx="511175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err="1">
                <a:latin typeface="Tahoma" panose="020B0604030504040204" pitchFamily="34" charset="0"/>
              </a:rPr>
              <a:t>Фармаконутриенты</a:t>
            </a:r>
            <a:r>
              <a:rPr lang="ru-RU" altLang="ru-RU" sz="3200" b="1" dirty="0"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44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2351088" y="188913"/>
            <a:ext cx="7777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altLang="ru-RU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клинического питания</a:t>
            </a:r>
            <a:endParaRPr lang="ru-RU" altLang="ru-RU" sz="28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7" name="Picture 12" descr="Diason_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2997201"/>
            <a:ext cx="1079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08" y="5193507"/>
            <a:ext cx="1727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7" y="5300663"/>
            <a:ext cx="1511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5" descr="993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211" y="5336381"/>
            <a:ext cx="122396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6" descr="i?id=472423581-13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74" y="5373688"/>
            <a:ext cx="705514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08050"/>
            <a:ext cx="23050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836613"/>
            <a:ext cx="21669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2924175"/>
            <a:ext cx="212407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5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068638"/>
            <a:ext cx="21590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2781300"/>
            <a:ext cx="200818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4795838"/>
            <a:ext cx="208915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4797425"/>
            <a:ext cx="20526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Рисунок 16" descr="http://lepitanie.ru/zdz/img/products/668017a/img62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908050"/>
            <a:ext cx="1130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0" name="Rectangle 24"/>
          <p:cNvSpPr>
            <a:spLocks noChangeArrowheads="1"/>
          </p:cNvSpPr>
          <p:nvPr/>
        </p:nvSpPr>
        <p:spPr bwMode="auto">
          <a:xfrm>
            <a:off x="9625014" y="5661026"/>
            <a:ext cx="287337" cy="73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1" name="Рисунок 20" descr="http://www.rnw-aspen.spb.ru/images/6.jp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18" y="899318"/>
            <a:ext cx="1861947" cy="177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1" y="1005839"/>
            <a:ext cx="1426906" cy="1484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9" y="5373688"/>
            <a:ext cx="1581148" cy="1295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711" y="679451"/>
            <a:ext cx="2156969" cy="22828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B7E38E9-4EB1-444B-AD4C-5D88E508779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28250" y="836613"/>
            <a:ext cx="1548638" cy="17287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еда, бутылка, лосьон&#10;&#10;Автоматически созданное описание"/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4" r="34565"/>
          <a:stretch/>
        </p:blipFill>
        <p:spPr bwMode="auto">
          <a:xfrm>
            <a:off x="11251040" y="5788025"/>
            <a:ext cx="851695" cy="730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Изображение выглядит как еда, бутылка&#10;&#10;Автоматически созданное описание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8" r="36710"/>
          <a:stretch/>
        </p:blipFill>
        <p:spPr bwMode="auto">
          <a:xfrm>
            <a:off x="10651330" y="5734051"/>
            <a:ext cx="897542" cy="784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Изображение выглядит как предметы личной гигиены, лосьон&#10;&#10;Автоматически созданное описание"/>
          <p:cNvPicPr/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4" r="34115"/>
          <a:stretch/>
        </p:blipFill>
        <p:spPr bwMode="auto">
          <a:xfrm>
            <a:off x="11100815" y="5022246"/>
            <a:ext cx="576072" cy="628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30" descr="http://teamroom.eur.nestle.com/RU2/RUNestleHealthScience/Документы/07.%20Изображения%20(фото)%20продуктов%20NHS/высокое%20качество%20изображений%20(для%20клиентов)/2_Peptamen-Vanilla-400-g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6120" r="7500" b="13095"/>
          <a:stretch>
            <a:fillRect/>
          </a:stretch>
        </p:blipFill>
        <p:spPr bwMode="auto">
          <a:xfrm>
            <a:off x="437704" y="3007917"/>
            <a:ext cx="1209711" cy="150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512" y="3068639"/>
            <a:ext cx="934815" cy="134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8" descr="http://nutricia-medical.ru/netcat_files/165/148/PackshotNewNutrisonEnergyMultiFibrepack1L.png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3" r="21852"/>
          <a:stretch>
            <a:fillRect/>
          </a:stretch>
        </p:blipFill>
        <p:spPr bwMode="auto">
          <a:xfrm>
            <a:off x="1695929" y="3101222"/>
            <a:ext cx="1366837" cy="15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6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08" y="29485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>
                <a:solidFill>
                  <a:srgbClr val="800000"/>
                </a:solidFill>
              </a:rPr>
              <a:t>Кахексия </a:t>
            </a:r>
            <a:br>
              <a:rPr lang="ru-RU" altLang="ru-RU" sz="4000" b="1" dirty="0">
                <a:solidFill>
                  <a:srgbClr val="800000"/>
                </a:solidFill>
              </a:rPr>
            </a:br>
            <a:r>
              <a:rPr lang="ru-RU" altLang="ru-RU" sz="4000" b="1" dirty="0">
                <a:solidFill>
                  <a:srgbClr val="800000"/>
                </a:solidFill>
              </a:rPr>
              <a:t>(международный консенсус)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08" y="1549879"/>
            <a:ext cx="9253267" cy="299624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3200" dirty="0"/>
              <a:t>Синдромокомплекс, характеризующийся </a:t>
            </a:r>
            <a:r>
              <a:rPr lang="ru-RU" altLang="ru-RU" sz="3200" b="1" dirty="0"/>
              <a:t>прогрессирующим снижением массы скелетной мускулатуры (может сопровождаться или не сопровождаться потерей жировой массы) </a:t>
            </a:r>
            <a:r>
              <a:rPr lang="ru-RU" altLang="ru-RU" sz="3200" dirty="0"/>
              <a:t>и нарастанием функциональных нарушений, </a:t>
            </a:r>
            <a:r>
              <a:rPr lang="ru-RU" altLang="ru-RU" sz="3200" b="1" dirty="0"/>
              <a:t>которые не могут быть полностью купированы при проведении стандартной </a:t>
            </a:r>
            <a:r>
              <a:rPr lang="ru-RU" altLang="ru-RU" sz="3200" b="1" dirty="0" smtClean="0"/>
              <a:t>нутритивной терапии </a:t>
            </a:r>
            <a:r>
              <a:rPr lang="ru-RU" altLang="ru-RU" sz="3200" dirty="0"/>
              <a:t/>
            </a:r>
            <a:br>
              <a:rPr lang="ru-RU" altLang="ru-RU" sz="3200" dirty="0"/>
            </a:br>
            <a:endParaRPr lang="ru-RU" altLang="ru-RU" sz="3200" dirty="0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811547" y="4658144"/>
            <a:ext cx="8097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Fearon</a:t>
            </a:r>
            <a:r>
              <a:rPr lang="ru-RU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ru-RU" alt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Strasser</a:t>
            </a:r>
            <a:r>
              <a:rPr lang="ru-RU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F, </a:t>
            </a:r>
            <a:r>
              <a:rPr lang="ru-RU" alt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Anker</a:t>
            </a:r>
            <a:r>
              <a:rPr lang="ru-RU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SD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cachexia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2011; 12(5):489–95.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608" y="5606279"/>
            <a:ext cx="878169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Кахексия = </a:t>
            </a:r>
            <a:r>
              <a:rPr lang="ru-RU" sz="2800" b="1" dirty="0"/>
              <a:t>С</a:t>
            </a:r>
            <a:r>
              <a:rPr lang="ru-RU" sz="2800" b="1" dirty="0" smtClean="0"/>
              <a:t>аркопения</a:t>
            </a:r>
          </a:p>
          <a:p>
            <a:pPr algn="ctr"/>
            <a:r>
              <a:rPr lang="ru-RU" sz="2800" b="1" dirty="0" smtClean="0"/>
              <a:t>плохо купируемая нутритивной терапией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9068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-171450"/>
            <a:ext cx="8713787" cy="1143000"/>
          </a:xfrm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993300"/>
                </a:solidFill>
              </a:rPr>
              <a:t>Что назначать при выборе ПС?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650" y="1087666"/>
            <a:ext cx="8037576" cy="577033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b="1" dirty="0" smtClean="0"/>
              <a:t>Базисные ПС - стандартные полимерные ПС</a:t>
            </a:r>
            <a:r>
              <a:rPr lang="ru-RU" altLang="ru-RU" b="1" i="1" dirty="0"/>
              <a:t> </a:t>
            </a:r>
            <a:r>
              <a:rPr lang="ru-RU" altLang="ru-RU" sz="2400" i="1" dirty="0"/>
              <a:t>(дифференцированный выбор в зависимости от клинической ситуации и переносимости)</a:t>
            </a:r>
          </a:p>
          <a:p>
            <a:pPr>
              <a:lnSpc>
                <a:spcPct val="80000"/>
              </a:lnSpc>
            </a:pPr>
            <a:r>
              <a:rPr lang="ru-RU" altLang="ru-RU" b="1" dirty="0" smtClean="0"/>
              <a:t>Олигомерные ПС </a:t>
            </a:r>
            <a:r>
              <a:rPr lang="ru-RU" altLang="ru-RU" dirty="0" smtClean="0"/>
              <a:t>– </a:t>
            </a:r>
            <a:r>
              <a:rPr lang="ru-RU" altLang="ru-RU" sz="2400" i="1" dirty="0"/>
              <a:t>назначаются только   при плохой переносимости стандартных ППС и при необходимости </a:t>
            </a:r>
            <a:r>
              <a:rPr lang="ru-RU" altLang="ru-RU" sz="2400" i="1" dirty="0" err="1"/>
              <a:t>безшлаковой</a:t>
            </a:r>
            <a:r>
              <a:rPr lang="ru-RU" altLang="ru-RU" sz="2400" i="1" dirty="0"/>
              <a:t> диеты) – </a:t>
            </a:r>
            <a:r>
              <a:rPr lang="ru-RU" altLang="ru-RU" sz="2400" b="1" i="1" dirty="0" err="1" smtClean="0"/>
              <a:t>Пептамен</a:t>
            </a:r>
            <a:r>
              <a:rPr lang="ru-RU" altLang="ru-RU" sz="2400" b="1" i="1" dirty="0" smtClean="0"/>
              <a:t>, </a:t>
            </a:r>
            <a:r>
              <a:rPr lang="ru-RU" altLang="ru-RU" sz="2400" b="1" i="1" dirty="0" err="1" smtClean="0"/>
              <a:t>Нутрикомп</a:t>
            </a:r>
            <a:r>
              <a:rPr lang="ru-RU" altLang="ru-RU" sz="2400" b="1" i="1" dirty="0" smtClean="0"/>
              <a:t> Пептид, </a:t>
            </a:r>
            <a:r>
              <a:rPr lang="ru-RU" altLang="ru-RU" sz="2400" b="1" i="1" dirty="0" err="1" smtClean="0"/>
              <a:t>Нутриэн</a:t>
            </a:r>
            <a:r>
              <a:rPr lang="ru-RU" altLang="ru-RU" sz="2400" b="1" i="1" dirty="0" smtClean="0"/>
              <a:t> </a:t>
            </a:r>
            <a:r>
              <a:rPr lang="ru-RU" altLang="ru-RU" sz="2400" b="1" i="1" dirty="0" err="1" smtClean="0"/>
              <a:t>Элементаль</a:t>
            </a:r>
            <a:r>
              <a:rPr lang="ru-RU" altLang="ru-RU" sz="2400" b="1" i="1" dirty="0" smtClean="0"/>
              <a:t> (можно сипинг)</a:t>
            </a:r>
            <a:r>
              <a:rPr lang="ru-RU" altLang="ru-RU" sz="2400" i="1" dirty="0" smtClean="0"/>
              <a:t>, </a:t>
            </a:r>
            <a:r>
              <a:rPr lang="ru-RU" altLang="ru-RU" sz="2400" i="1" dirty="0" err="1"/>
              <a:t>Нутризон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эдванст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Пептисорб</a:t>
            </a:r>
            <a:r>
              <a:rPr lang="ru-RU" altLang="ru-RU" sz="2400" i="1" dirty="0"/>
              <a:t>, </a:t>
            </a:r>
            <a:r>
              <a:rPr lang="ru-RU" altLang="ru-RU" sz="2400" i="1" dirty="0" err="1" smtClean="0"/>
              <a:t>Реконван</a:t>
            </a:r>
            <a:r>
              <a:rPr lang="ru-RU" altLang="ru-RU" sz="2400" i="1" dirty="0" smtClean="0"/>
              <a:t>, </a:t>
            </a:r>
            <a:r>
              <a:rPr lang="ru-RU" altLang="ru-RU" sz="2400" i="1" dirty="0" err="1" smtClean="0"/>
              <a:t>Пептамен</a:t>
            </a:r>
            <a:r>
              <a:rPr lang="ru-RU" altLang="ru-RU" sz="2400" i="1" dirty="0" smtClean="0"/>
              <a:t> АФ)</a:t>
            </a:r>
            <a:endParaRPr lang="ru-RU" altLang="ru-RU" sz="2400" i="1" dirty="0"/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/>
              <a:t>Метаболически направленные</a:t>
            </a:r>
            <a:r>
              <a:rPr lang="ru-RU" altLang="ru-RU" sz="2000" b="1" i="1" dirty="0"/>
              <a:t> </a:t>
            </a:r>
            <a:r>
              <a:rPr lang="ru-RU" altLang="ru-RU" sz="2000" i="1" dirty="0"/>
              <a:t>– </a:t>
            </a:r>
            <a:r>
              <a:rPr lang="ru-RU" altLang="ru-RU" sz="2400" i="1" dirty="0"/>
              <a:t>при органной недостаточности и гипергликемии – «Диабет», «</a:t>
            </a:r>
            <a:r>
              <a:rPr lang="ru-RU" altLang="ru-RU" sz="2400" i="1" dirty="0" err="1"/>
              <a:t>Гепа</a:t>
            </a:r>
            <a:r>
              <a:rPr lang="ru-RU" altLang="ru-RU" sz="2400" i="1" dirty="0"/>
              <a:t>», «Нефро</a:t>
            </a:r>
            <a:r>
              <a:rPr lang="ru-RU" altLang="ru-RU" sz="2400" i="1" dirty="0" smtClean="0"/>
              <a:t>», </a:t>
            </a:r>
            <a:r>
              <a:rPr lang="ru-RU" altLang="ru-RU" sz="2400" i="1" dirty="0"/>
              <a:t>«</a:t>
            </a:r>
            <a:r>
              <a:rPr lang="ru-RU" altLang="ru-RU" sz="2400" i="1" dirty="0" err="1"/>
              <a:t>Иммун</a:t>
            </a:r>
            <a:r>
              <a:rPr lang="ru-RU" altLang="ru-RU" sz="2400" i="1" dirty="0"/>
              <a:t>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/>
              <a:t>Парентеральное питание – </a:t>
            </a:r>
            <a:r>
              <a:rPr lang="ru-RU" altLang="ru-RU" b="1" dirty="0"/>
              <a:t>назначается при невозможности или недостаточной алиментации</a:t>
            </a:r>
            <a:r>
              <a:rPr lang="ru-RU" altLang="ru-RU" b="1" dirty="0" smtClean="0"/>
              <a:t> </a:t>
            </a:r>
            <a:r>
              <a:rPr lang="ru-RU" altLang="ru-RU" b="1" dirty="0"/>
              <a:t>пациентов через ЖКТ</a:t>
            </a:r>
            <a:r>
              <a:rPr lang="ru-RU" altLang="ru-RU" b="1" dirty="0" smtClean="0"/>
              <a:t> при угрозе преждевременной смерти от кахексии </a:t>
            </a:r>
            <a:r>
              <a:rPr lang="ru-RU" altLang="ru-RU" sz="2400" i="1" dirty="0" smtClean="0"/>
              <a:t>(«</a:t>
            </a:r>
            <a:r>
              <a:rPr lang="ru-RU" altLang="ru-RU" sz="2400" i="1" dirty="0"/>
              <a:t>три в одном» + глутамин, при полном ПП + микронутриенты) + рыбий жир (</a:t>
            </a:r>
            <a:r>
              <a:rPr lang="ru-RU" altLang="ru-RU" sz="2400" i="1" dirty="0" err="1"/>
              <a:t>омегавен</a:t>
            </a:r>
            <a:r>
              <a:rPr lang="ru-RU" altLang="ru-RU" sz="2400" i="1" dirty="0"/>
              <a:t>, </a:t>
            </a:r>
            <a:r>
              <a:rPr lang="ru-RU" altLang="ru-RU" sz="2400" i="1" dirty="0" err="1"/>
              <a:t>смофлипид</a:t>
            </a:r>
            <a:r>
              <a:rPr lang="ru-RU" altLang="ru-RU" sz="2400" i="1" dirty="0"/>
              <a:t>, </a:t>
            </a:r>
            <a:r>
              <a:rPr lang="ru-RU" altLang="ru-RU" sz="2400" i="1" dirty="0" err="1"/>
              <a:t>липоплюс</a:t>
            </a:r>
            <a:r>
              <a:rPr lang="ru-RU" altLang="ru-RU" sz="2400" i="1" dirty="0"/>
              <a:t> 20)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i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4" y="1782284"/>
            <a:ext cx="2011362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0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64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Классификация ЭПС для сипинга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1594535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Стандартные ЭПС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59453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Специализированные ЭПС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966" y="2573351"/>
            <a:ext cx="2772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Изокалорические изонитрогенные </a:t>
            </a:r>
          </a:p>
          <a:p>
            <a:pPr algn="ctr"/>
            <a:r>
              <a:rPr lang="ru-RU" sz="2200" b="1" dirty="0" smtClean="0"/>
              <a:t>без и с ПВ</a:t>
            </a:r>
            <a:endParaRPr lang="ru-RU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10516" y="2542732"/>
            <a:ext cx="2967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Гиперкалорические гипернитрогенные </a:t>
            </a:r>
          </a:p>
          <a:p>
            <a:pPr algn="ctr"/>
            <a:r>
              <a:rPr lang="ru-RU" sz="2200" b="1" dirty="0" smtClean="0"/>
              <a:t>без и с ПВ</a:t>
            </a:r>
            <a:endParaRPr 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966" y="3832085"/>
            <a:ext cx="2586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Изоосмолярные              (290 – 310 </a:t>
            </a:r>
            <a:r>
              <a:rPr lang="ru-RU" sz="2200" b="1" dirty="0" err="1" smtClean="0"/>
              <a:t>мосм</a:t>
            </a:r>
            <a:r>
              <a:rPr lang="ru-RU" sz="2200" b="1" dirty="0" smtClean="0"/>
              <a:t>/л)</a:t>
            </a:r>
            <a:endParaRPr lang="ru-R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76131" y="3799542"/>
            <a:ext cx="2478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/>
              <a:t>Гиперосмолярные</a:t>
            </a:r>
            <a:r>
              <a:rPr lang="ru-RU" sz="2200" b="1" dirty="0" smtClean="0"/>
              <a:t>         (</a:t>
            </a:r>
            <a:r>
              <a:rPr lang="en-US" sz="2200" b="1" dirty="0" smtClean="0"/>
              <a:t>&gt;</a:t>
            </a:r>
            <a:r>
              <a:rPr lang="ru-RU" sz="2200" b="1" dirty="0" smtClean="0"/>
              <a:t> 310 </a:t>
            </a:r>
            <a:r>
              <a:rPr lang="ru-RU" sz="2200" b="1" dirty="0" err="1" smtClean="0"/>
              <a:t>мосм</a:t>
            </a:r>
            <a:r>
              <a:rPr lang="ru-RU" sz="2200" b="1" dirty="0" smtClean="0"/>
              <a:t>/л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1051" y="5026112"/>
            <a:ext cx="1608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Сладкие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0067" y="5026112"/>
            <a:ext cx="1820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Несладкие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22067" y="2751667"/>
            <a:ext cx="2192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«Диабет»</a:t>
            </a:r>
          </a:p>
          <a:p>
            <a:endParaRPr lang="ru-RU" sz="2400" b="1" dirty="0"/>
          </a:p>
          <a:p>
            <a:r>
              <a:rPr lang="ru-RU" sz="2400" b="1" dirty="0" smtClean="0"/>
              <a:t>«</a:t>
            </a:r>
            <a:r>
              <a:rPr lang="ru-RU" sz="2400" b="1" dirty="0" err="1" smtClean="0"/>
              <a:t>Ренал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cxnSp>
        <p:nvCxnSpPr>
          <p:cNvPr id="14" name="Прямая соединительная линия 13"/>
          <p:cNvCxnSpPr>
            <a:stCxn id="3" idx="2"/>
          </p:cNvCxnSpPr>
          <p:nvPr/>
        </p:nvCxnSpPr>
        <p:spPr>
          <a:xfrm>
            <a:off x="3263900" y="2117755"/>
            <a:ext cx="0" cy="31084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335867" y="3091421"/>
            <a:ext cx="461431" cy="1061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1"/>
          </p:cNvCxnSpPr>
          <p:nvPr/>
        </p:nvCxnSpPr>
        <p:spPr>
          <a:xfrm flipH="1" flipV="1">
            <a:off x="2785533" y="3102038"/>
            <a:ext cx="660400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263900" y="4186028"/>
            <a:ext cx="478368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7" idx="3"/>
          </p:cNvCxnSpPr>
          <p:nvPr/>
        </p:nvCxnSpPr>
        <p:spPr>
          <a:xfrm flipH="1">
            <a:off x="2785533" y="4186028"/>
            <a:ext cx="478367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263900" y="5226167"/>
            <a:ext cx="512232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2785533" y="5226167"/>
            <a:ext cx="478367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9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Box 230">
            <a:extLst>
              <a:ext uri="{FF2B5EF4-FFF2-40B4-BE49-F238E27FC236}">
                <a16:creationId xmlns:a16="http://schemas.microsoft.com/office/drawing/2014/main" id="{C99AF136-05C2-4ED1-8795-2BE5F0065143}"/>
              </a:ext>
            </a:extLst>
          </p:cNvPr>
          <p:cNvSpPr txBox="1"/>
          <p:nvPr/>
        </p:nvSpPr>
        <p:spPr>
          <a:xfrm>
            <a:off x="10986928" y="7380009"/>
            <a:ext cx="2496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70">
              <a:defRPr/>
            </a:pPr>
            <a:r>
              <a:rPr lang="en-US" sz="12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Data on file: Sensory Study 2018</a:t>
            </a:r>
            <a:endParaRPr lang="en-GB" sz="1200" i="1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51A56B-E52E-4B93-B991-CAFAB95C6BBE}"/>
              </a:ext>
            </a:extLst>
          </p:cNvPr>
          <p:cNvSpPr txBox="1"/>
          <p:nvPr/>
        </p:nvSpPr>
        <p:spPr>
          <a:xfrm>
            <a:off x="144317" y="3199256"/>
            <a:ext cx="449673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§"/>
              <a:defRPr sz="1600"/>
            </a:lvl1pPr>
          </a:lstStyle>
          <a:p>
            <a:pPr marL="0" indent="0">
              <a:buNone/>
            </a:pPr>
            <a:r>
              <a:rPr lang="ru-RU" sz="2000" b="1" dirty="0"/>
              <a:t>У </a:t>
            </a:r>
            <a:r>
              <a:rPr lang="en-US" sz="2000" b="1" dirty="0"/>
              <a:t>60% </a:t>
            </a:r>
            <a:r>
              <a:rPr lang="ru-RU" sz="2000" b="1" dirty="0" smtClean="0"/>
              <a:t>- нарушения </a:t>
            </a:r>
            <a:r>
              <a:rPr lang="ru-RU" sz="2000" b="1" dirty="0"/>
              <a:t>восприятия вкусов</a:t>
            </a:r>
            <a:endParaRPr lang="nl-NL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3852E3-BC61-4987-B6F1-FCD0FA0BC89F}"/>
              </a:ext>
            </a:extLst>
          </p:cNvPr>
          <p:cNvSpPr txBox="1"/>
          <p:nvPr/>
        </p:nvSpPr>
        <p:spPr>
          <a:xfrm>
            <a:off x="144317" y="3632506"/>
            <a:ext cx="461411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indent="0">
              <a:buFont typeface="Wingdings" panose="05000000000000000000" pitchFamily="2" charset="2"/>
              <a:buNone/>
              <a:defRPr sz="1400"/>
            </a:lvl1pPr>
          </a:lstStyle>
          <a:p>
            <a:r>
              <a:rPr lang="ru-RU" sz="2000" b="1" dirty="0"/>
              <a:t>У </a:t>
            </a:r>
            <a:r>
              <a:rPr lang="en-US" sz="2000" b="1" dirty="0" smtClean="0"/>
              <a:t>2</a:t>
            </a:r>
            <a:r>
              <a:rPr lang="ru-RU" sz="2000" b="1" dirty="0"/>
              <a:t>6</a:t>
            </a:r>
            <a:r>
              <a:rPr lang="en-US" sz="2000" b="1" dirty="0" smtClean="0"/>
              <a:t>% </a:t>
            </a:r>
            <a:r>
              <a:rPr lang="ru-RU" sz="2000" b="1" dirty="0" smtClean="0"/>
              <a:t>- нарушения </a:t>
            </a:r>
            <a:r>
              <a:rPr lang="ru-RU" sz="2000" b="1" dirty="0"/>
              <a:t>восприятия запахов</a:t>
            </a:r>
            <a:endParaRPr lang="nl-NL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9A029F-4C76-46BD-B46A-83CAD5C9EFF7}"/>
              </a:ext>
            </a:extLst>
          </p:cNvPr>
          <p:cNvSpPr txBox="1"/>
          <p:nvPr/>
        </p:nvSpPr>
        <p:spPr>
          <a:xfrm>
            <a:off x="3545844" y="1243074"/>
            <a:ext cx="818083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/>
              <a:t>Только у пациентов с нарушением вкуса, получавших противоопухолевую терапию (с или без нарушения восприятия запахов), наблюдалась достоверная разница между вкусовыми предпочтениями.</a:t>
            </a:r>
          </a:p>
          <a:p>
            <a:pPr algn="ctr"/>
            <a:endParaRPr lang="ru-RU" sz="1900" dirty="0" smtClean="0"/>
          </a:p>
          <a:p>
            <a:pPr algn="ctr"/>
            <a:r>
              <a:rPr lang="ru-RU" sz="2000" b="1" dirty="0" smtClean="0"/>
              <a:t>Пациентами </a:t>
            </a:r>
            <a:r>
              <a:rPr lang="ru-RU" sz="2000" b="1" dirty="0"/>
              <a:t>были </a:t>
            </a:r>
            <a:r>
              <a:rPr lang="ru-RU" sz="2000" b="1" dirty="0">
                <a:solidFill>
                  <a:srgbClr val="C00000"/>
                </a:solidFill>
              </a:rPr>
              <a:t>выбраны 3 вкуса </a:t>
            </a:r>
            <a:r>
              <a:rPr lang="ru-RU" sz="2000" b="1" dirty="0" smtClean="0"/>
              <a:t>как </a:t>
            </a:r>
            <a:r>
              <a:rPr lang="ru-RU" sz="2000" b="1" dirty="0"/>
              <a:t>наиболее понравившиеся</a:t>
            </a:r>
            <a:r>
              <a:rPr lang="ru-RU" sz="2000" dirty="0"/>
              <a:t>:</a:t>
            </a:r>
          </a:p>
        </p:txBody>
      </p:sp>
      <p:pic>
        <p:nvPicPr>
          <p:cNvPr id="12" name="Picture 231">
            <a:extLst>
              <a:ext uri="{FF2B5EF4-FFF2-40B4-BE49-F238E27FC236}">
                <a16:creationId xmlns:a16="http://schemas.microsoft.com/office/drawing/2014/main" id="{0B819032-94F0-4180-9F1B-52DCC04A9A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4006" r="71385"/>
          <a:stretch/>
        </p:blipFill>
        <p:spPr>
          <a:xfrm flipH="1">
            <a:off x="5376615" y="3130214"/>
            <a:ext cx="978590" cy="1031503"/>
          </a:xfrm>
          <a:prstGeom prst="rect">
            <a:avLst/>
          </a:prstGeom>
        </p:spPr>
      </p:pic>
      <p:pic>
        <p:nvPicPr>
          <p:cNvPr id="15" name="Picture 232">
            <a:extLst>
              <a:ext uri="{FF2B5EF4-FFF2-40B4-BE49-F238E27FC236}">
                <a16:creationId xmlns:a16="http://schemas.microsoft.com/office/drawing/2014/main" id="{FDE5ECE8-0957-409E-84B2-F64754877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1" t="4006" r="35095"/>
          <a:stretch/>
        </p:blipFill>
        <p:spPr>
          <a:xfrm flipH="1">
            <a:off x="7540500" y="3113257"/>
            <a:ext cx="1101269" cy="1031503"/>
          </a:xfrm>
          <a:prstGeom prst="rect">
            <a:avLst/>
          </a:prstGeom>
        </p:spPr>
      </p:pic>
      <p:pic>
        <p:nvPicPr>
          <p:cNvPr id="16" name="Picture 233">
            <a:extLst>
              <a:ext uri="{FF2B5EF4-FFF2-40B4-BE49-F238E27FC236}">
                <a16:creationId xmlns:a16="http://schemas.microsoft.com/office/drawing/2014/main" id="{04C04FA0-3135-417F-B652-50774E463A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9" t="4006" r="-387"/>
          <a:stretch/>
        </p:blipFill>
        <p:spPr>
          <a:xfrm flipH="1">
            <a:off x="9996676" y="3152590"/>
            <a:ext cx="1212538" cy="1031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88A83F-4227-4EF9-8DF4-F504B21D0986}"/>
              </a:ext>
            </a:extLst>
          </p:cNvPr>
          <p:cNvSpPr txBox="1"/>
          <p:nvPr/>
        </p:nvSpPr>
        <p:spPr>
          <a:xfrm>
            <a:off x="339917" y="5665672"/>
            <a:ext cx="1160824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8A0000"/>
                </a:solidFill>
              </a:rPr>
              <a:t>Заключение</a:t>
            </a:r>
            <a:r>
              <a:rPr lang="ru-RU" sz="2000" b="1" dirty="0"/>
              <a:t>: </a:t>
            </a:r>
            <a:r>
              <a:rPr lang="ru-RU" sz="2000" b="1" dirty="0" smtClean="0"/>
              <a:t>При </a:t>
            </a:r>
            <a:r>
              <a:rPr lang="ru-RU" sz="2000" b="1" dirty="0"/>
              <a:t>выборе сипинга для онкологических пациентов важно учитывать </a:t>
            </a:r>
            <a:r>
              <a:rPr lang="ru-RU" sz="2000" b="1" dirty="0" smtClean="0"/>
              <a:t>имеющиеся </a:t>
            </a:r>
            <a:r>
              <a:rPr lang="ru-RU" sz="2000" b="1" dirty="0"/>
              <a:t>у них </a:t>
            </a:r>
            <a:r>
              <a:rPr lang="ru-RU" sz="2000" b="1" dirty="0" smtClean="0"/>
              <a:t>нарушения </a:t>
            </a:r>
            <a:r>
              <a:rPr lang="ru-RU" sz="2000" b="1" dirty="0"/>
              <a:t>восприятия </a:t>
            </a:r>
            <a:r>
              <a:rPr lang="ru-RU" sz="2000" b="1" dirty="0" smtClean="0"/>
              <a:t>вкусов, запахов и сенсорные предпочтения</a:t>
            </a:r>
            <a:endParaRPr lang="ru-RU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B69C1-A15E-46FA-A1CD-69336EBB47D2}"/>
              </a:ext>
            </a:extLst>
          </p:cNvPr>
          <p:cNvSpPr txBox="1"/>
          <p:nvPr/>
        </p:nvSpPr>
        <p:spPr>
          <a:xfrm>
            <a:off x="7118219" y="4552458"/>
            <a:ext cx="266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Согревающий вкус имбиря и тропических фруктов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FE1525-0C47-4F82-BB26-483C2D0AA7B8}"/>
              </a:ext>
            </a:extLst>
          </p:cNvPr>
          <p:cNvSpPr txBox="1"/>
          <p:nvPr/>
        </p:nvSpPr>
        <p:spPr>
          <a:xfrm>
            <a:off x="4614070" y="4553546"/>
            <a:ext cx="2503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Охлаждающий </a:t>
            </a:r>
            <a:r>
              <a:rPr lang="ru-RU" sz="1600" b="1" dirty="0"/>
              <a:t>фруктово-ягодный вкус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FD788-E17F-4E07-BA1C-95BC5BE395FC}"/>
              </a:ext>
            </a:extLst>
          </p:cNvPr>
          <p:cNvSpPr txBox="1"/>
          <p:nvPr/>
        </p:nvSpPr>
        <p:spPr>
          <a:xfrm>
            <a:off x="9800148" y="4576242"/>
            <a:ext cx="1803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Нейтральный вкус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CFF974F-60D8-4C24-8F88-0C7294F7AFF4}"/>
              </a:ext>
            </a:extLst>
          </p:cNvPr>
          <p:cNvSpPr txBox="1">
            <a:spLocks/>
          </p:cNvSpPr>
          <p:nvPr/>
        </p:nvSpPr>
        <p:spPr>
          <a:xfrm>
            <a:off x="144317" y="150132"/>
            <a:ext cx="10925460" cy="6028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8A0000"/>
                </a:solidFill>
                <a:latin typeface="Times New Roman" panose="02020603050405020304" pitchFamily="18" charset="0"/>
              </a:rPr>
              <a:t>Исследование сенсорных ощущений у </a:t>
            </a: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</a:rPr>
              <a:t>онкологических </a:t>
            </a:r>
            <a:r>
              <a:rPr lang="ru-RU" sz="2800" b="1" dirty="0" smtClean="0">
                <a:solidFill>
                  <a:srgbClr val="8A0000"/>
                </a:solidFill>
                <a:latin typeface="Times New Roman" panose="02020603050405020304" pitchFamily="18" charset="0"/>
              </a:rPr>
              <a:t>пациентов,</a:t>
            </a:r>
          </a:p>
          <a:p>
            <a:pPr algn="ctr"/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8A0000"/>
                </a:solidFill>
                <a:latin typeface="Times New Roman" panose="02020603050405020304" pitchFamily="18" charset="0"/>
              </a:rPr>
              <a:t>олучающих противоопухолевую терапию</a:t>
            </a:r>
            <a:endParaRPr lang="en-US" sz="2800" b="1" dirty="0">
              <a:solidFill>
                <a:srgbClr val="8A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29BE70-01F5-4BE8-8CD1-9D8A8C967CF2}"/>
              </a:ext>
            </a:extLst>
          </p:cNvPr>
          <p:cNvSpPr txBox="1"/>
          <p:nvPr/>
        </p:nvSpPr>
        <p:spPr>
          <a:xfrm>
            <a:off x="7636259" y="4144760"/>
            <a:ext cx="131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65/69%*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863" y="5296842"/>
            <a:ext cx="11560574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cs typeface="Calibri"/>
              </a:rPr>
              <a:t>*Пациенты </a:t>
            </a:r>
            <a:r>
              <a:rPr lang="ru-RU" sz="1600" b="1" dirty="0">
                <a:cs typeface="Calibri"/>
              </a:rPr>
              <a:t>с инверсией вкуса с/без нарушений восприятия запаха, оценивших вкус как «хороший» с оценкой </a:t>
            </a:r>
            <a:r>
              <a:rPr lang="en-US" sz="1600" b="1" dirty="0">
                <a:cs typeface="Calibri"/>
              </a:rPr>
              <a:t>&gt;6 </a:t>
            </a:r>
            <a:r>
              <a:rPr lang="ru-RU" sz="1600" b="1" dirty="0">
                <a:cs typeface="Calibri"/>
              </a:rPr>
              <a:t>баллов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76615" y="4176132"/>
            <a:ext cx="1367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92/94%*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09827" y="4148250"/>
            <a:ext cx="1385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69/77%*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02896" y="6390560"/>
            <a:ext cx="4958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 </a:t>
            </a:r>
            <a:r>
              <a:rPr lang="en-US" dirty="0" err="1"/>
              <a:t>Haan</a:t>
            </a:r>
            <a:r>
              <a:rPr lang="en-US" dirty="0"/>
              <a:t> J et al. Support Care Cancer. 2021 Feb 25. </a:t>
            </a:r>
          </a:p>
        </p:txBody>
      </p:sp>
      <p:pic>
        <p:nvPicPr>
          <p:cNvPr id="29" name="Picture 19">
            <a:extLst>
              <a:ext uri="{FF2B5EF4-FFF2-40B4-BE49-F238E27FC236}">
                <a16:creationId xmlns:a16="http://schemas.microsoft.com/office/drawing/2014/main" id="{3791A225-CD40-4BD6-8B45-7AB5B2352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88" y="1434176"/>
            <a:ext cx="3340543" cy="17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72" y="8749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A0000"/>
                </a:solidFill>
              </a:rPr>
              <a:t>Вкусовые предпочтения пациентов с ЗНО</a:t>
            </a:r>
            <a:br>
              <a:rPr lang="ru-RU" b="1" dirty="0" smtClean="0">
                <a:solidFill>
                  <a:srgbClr val="8A0000"/>
                </a:solidFill>
              </a:rPr>
            </a:br>
            <a:endParaRPr lang="ru-RU" sz="3200" b="1" dirty="0">
              <a:solidFill>
                <a:srgbClr val="8A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51165" y="1505335"/>
          <a:ext cx="10256107" cy="4774804"/>
        </p:xfrm>
        <a:graphic>
          <a:graphicData uri="http://schemas.openxmlformats.org/drawingml/2006/table">
            <a:tbl>
              <a:tblPr/>
              <a:tblGrid>
                <a:gridCol w="373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2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7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Предпочитаемый вкус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ЭПС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Голова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Желудок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Шея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Общий итог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Доля в закупках МО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Капучино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Нейтральный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Кофе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Персик-имбирь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18,3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Персик-манго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13,5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Фрукты-ягоды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Ваниль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18,7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Общий итог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4022725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91656" y="6355080"/>
            <a:ext cx="3945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err="1" smtClean="0"/>
              <a:t>Балобина</a:t>
            </a:r>
            <a:r>
              <a:rPr lang="ru-RU" sz="2000" dirty="0" smtClean="0"/>
              <a:t> Э.В. и </a:t>
            </a:r>
            <a:r>
              <a:rPr lang="ru-RU" sz="2000" dirty="0" err="1" smtClean="0"/>
              <a:t>соавт</a:t>
            </a:r>
            <a:r>
              <a:rPr lang="ru-RU" sz="2000" dirty="0" smtClean="0"/>
              <a:t>., СПб, 2020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723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550" y="76248"/>
            <a:ext cx="1127455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800000"/>
                </a:solidFill>
              </a:rPr>
              <a:t>Энтеральные гиперкалорические </a:t>
            </a:r>
            <a:r>
              <a:rPr lang="ru-RU" altLang="ru-RU" b="1" dirty="0" smtClean="0">
                <a:solidFill>
                  <a:srgbClr val="800000"/>
                </a:solidFill>
              </a:rPr>
              <a:t>умеренно гипернитрогенные </a:t>
            </a:r>
            <a:r>
              <a:rPr lang="ru-RU" altLang="ru-RU" b="1" dirty="0">
                <a:solidFill>
                  <a:srgbClr val="800000"/>
                </a:solidFill>
              </a:rPr>
              <a:t>полимерные ПС для сипинга </a:t>
            </a:r>
            <a:endParaRPr lang="ru-RU" dirty="0"/>
          </a:p>
        </p:txBody>
      </p:sp>
      <p:pic>
        <p:nvPicPr>
          <p:cNvPr id="4" name="Picture 9" descr="59_Nutridrink_Klubn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21" y="1654112"/>
            <a:ext cx="1161287" cy="103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 r="8006" b="4755"/>
          <a:stretch>
            <a:fillRect/>
          </a:stretch>
        </p:blipFill>
        <p:spPr bwMode="auto">
          <a:xfrm>
            <a:off x="5436274" y="1604043"/>
            <a:ext cx="490591" cy="103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33470" y="2679168"/>
            <a:ext cx="2111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</a:rPr>
              <a:t>Нутридринк</a:t>
            </a:r>
            <a:r>
              <a:rPr lang="ru-RU" sz="2000" b="1" dirty="0" smtClean="0">
                <a:latin typeface="Times New Roman" panose="02020603050405020304" pitchFamily="18" charset="0"/>
              </a:rPr>
              <a:t> – </a:t>
            </a:r>
            <a:r>
              <a:rPr lang="ru-RU" sz="2000" dirty="0" smtClean="0">
                <a:latin typeface="Times New Roman" panose="02020603050405020304" pitchFamily="18" charset="0"/>
              </a:rPr>
              <a:t>200 мл, 300 ккал, 12 г белка</a:t>
            </a:r>
            <a:r>
              <a:rPr lang="ru-RU" altLang="ru-RU" sz="2000" b="1" i="1" dirty="0" smtClean="0">
                <a:latin typeface="Times New Roman" panose="02020603050405020304" pitchFamily="18" charset="0"/>
              </a:rPr>
              <a:t>     </a:t>
            </a:r>
            <a:r>
              <a:rPr lang="ru-RU" altLang="ru-RU" sz="1600" b="1" i="1" dirty="0" smtClean="0">
                <a:latin typeface="Times New Roman" panose="02020603050405020304" pitchFamily="18" charset="0"/>
              </a:rPr>
              <a:t>Вкусы (4):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 ваниль, клубника, шоколад, банан. 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190" y="2679168"/>
            <a:ext cx="23355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</a:rPr>
              <a:t>Нутрикомп</a:t>
            </a:r>
            <a:r>
              <a:rPr 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</a:rPr>
              <a:t>Дринк</a:t>
            </a:r>
            <a:r>
              <a:rPr lang="ru-RU" sz="2000" b="1" dirty="0" smtClean="0">
                <a:latin typeface="Times New Roman" panose="02020603050405020304" pitchFamily="18" charset="0"/>
              </a:rPr>
              <a:t> Плюс – </a:t>
            </a:r>
            <a:r>
              <a:rPr lang="ru-RU" sz="2000" dirty="0" smtClean="0">
                <a:latin typeface="Times New Roman" panose="02020603050405020304" pitchFamily="18" charset="0"/>
              </a:rPr>
              <a:t>200 мл, 300 ккал,</a:t>
            </a:r>
            <a:r>
              <a:rPr lang="ru-RU" altLang="ru-RU" sz="2000" b="1" i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000" i="1" dirty="0" smtClean="0">
                <a:latin typeface="Times New Roman" panose="02020603050405020304" pitchFamily="18" charset="0"/>
              </a:rPr>
              <a:t>12 г белка. </a:t>
            </a:r>
            <a:r>
              <a:rPr lang="ru-RU" altLang="ru-RU" sz="1600" b="1" i="1" dirty="0" smtClean="0">
                <a:latin typeface="Times New Roman" panose="02020603050405020304" pitchFamily="18" charset="0"/>
              </a:rPr>
              <a:t>Вкусы (4):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ваниль, клубника, банан, шоколад.</a:t>
            </a:r>
            <a:endParaRPr lang="ru-RU" altLang="ru-RU" sz="1600" b="1" dirty="0" smtClean="0">
              <a:latin typeface="Times New Roman" panose="02020603050405020304" pitchFamily="18" charset="0"/>
            </a:endParaRPr>
          </a:p>
          <a:p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0" y="1700278"/>
            <a:ext cx="1224500" cy="9871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583" y="2687384"/>
            <a:ext cx="2214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</a:rPr>
              <a:t>Нутриэн</a:t>
            </a:r>
            <a:r>
              <a:rPr lang="ru-RU" sz="2000" b="1" dirty="0" smtClean="0">
                <a:latin typeface="Times New Roman" panose="02020603050405020304" pitchFamily="18" charset="0"/>
              </a:rPr>
              <a:t> Энергия – </a:t>
            </a:r>
            <a:r>
              <a:rPr lang="ru-RU" sz="2000" dirty="0" smtClean="0">
                <a:latin typeface="Times New Roman" panose="02020603050405020304" pitchFamily="18" charset="0"/>
              </a:rPr>
              <a:t>200 мл, 300 ккал, 12 г белка.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</a:rPr>
              <a:t>Вкусы: </a:t>
            </a:r>
            <a:r>
              <a:rPr lang="ru-RU" sz="1600" dirty="0" smtClean="0">
                <a:latin typeface="Times New Roman" panose="02020603050405020304" pitchFamily="18" charset="0"/>
              </a:rPr>
              <a:t>нейтральный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Осм-390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мосм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/л</a:t>
            </a:r>
          </a:p>
          <a:p>
            <a:endParaRPr lang="ru-RU" sz="1600" dirty="0">
              <a:latin typeface="Times New Roman" panose="02020603050405020304" pitchFamily="18" charset="0"/>
            </a:endParaRPr>
          </a:p>
        </p:txBody>
      </p:sp>
      <p:pic>
        <p:nvPicPr>
          <p:cNvPr id="11" name="Рисунок 64" descr="Нутрикомп Суп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4" t="9785" r="23055"/>
          <a:stretch>
            <a:fillRect/>
          </a:stretch>
        </p:blipFill>
        <p:spPr bwMode="auto">
          <a:xfrm>
            <a:off x="7632462" y="1700278"/>
            <a:ext cx="610192" cy="103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06570" y="2705184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</a:rPr>
              <a:t>Нутрикомп</a:t>
            </a:r>
            <a:r>
              <a:rPr lang="ru-RU" sz="2000" b="1" dirty="0" smtClean="0">
                <a:latin typeface="Times New Roman" panose="02020603050405020304" pitchFamily="18" charset="0"/>
              </a:rPr>
              <a:t> куриный (овощной) суп – </a:t>
            </a:r>
            <a:r>
              <a:rPr lang="ru-RU" sz="2000" dirty="0" smtClean="0">
                <a:latin typeface="Times New Roman" panose="02020603050405020304" pitchFamily="18" charset="0"/>
              </a:rPr>
              <a:t>200 мл, 300 ккал, 12 г белка,              4 г ПВ</a:t>
            </a:r>
            <a:endParaRPr lang="ru-RU" sz="2000" b="1" dirty="0">
              <a:latin typeface="Times New Roman" panose="02020603050405020304" pitchFamily="18" charset="0"/>
            </a:endParaRPr>
          </a:p>
        </p:txBody>
      </p:sp>
      <p:pic>
        <p:nvPicPr>
          <p:cNvPr id="13" name="Picture 8" descr="n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251" y="1700278"/>
            <a:ext cx="827528" cy="8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474751" y="2633805"/>
            <a:ext cx="20746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</a:rPr>
              <a:t>Фортикер</a:t>
            </a:r>
            <a:r>
              <a:rPr 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</a:rPr>
              <a:t>– 125 мл, 200 ккал, 11 г белка, 2,6 г ПВ</a:t>
            </a:r>
          </a:p>
          <a:p>
            <a:r>
              <a:rPr lang="ru-RU" altLang="ru-RU" sz="1600" i="1" dirty="0" smtClean="0">
                <a:latin typeface="Times New Roman" panose="02020603050405020304" pitchFamily="18" charset="0"/>
              </a:rPr>
              <a:t>Вкусы (4):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       персик-имбирь, апельсин-лимон, капучино.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826" y="5165068"/>
            <a:ext cx="107064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3200" b="1" dirty="0">
                <a:solidFill>
                  <a:srgbClr val="002060"/>
                </a:solidFill>
              </a:rPr>
              <a:t>Изокалорические изонитрогенные </a:t>
            </a:r>
            <a:endParaRPr lang="ru-RU" altLang="ru-RU" sz="3200" i="1" dirty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err="1">
                <a:solidFill>
                  <a:srgbClr val="002060"/>
                </a:solidFill>
              </a:rPr>
              <a:t>Нутриэн</a:t>
            </a:r>
            <a:r>
              <a:rPr lang="ru-RU" altLang="ru-RU" sz="2400" b="1" dirty="0">
                <a:solidFill>
                  <a:srgbClr val="002060"/>
                </a:solidFill>
              </a:rPr>
              <a:t> Стандарт </a:t>
            </a:r>
            <a:r>
              <a:rPr lang="ru-RU" altLang="ru-RU" sz="2400" dirty="0">
                <a:solidFill>
                  <a:srgbClr val="002060"/>
                </a:solidFill>
              </a:rPr>
              <a:t>- 200 мл (200 ккал, 8 г/16% белка, сахар 0,4 г,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Осм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</a:rPr>
              <a:t>-300 </a:t>
            </a:r>
            <a:r>
              <a:rPr lang="ru-RU" altLang="ru-RU" sz="2400" b="1" dirty="0" err="1">
                <a:solidFill>
                  <a:srgbClr val="C00000"/>
                </a:solidFill>
              </a:rPr>
              <a:t>мосм</a:t>
            </a:r>
            <a:r>
              <a:rPr lang="ru-RU" altLang="ru-RU" sz="2400" b="1" dirty="0">
                <a:solidFill>
                  <a:srgbClr val="C00000"/>
                </a:solidFill>
              </a:rPr>
              <a:t>/л) </a:t>
            </a:r>
            <a:r>
              <a:rPr lang="ru-RU" altLang="ru-RU" sz="2400" dirty="0">
                <a:solidFill>
                  <a:srgbClr val="002060"/>
                </a:solidFill>
              </a:rPr>
              <a:t>Вкусы: </a:t>
            </a:r>
            <a:r>
              <a:rPr lang="ru-RU" altLang="ru-RU" sz="2400" dirty="0" err="1">
                <a:solidFill>
                  <a:srgbClr val="002060"/>
                </a:solidFill>
              </a:rPr>
              <a:t>нейтр</a:t>
            </a:r>
            <a:r>
              <a:rPr lang="ru-RU" altLang="ru-RU" sz="2400" dirty="0">
                <a:solidFill>
                  <a:srgbClr val="002060"/>
                </a:solidFill>
              </a:rPr>
              <a:t> (</a:t>
            </a:r>
            <a:r>
              <a:rPr lang="ru-RU" altLang="ru-RU" sz="2400" b="1" dirty="0">
                <a:solidFill>
                  <a:srgbClr val="002060"/>
                </a:solidFill>
              </a:rPr>
              <a:t>без и с ПВ -3 г 80% </a:t>
            </a:r>
            <a:r>
              <a:rPr lang="ru-RU" altLang="ru-RU" sz="2400" b="1" dirty="0" err="1">
                <a:solidFill>
                  <a:srgbClr val="002060"/>
                </a:solidFill>
              </a:rPr>
              <a:t>раст</a:t>
            </a:r>
            <a:r>
              <a:rPr lang="ru-RU" altLang="ru-RU" sz="2400" dirty="0">
                <a:solidFill>
                  <a:srgbClr val="002060"/>
                </a:solidFill>
              </a:rPr>
              <a:t>), карамель, клубника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</a:rPr>
              <a:t>  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" y="5372100"/>
            <a:ext cx="1394807" cy="10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40" y="165068"/>
            <a:ext cx="10515600" cy="1325563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rgbClr val="800000"/>
                </a:solidFill>
              </a:rPr>
              <a:t>Энтеральные ППС для сипинга с наиболее высоким содержанием белка </a:t>
            </a:r>
            <a:endParaRPr lang="ru-RU" dirty="0"/>
          </a:p>
        </p:txBody>
      </p:sp>
      <p:pic>
        <p:nvPicPr>
          <p:cNvPr id="4" name="Picture 6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01" y="1798408"/>
            <a:ext cx="1114044" cy="107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331" y="3047344"/>
            <a:ext cx="271967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Нутридринк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Компакт Протеин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мл, 300 ккал, 18 г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белка.                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вкусов: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ваниль, клубника, банан,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кофе,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персик-манго,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имбирь (согрев.), лесные ягоды (</a:t>
            </a:r>
            <a:r>
              <a:rPr lang="ru-RU" altLang="ru-RU" sz="2000" b="1" dirty="0" err="1" smtClean="0">
                <a:latin typeface="Times New Roman" panose="02020603050405020304" pitchFamily="18" charset="0"/>
              </a:rPr>
              <a:t>охлажд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.), нейтральный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63" y="1679534"/>
            <a:ext cx="512064" cy="11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218455" y="3119603"/>
            <a:ext cx="2417101" cy="276998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Суппортан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Напиток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мл, 300 ккал,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белка, 3 г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ПВ. </a:t>
            </a:r>
            <a:r>
              <a:rPr lang="ru-RU" altLang="ru-RU" sz="2000" b="1" i="1" dirty="0">
                <a:latin typeface="Times New Roman" panose="02020603050405020304" pitchFamily="18" charset="0"/>
              </a:rPr>
              <a:t>Вкусы:</a:t>
            </a: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</a:rPr>
              <a:t>капучино, </a:t>
            </a:r>
            <a:r>
              <a:rPr lang="ru-RU" altLang="ru-RU" sz="2000" dirty="0">
                <a:latin typeface="Times New Roman" panose="02020603050405020304" pitchFamily="18" charset="0"/>
              </a:rPr>
              <a:t>тропические фрукты</a:t>
            </a:r>
            <a:endParaRPr lang="ru-RU" altLang="ru-RU" sz="20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Осм.-385 </a:t>
            </a:r>
            <a:r>
              <a:rPr lang="ru-RU" altLang="ru-RU" sz="20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мосм</a:t>
            </a:r>
            <a:r>
              <a:rPr lang="ru-RU" altLang="ru-RU" sz="20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</a:t>
            </a:r>
            <a:endParaRPr lang="ru-RU" altLang="ru-RU" sz="2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9303" y="3090350"/>
            <a:ext cx="2276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Фрезубин</a:t>
            </a:r>
            <a:r>
              <a:rPr lang="ru-RU" sz="2000" b="1" dirty="0" smtClean="0"/>
              <a:t> Напиток </a:t>
            </a:r>
            <a:r>
              <a:rPr lang="ru-RU" sz="2000" b="1" dirty="0" smtClean="0">
                <a:latin typeface="Times New Roman" panose="02020603050405020304" pitchFamily="18" charset="0"/>
              </a:rPr>
              <a:t>2 ккал с ПВ –</a:t>
            </a:r>
            <a:r>
              <a:rPr lang="ru-RU" sz="2000" dirty="0" smtClean="0">
                <a:latin typeface="Times New Roman" panose="02020603050405020304" pitchFamily="18" charset="0"/>
              </a:rPr>
              <a:t> 200 мл, 400 ккал, 20 г белка, 3г ПВ. </a:t>
            </a:r>
            <a:r>
              <a:rPr lang="ru-RU" altLang="ru-RU" sz="2000" b="1" i="1" dirty="0" smtClean="0">
                <a:latin typeface="Times New Roman" panose="02020603050405020304" pitchFamily="18" charset="0"/>
              </a:rPr>
              <a:t>Вкусы: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 лимон,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капучино,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шоколад,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нейтральный</a:t>
            </a:r>
          </a:p>
          <a:p>
            <a:endParaRPr lang="ru-RU" sz="2000" b="1" dirty="0">
              <a:latin typeface="Times New Roman" panose="02020603050405020304" pitchFamily="18" charset="0"/>
            </a:endParaRPr>
          </a:p>
        </p:txBody>
      </p:sp>
      <p:pic>
        <p:nvPicPr>
          <p:cNvPr id="9" name="Рисунок 67" descr="Картинки по запросу supportan dri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57" y="1649398"/>
            <a:ext cx="488584" cy="122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647" y="1623953"/>
            <a:ext cx="1417320" cy="123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48217" y="3090350"/>
            <a:ext cx="2334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</a:rPr>
              <a:t>Ресурс 2 + </a:t>
            </a:r>
            <a:r>
              <a:rPr lang="ru-RU" sz="2000" b="1" dirty="0" err="1" smtClean="0">
                <a:latin typeface="Times New Roman" panose="02020603050405020304" pitchFamily="18" charset="0"/>
              </a:rPr>
              <a:t>Файбер</a:t>
            </a:r>
            <a:r>
              <a:rPr lang="ru-RU" sz="2000" b="1" dirty="0" smtClean="0">
                <a:latin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</a:rPr>
              <a:t>200 мл, 400 ккал, 18 г белка, 5 г ПВ</a:t>
            </a:r>
          </a:p>
          <a:p>
            <a:pPr>
              <a:lnSpc>
                <a:spcPct val="80000"/>
              </a:lnSpc>
            </a:pPr>
            <a:r>
              <a:rPr lang="ru-RU" altLang="ru-RU" sz="2000" b="1" i="1" dirty="0">
                <a:latin typeface="Times New Roman" panose="02020603050405020304" pitchFamily="18" charset="0"/>
              </a:rPr>
              <a:t>Вкусы:</a:t>
            </a:r>
            <a:r>
              <a:rPr lang="ru-RU" altLang="ru-RU" sz="2000" dirty="0">
                <a:latin typeface="Times New Roman" panose="02020603050405020304" pitchFamily="18" charset="0"/>
              </a:rPr>
              <a:t> персик, лесные ягоды, </a:t>
            </a:r>
            <a:r>
              <a:rPr lang="ru-RU" altLang="ru-RU" sz="2000" b="1" dirty="0">
                <a:latin typeface="Times New Roman" panose="02020603050405020304" pitchFamily="18" charset="0"/>
              </a:rPr>
              <a:t>нейтральный.</a:t>
            </a:r>
          </a:p>
          <a:p>
            <a:endParaRPr lang="ru-RU" alt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67365" y="3121127"/>
            <a:ext cx="2249043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</a:rPr>
              <a:t>Фрезубин</a:t>
            </a:r>
            <a:r>
              <a:rPr lang="ru-RU" sz="2000" b="1" dirty="0" smtClean="0">
                <a:latin typeface="Times New Roman" panose="02020603050405020304" pitchFamily="18" charset="0"/>
              </a:rPr>
              <a:t> Напиток 3,2 ккал - </a:t>
            </a:r>
            <a:r>
              <a:rPr lang="ru-RU" sz="2000" dirty="0" smtClean="0">
                <a:latin typeface="Times New Roman" panose="02020603050405020304" pitchFamily="18" charset="0"/>
              </a:rPr>
              <a:t>125 мл, 400 ккал, 20 г белка. </a:t>
            </a:r>
            <a:r>
              <a:rPr lang="ru-RU" altLang="ru-RU" sz="2000" b="1" i="1" dirty="0" smtClean="0">
                <a:latin typeface="Times New Roman" panose="02020603050405020304" pitchFamily="18" charset="0"/>
              </a:rPr>
              <a:t>Вкусы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: манго, ваниль, лесной орех</a:t>
            </a:r>
          </a:p>
          <a:p>
            <a:endParaRPr lang="ru-RU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060703" y="6236458"/>
            <a:ext cx="1027023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/>
              <a:t>20% от суточной потребности в витаминах и микроэлементах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9064" y="1798408"/>
            <a:ext cx="551708" cy="11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135188" y="22225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rgbClr val="800000"/>
                </a:solidFill>
              </a:rPr>
              <a:t>Специализированные энтеральные питательные смеси для сипинга</a:t>
            </a:r>
            <a:endParaRPr lang="ru-RU" alt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2373" y="1628503"/>
            <a:ext cx="4823903" cy="4391025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altLang="ru-RU" sz="3200" b="1" dirty="0"/>
              <a:t>ПС типа «Диабет»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400" b="1" dirty="0"/>
              <a:t>Ресурс Диабет Плюс</a:t>
            </a:r>
            <a:r>
              <a:rPr lang="ru-RU" altLang="ru-RU" sz="2400" dirty="0"/>
              <a:t> –200 мл (320 ккал, 18 г белка, 5 г ПВ,  </a:t>
            </a:r>
            <a:r>
              <a:rPr lang="ru-RU" altLang="ru-RU" sz="2400" b="1" dirty="0"/>
              <a:t>ГИ – 30, </a:t>
            </a:r>
            <a:r>
              <a:rPr lang="ru-RU" altLang="ru-RU" sz="2400" dirty="0" err="1"/>
              <a:t>Осм</a:t>
            </a:r>
            <a:r>
              <a:rPr lang="ru-RU" altLang="ru-RU" sz="2400" dirty="0"/>
              <a:t>- 300 </a:t>
            </a:r>
            <a:r>
              <a:rPr lang="ru-RU" altLang="ru-RU" sz="2400" dirty="0" err="1"/>
              <a:t>мосм</a:t>
            </a:r>
            <a:r>
              <a:rPr lang="ru-RU" altLang="ru-RU" sz="2400" dirty="0"/>
              <a:t>/л)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ru-RU" sz="24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2400" b="1" dirty="0" err="1" smtClean="0"/>
              <a:t>Нутриэн</a:t>
            </a:r>
            <a:r>
              <a:rPr lang="ru-RU" altLang="ru-RU" sz="2400" b="1" dirty="0" smtClean="0"/>
              <a:t> Диабет </a:t>
            </a:r>
            <a:r>
              <a:rPr lang="ru-RU" altLang="ru-RU" sz="2400" b="1" dirty="0"/>
              <a:t>–</a:t>
            </a:r>
            <a:r>
              <a:rPr lang="ru-RU" altLang="ru-RU" sz="2400" dirty="0"/>
              <a:t>200 мл (200 ккал, 8,6 г белка</a:t>
            </a:r>
            <a:r>
              <a:rPr lang="ru-RU" altLang="ru-RU" sz="2400" b="1" dirty="0"/>
              <a:t>,</a:t>
            </a:r>
            <a:r>
              <a:rPr lang="ru-RU" altLang="ru-RU" sz="2400" dirty="0"/>
              <a:t> ПВ-3 г 70% р,  </a:t>
            </a:r>
            <a:r>
              <a:rPr lang="ru-RU" altLang="ru-RU" sz="2400" b="1" dirty="0"/>
              <a:t>ГИ – 18,7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Осм</a:t>
            </a:r>
            <a:r>
              <a:rPr lang="ru-RU" altLang="ru-RU" sz="2400" dirty="0"/>
              <a:t>- 290 </a:t>
            </a:r>
            <a:r>
              <a:rPr lang="ru-RU" altLang="ru-RU" sz="2400" dirty="0" err="1"/>
              <a:t>мосм</a:t>
            </a:r>
            <a:r>
              <a:rPr lang="ru-RU" altLang="ru-RU" sz="2400" dirty="0"/>
              <a:t>/л)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ru-RU" sz="24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2400" b="1" dirty="0" err="1" smtClean="0"/>
              <a:t>Нутрикомп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/>
              <a:t>Дринк</a:t>
            </a:r>
            <a:r>
              <a:rPr lang="ru-RU" altLang="ru-RU" sz="2400" b="1" dirty="0"/>
              <a:t> Диабет – </a:t>
            </a:r>
            <a:r>
              <a:rPr lang="ru-RU" altLang="ru-RU" sz="2400" dirty="0"/>
              <a:t>200 мл (206 ккал, 8,2 г белка , ПВ – 4,2 г 70%р,  </a:t>
            </a:r>
            <a:r>
              <a:rPr lang="ru-RU" altLang="ru-RU" sz="2400" b="1" dirty="0"/>
              <a:t>ГИ – 38,</a:t>
            </a:r>
            <a:r>
              <a:rPr lang="ru-RU" altLang="ru-RU" sz="2400" dirty="0"/>
              <a:t> Осм-220 </a:t>
            </a:r>
            <a:r>
              <a:rPr lang="ru-RU" altLang="ru-RU" sz="2400" dirty="0" err="1"/>
              <a:t>мосм</a:t>
            </a:r>
            <a:r>
              <a:rPr lang="ru-RU" altLang="ru-RU" sz="2400" dirty="0"/>
              <a:t>/л)</a:t>
            </a:r>
            <a:endParaRPr lang="ru-RU" altLang="ru-RU" sz="2400" b="1" dirty="0"/>
          </a:p>
          <a:p>
            <a:pPr>
              <a:defRPr/>
            </a:pPr>
            <a:endParaRPr lang="ru-RU" sz="2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41775" y="1628503"/>
            <a:ext cx="5056472" cy="4114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altLang="ru-RU" sz="3200" b="1" dirty="0"/>
              <a:t>ПС типа «</a:t>
            </a:r>
            <a:r>
              <a:rPr lang="ru-RU" altLang="ru-RU" sz="3200" b="1" dirty="0" err="1"/>
              <a:t>Ренал</a:t>
            </a:r>
            <a:r>
              <a:rPr lang="ru-RU" altLang="ru-RU" sz="3200" b="1" dirty="0"/>
              <a:t>»</a:t>
            </a:r>
          </a:p>
          <a:p>
            <a:pPr>
              <a:defRPr/>
            </a:pPr>
            <a:r>
              <a:rPr lang="ru-RU" altLang="ru-RU" sz="2400" b="1" dirty="0" err="1"/>
              <a:t>Нутрикомп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Дринк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Ренал</a:t>
            </a:r>
            <a:r>
              <a:rPr lang="ru-RU" altLang="ru-RU" sz="2400" dirty="0"/>
              <a:t> – 200 мл (</a:t>
            </a:r>
            <a:r>
              <a:rPr lang="ru-RU" altLang="ru-RU" sz="2400" b="1" dirty="0"/>
              <a:t>400 ккал, 14 </a:t>
            </a:r>
            <a:r>
              <a:rPr lang="ru-RU" altLang="ru-RU" sz="2400" b="1" dirty="0" smtClean="0"/>
              <a:t>г -белка , </a:t>
            </a:r>
            <a:r>
              <a:rPr lang="ru-RU" altLang="ru-RU" sz="2400" dirty="0"/>
              <a:t>сахар-8,6 г, ПВ – 3,4 г, ФБК – 9,85, Осм-430 </a:t>
            </a:r>
            <a:r>
              <a:rPr lang="ru-RU" altLang="ru-RU" sz="2400" dirty="0" err="1"/>
              <a:t>мосм</a:t>
            </a:r>
            <a:r>
              <a:rPr lang="ru-RU" altLang="ru-RU" sz="2400" dirty="0"/>
              <a:t>/л)- ваниль</a:t>
            </a:r>
          </a:p>
          <a:p>
            <a:pPr>
              <a:defRPr/>
            </a:pPr>
            <a:r>
              <a:rPr lang="ru-RU" altLang="ru-RU" sz="2400" b="1" dirty="0" err="1"/>
              <a:t>Ренилон</a:t>
            </a:r>
            <a:r>
              <a:rPr lang="ru-RU" altLang="ru-RU" sz="2400" dirty="0"/>
              <a:t> -125 мл (</a:t>
            </a:r>
            <a:r>
              <a:rPr lang="ru-RU" altLang="ru-RU" sz="2400" b="1" dirty="0"/>
              <a:t>249 ккал, 9,1 г белка, </a:t>
            </a:r>
            <a:r>
              <a:rPr lang="ru-RU" altLang="ru-RU" sz="2400" dirty="0"/>
              <a:t>сахар – 6 г,  ФБК – 0,4, </a:t>
            </a:r>
            <a:r>
              <a:rPr lang="ru-RU" altLang="ru-RU" sz="2400" dirty="0" err="1"/>
              <a:t>Осм</a:t>
            </a:r>
            <a:r>
              <a:rPr lang="ru-RU" altLang="ru-RU" sz="2400" dirty="0"/>
              <a:t>- 410 </a:t>
            </a:r>
            <a:r>
              <a:rPr lang="ru-RU" altLang="ru-RU" sz="2400" dirty="0" err="1"/>
              <a:t>мосм</a:t>
            </a:r>
            <a:r>
              <a:rPr lang="ru-RU" altLang="ru-RU" sz="2400" dirty="0"/>
              <a:t>/л)</a:t>
            </a:r>
          </a:p>
          <a:p>
            <a:pPr>
              <a:defRPr/>
            </a:pPr>
            <a:r>
              <a:rPr lang="ru-RU" altLang="ru-RU" sz="2400" b="1" dirty="0" err="1"/>
              <a:t>Фрезубин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Ренал</a:t>
            </a:r>
            <a:r>
              <a:rPr lang="ru-RU" altLang="ru-RU" sz="2400" b="1" dirty="0"/>
              <a:t> – </a:t>
            </a:r>
            <a:r>
              <a:rPr lang="ru-RU" altLang="ru-RU" sz="2400" dirty="0"/>
              <a:t>200 мл (</a:t>
            </a:r>
            <a:r>
              <a:rPr lang="ru-RU" altLang="ru-RU" sz="2400" b="1" dirty="0"/>
              <a:t>400 ккал, 6 г белка, </a:t>
            </a:r>
            <a:r>
              <a:rPr lang="ru-RU" altLang="ru-RU" sz="2400" dirty="0"/>
              <a:t>сахар 16,4 г</a:t>
            </a:r>
            <a:r>
              <a:rPr lang="ru-RU" altLang="ru-RU" sz="2400" b="1" dirty="0"/>
              <a:t>, </a:t>
            </a:r>
            <a:r>
              <a:rPr lang="ru-RU" altLang="ru-RU" sz="2400" dirty="0"/>
              <a:t>ФБК – 18,3, </a:t>
            </a:r>
            <a:r>
              <a:rPr lang="ru-RU" altLang="ru-RU" sz="2400" dirty="0" err="1"/>
              <a:t>Осм</a:t>
            </a:r>
            <a:r>
              <a:rPr lang="ru-RU" altLang="ru-RU" sz="2400" dirty="0"/>
              <a:t>- 500 </a:t>
            </a:r>
            <a:r>
              <a:rPr lang="ru-RU" altLang="ru-RU" sz="2400" dirty="0" err="1"/>
              <a:t>мосм</a:t>
            </a:r>
            <a:r>
              <a:rPr lang="ru-RU" altLang="ru-RU" sz="2400" dirty="0"/>
              <a:t>/л</a:t>
            </a: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E7EC3F-49D7-46A1-B664-BF3C1E407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9" y="1909526"/>
            <a:ext cx="805246" cy="1118963"/>
          </a:xfrm>
          <a:prstGeom prst="rect">
            <a:avLst/>
          </a:prstGeom>
        </p:spPr>
      </p:pic>
      <p:pic>
        <p:nvPicPr>
          <p:cNvPr id="11" name="Рисунок 10" descr="https://helptomama.ru/upload/iblock/36b/36b003b8e781d4cfa5ebdbfd17de4986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5" y="4314991"/>
            <a:ext cx="502029" cy="90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662" y="2222955"/>
            <a:ext cx="415606" cy="841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56" y="3471491"/>
            <a:ext cx="698438" cy="7955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56" y="4539715"/>
            <a:ext cx="325615" cy="776634"/>
          </a:xfrm>
          <a:prstGeom prst="rect">
            <a:avLst/>
          </a:prstGeom>
        </p:spPr>
      </p:pic>
      <p:pic>
        <p:nvPicPr>
          <p:cNvPr id="14" name="Рисунок 13" descr="C:\Users\lkp6\AppData\Local\Microsoft\Windows\Temporary Internet Files\Content.Word\Nutrien_DIABETl-200.png"/>
          <p:cNvPicPr/>
          <p:nvPr/>
        </p:nvPicPr>
        <p:blipFill>
          <a:blip r:embed="rId7" cstate="print"/>
          <a:srcRect l="29647" r="25641" b="1442"/>
          <a:stretch>
            <a:fillRect/>
          </a:stretch>
        </p:blipFill>
        <p:spPr bwMode="auto">
          <a:xfrm>
            <a:off x="219697" y="3266169"/>
            <a:ext cx="463177" cy="79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0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31064" y="209677"/>
            <a:ext cx="8827008" cy="1325563"/>
          </a:xfrm>
        </p:spPr>
        <p:txBody>
          <a:bodyPr/>
          <a:lstStyle/>
          <a:p>
            <a:pPr algn="ctr"/>
            <a:r>
              <a:rPr lang="ru-RU" altLang="ru-RU" sz="3800" b="1" dirty="0">
                <a:solidFill>
                  <a:srgbClr val="800000"/>
                </a:solidFill>
              </a:rPr>
              <a:t>Энтеральные ПС для сипинга с нейтральным вкусом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567" y="1709230"/>
            <a:ext cx="7580377" cy="374917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altLang="ru-RU" sz="3000" dirty="0" err="1"/>
              <a:t>Нутриэн</a:t>
            </a:r>
            <a:r>
              <a:rPr lang="ru-RU" altLang="ru-RU" sz="3000" dirty="0"/>
              <a:t> Стандарт без и с ПВ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3000" dirty="0" err="1"/>
              <a:t>Нутриэн</a:t>
            </a:r>
            <a:r>
              <a:rPr lang="ru-RU" altLang="ru-RU" sz="3000" dirty="0"/>
              <a:t> Энергия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3000" dirty="0" err="1"/>
              <a:t>Нутридринк</a:t>
            </a:r>
            <a:r>
              <a:rPr lang="ru-RU" altLang="ru-RU" sz="3000" dirty="0"/>
              <a:t> Компакт Нейтральный 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3000" dirty="0"/>
              <a:t>Ресурс 2 + </a:t>
            </a:r>
            <a:r>
              <a:rPr lang="ru-RU" altLang="ru-RU" sz="3000" dirty="0" err="1"/>
              <a:t>Файбер</a:t>
            </a:r>
            <a:endParaRPr lang="ru-RU" altLang="ru-RU" sz="3000" dirty="0"/>
          </a:p>
          <a:p>
            <a:pPr marL="514350" indent="-514350">
              <a:buFont typeface="+mj-lt"/>
              <a:buAutoNum type="arabicPeriod"/>
            </a:pPr>
            <a:r>
              <a:rPr lang="ru-RU" altLang="ru-RU" sz="3000" dirty="0" err="1"/>
              <a:t>Фортикер</a:t>
            </a:r>
            <a:endParaRPr lang="ru-RU" altLang="ru-RU" sz="3000" dirty="0"/>
          </a:p>
          <a:p>
            <a:pPr marL="514350" indent="-514350">
              <a:buFont typeface="+mj-lt"/>
              <a:buAutoNum type="arabicPeriod"/>
            </a:pPr>
            <a:r>
              <a:rPr lang="ru-RU" altLang="ru-RU" sz="3000" dirty="0" err="1"/>
              <a:t>Фрезубин</a:t>
            </a:r>
            <a:r>
              <a:rPr lang="ru-RU" altLang="ru-RU" sz="3000" dirty="0"/>
              <a:t> Напиток 2 ккал с ПВ</a:t>
            </a:r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endParaRPr lang="ru-RU" alt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0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1168" y="247206"/>
            <a:ext cx="9162288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>
                <a:solidFill>
                  <a:srgbClr val="800000"/>
                </a:solidFill>
              </a:rPr>
              <a:t>Энтеральные питательные смеси для сипинга с наиболее высоким содержанием омега-3 ЖК</a:t>
            </a:r>
          </a:p>
        </p:txBody>
      </p:sp>
      <p:graphicFrame>
        <p:nvGraphicFramePr>
          <p:cNvPr id="2058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20528"/>
              </p:ext>
            </p:extLst>
          </p:nvPr>
        </p:nvGraphicFramePr>
        <p:xfrm>
          <a:off x="841248" y="1623378"/>
          <a:ext cx="7882128" cy="3931920"/>
        </p:xfrm>
        <a:graphic>
          <a:graphicData uri="http://schemas.openxmlformats.org/drawingml/2006/table">
            <a:tbl>
              <a:tblPr/>
              <a:tblGrid>
                <a:gridCol w="4526280">
                  <a:extLst>
                    <a:ext uri="{9D8B030D-6E8A-4147-A177-3AD203B41FA5}">
                      <a16:colId xmlns:a16="http://schemas.microsoft.com/office/drawing/2014/main" val="1546551067"/>
                    </a:ext>
                  </a:extLst>
                </a:gridCol>
                <a:gridCol w="3355848">
                  <a:extLst>
                    <a:ext uri="{9D8B030D-6E8A-4147-A177-3AD203B41FA5}">
                      <a16:colId xmlns:a16="http://schemas.microsoft.com/office/drawing/2014/main" val="3512800491"/>
                    </a:ext>
                  </a:extLst>
                </a:gridCol>
              </a:tblGrid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ЭПС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Содержание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омега 3 ЖК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/100 мл     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788411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Нутриэн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Энергия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320 мг / 640 мг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244129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Нутриэн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Пульмо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400 мг / 800 мг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938061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Нутрикомп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Куриный суп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390 мг / 780 мг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372734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Ресурс 2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600 мг / 1200 мг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161894"/>
                  </a:ext>
                </a:extLst>
              </a:tr>
              <a:tr h="259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Суппортан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напиток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720 мг / 1440 мг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76857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 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Фрезубин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Напиток 3,2 ккал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1500 мг / 1875 мг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931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92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3494" y="417271"/>
            <a:ext cx="8713787" cy="13716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Количество белка, обеспечивающее оптимальный синтез</a:t>
            </a:r>
          </a:p>
        </p:txBody>
      </p:sp>
      <p:pic>
        <p:nvPicPr>
          <p:cNvPr id="147460" name="Picture 2" descr="tilesho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8372" y="2068066"/>
            <a:ext cx="7559675" cy="3168650"/>
          </a:xfrm>
          <a:noFill/>
          <a:ln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>
          <a:xfrm>
            <a:off x="1905829" y="2114463"/>
            <a:ext cx="253047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lIns="0" tIns="0" rIns="0" bIns="0"/>
          <a:lstStyle/>
          <a:p>
            <a:pPr algn="ctr" fontAlgn="auto">
              <a:defRPr/>
            </a:pPr>
            <a:r>
              <a:rPr lang="ru-RU" sz="1600" b="1" dirty="0">
                <a:highlight>
                  <a:srgbClr val="000000">
                    <a:alpha val="0"/>
                  </a:srgbClr>
                </a:highlight>
                <a:cs typeface="Arial"/>
              </a:rPr>
              <a:t>А. Надлежащее распределение белка</a:t>
            </a: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>
          <a:xfrm>
            <a:off x="5246548" y="2114463"/>
            <a:ext cx="282257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lIns="0" tIns="0" rIns="0" bIns="0"/>
          <a:lstStyle/>
          <a:p>
            <a:pPr algn="ctr" fontAlgn="auto">
              <a:defRPr/>
            </a:pPr>
            <a:r>
              <a:rPr lang="ru-RU" sz="1600" b="1" dirty="0">
                <a:highlight>
                  <a:srgbClr val="000000">
                    <a:alpha val="0"/>
                  </a:srgbClr>
                </a:highlight>
                <a:cs typeface="Arial"/>
              </a:rPr>
              <a:t>В. Ненадлежащее распределение белка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1926" y="2498016"/>
            <a:ext cx="1401464" cy="638053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0" tIns="0" rIns="0" bIns="0"/>
          <a:lstStyle/>
          <a:p>
            <a:pPr algn="ctr" fontAlgn="auto">
              <a:defRPr>
                <a:effectLst/>
              </a:defRPr>
            </a:pPr>
            <a:r>
              <a:rPr lang="ru-RU" sz="1600" b="1" dirty="0">
                <a:highlight>
                  <a:srgbClr val="000000">
                    <a:alpha val="0"/>
                  </a:srgbClr>
                </a:highlight>
                <a:cs typeface="Arial"/>
              </a:rPr>
              <a:t>Максимальный</a:t>
            </a:r>
          </a:p>
          <a:p>
            <a:pPr algn="ctr" fontAlgn="auto">
              <a:defRPr>
                <a:effectLst/>
              </a:defRPr>
            </a:pPr>
            <a:r>
              <a:rPr lang="ru-RU" sz="1600" b="1" dirty="0">
                <a:highlight>
                  <a:srgbClr val="000000">
                    <a:alpha val="0"/>
                  </a:srgbClr>
                </a:highlight>
                <a:cs typeface="Arial"/>
              </a:rPr>
              <a:t>синтез</a:t>
            </a:r>
          </a:p>
          <a:p>
            <a:pPr algn="ctr" fontAlgn="auto">
              <a:defRPr>
                <a:effectLst/>
              </a:defRPr>
            </a:pPr>
            <a:r>
              <a:rPr lang="ru-RU" sz="1600" b="1" dirty="0">
                <a:highlight>
                  <a:srgbClr val="000000">
                    <a:alpha val="0"/>
                  </a:srgbClr>
                </a:highlight>
                <a:cs typeface="Arial"/>
              </a:rPr>
              <a:t>белка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>
          <a:xfrm>
            <a:off x="1002658" y="5312727"/>
            <a:ext cx="7136593" cy="707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lIns="91433" tIns="45716" rIns="91433" bIns="45716">
            <a:spAutoFit/>
          </a:bodyPr>
          <a:lstStyle/>
          <a:p>
            <a:pPr algn="ctr" defTabSz="1079500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Оптимальный синтез белка – </a:t>
            </a:r>
            <a:r>
              <a:rPr lang="ru-RU" sz="2000" b="1" dirty="0" smtClean="0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при </a:t>
            </a:r>
            <a:r>
              <a:rPr lang="ru-RU" sz="2000" b="1" dirty="0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потреблении 25–30 г на прием пищи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>
          <a:xfrm>
            <a:off x="568363" y="6320568"/>
            <a:ext cx="8199692" cy="369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3" tIns="45716" rIns="91433" bIns="45716">
            <a:spAutoFit/>
          </a:bodyPr>
          <a:lstStyle/>
          <a:p>
            <a:pPr algn="r" defTabSz="1079500">
              <a:spcBef>
                <a:spcPct val="50000"/>
              </a:spcBef>
              <a:defRPr/>
            </a:pPr>
            <a:r>
              <a:rPr lang="ru-RU" dirty="0" err="1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Paddon-Jones</a:t>
            </a:r>
            <a:r>
              <a:rPr lang="ru-RU" dirty="0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, </a:t>
            </a:r>
            <a:r>
              <a:rPr lang="ru-RU" dirty="0" err="1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Curr</a:t>
            </a:r>
            <a:r>
              <a:rPr lang="ru-RU" dirty="0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 </a:t>
            </a:r>
            <a:r>
              <a:rPr lang="ru-RU" dirty="0" err="1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Opin</a:t>
            </a:r>
            <a:r>
              <a:rPr lang="ru-RU" dirty="0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 </a:t>
            </a:r>
            <a:r>
              <a:rPr lang="ru-RU" dirty="0" err="1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Clin</a:t>
            </a:r>
            <a:r>
              <a:rPr lang="ru-RU" dirty="0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 </a:t>
            </a:r>
            <a:r>
              <a:rPr lang="ru-RU" dirty="0" err="1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Nutr</a:t>
            </a:r>
            <a:r>
              <a:rPr lang="ru-RU" dirty="0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 </a:t>
            </a:r>
            <a:r>
              <a:rPr lang="ru-RU" dirty="0" err="1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Metab</a:t>
            </a:r>
            <a:r>
              <a:rPr lang="ru-RU" dirty="0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 </a:t>
            </a:r>
            <a:r>
              <a:rPr lang="ru-RU" dirty="0" err="1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Care</a:t>
            </a:r>
            <a:r>
              <a:rPr lang="ru-RU" dirty="0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. 2009, Jan;12(1):86-90. </a:t>
            </a:r>
            <a:r>
              <a:rPr lang="ru-RU" dirty="0" err="1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Review</a:t>
            </a:r>
            <a:r>
              <a:rPr lang="ru-RU" dirty="0">
                <a:solidFill>
                  <a:srgbClr val="233F84"/>
                </a:solidFill>
                <a:highlight>
                  <a:srgbClr val="000000">
                    <a:alpha val="0"/>
                  </a:srgbClr>
                </a:highlight>
                <a:ea typeface="ＭＳ Ｐゴシック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891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8403" y="53974"/>
            <a:ext cx="8229600" cy="1143000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rgbClr val="800000"/>
                </a:solidFill>
              </a:rPr>
              <a:t>Кахексия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16" y="1078302"/>
            <a:ext cx="9333780" cy="56701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altLang="ru-RU" sz="2400" dirty="0"/>
              <a:t>   </a:t>
            </a:r>
            <a:r>
              <a:rPr lang="ru-RU" altLang="ru-RU" sz="3000" dirty="0" smtClean="0"/>
              <a:t>гетерогенный клинический симптомокомплекс, </a:t>
            </a:r>
            <a:r>
              <a:rPr lang="ru-RU" altLang="ru-RU" sz="3000" dirty="0"/>
              <a:t>характеризующийся </a:t>
            </a:r>
            <a:r>
              <a:rPr lang="ru-RU" altLang="ru-RU" sz="3000" b="1" dirty="0"/>
              <a:t>прогрессирующим снижением массы тела </a:t>
            </a:r>
            <a:r>
              <a:rPr lang="ru-RU" altLang="ru-RU" sz="3000" dirty="0" smtClean="0"/>
              <a:t>и </a:t>
            </a:r>
            <a:r>
              <a:rPr lang="ru-RU" altLang="ru-RU" sz="3000" b="1" dirty="0"/>
              <a:t>нарастанием структурно-функциональных, а также </a:t>
            </a:r>
            <a:r>
              <a:rPr lang="ru-RU" altLang="ru-RU" sz="3000" b="1" dirty="0" smtClean="0"/>
              <a:t> метаболических нарушений, </a:t>
            </a:r>
            <a:r>
              <a:rPr lang="ru-RU" altLang="ru-RU" sz="3000" b="1" dirty="0"/>
              <a:t>которые не могут быть полностью купированы при проведении стандартной нутриционной </a:t>
            </a:r>
            <a:r>
              <a:rPr lang="ru-RU" altLang="ru-RU" sz="3000" b="1" dirty="0" smtClean="0"/>
              <a:t>поддержки вследствие</a:t>
            </a:r>
            <a:r>
              <a:rPr lang="ru-RU" altLang="ru-RU" sz="3000" b="1" dirty="0"/>
              <a:t>:</a:t>
            </a:r>
          </a:p>
          <a:p>
            <a:pPr>
              <a:lnSpc>
                <a:spcPct val="80000"/>
              </a:lnSpc>
            </a:pPr>
            <a:r>
              <a:rPr lang="ru-RU" altLang="ru-RU" sz="2600" dirty="0"/>
              <a:t>имеющегося тяжелого заболевания (травмы);</a:t>
            </a:r>
          </a:p>
          <a:p>
            <a:pPr>
              <a:lnSpc>
                <a:spcPct val="80000"/>
              </a:lnSpc>
            </a:pPr>
            <a:r>
              <a:rPr lang="ru-RU" altLang="ru-RU" sz="2600" b="1" i="1" dirty="0"/>
              <a:t>с</a:t>
            </a:r>
            <a:r>
              <a:rPr lang="ru-RU" altLang="ru-RU" sz="2600" b="1" i="1" dirty="0" smtClean="0"/>
              <a:t>тойкой системной </a:t>
            </a:r>
            <a:r>
              <a:rPr lang="ru-RU" altLang="ru-RU" sz="2600" b="1" i="1" dirty="0"/>
              <a:t>воспалительной реакции организма </a:t>
            </a:r>
            <a:r>
              <a:rPr lang="ru-RU" altLang="ru-RU" sz="2600" b="1" i="1" dirty="0" smtClean="0"/>
              <a:t>(</a:t>
            </a:r>
            <a:r>
              <a:rPr lang="ru-RU" altLang="ru-RU" sz="2600" b="1" i="1" dirty="0" err="1" smtClean="0"/>
              <a:t>гиперпродукция</a:t>
            </a:r>
            <a:r>
              <a:rPr lang="ru-RU" altLang="ru-RU" sz="2600" b="1" i="1" dirty="0" smtClean="0"/>
              <a:t> </a:t>
            </a:r>
            <a:r>
              <a:rPr lang="ru-RU" altLang="ru-RU" sz="2600" b="1" i="1" dirty="0" err="1"/>
              <a:t>кахектинов</a:t>
            </a:r>
            <a:r>
              <a:rPr lang="ru-RU" altLang="ru-RU" sz="2600" b="1" i="1" dirty="0"/>
              <a:t> – ФНО, ИЛ-1, ИЛ-6, интерферон гамма);</a:t>
            </a:r>
            <a:r>
              <a:rPr lang="ru-RU" altLang="ru-RU" sz="2600" dirty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600" dirty="0"/>
              <a:t>стойкой катаболической направленности обмена; </a:t>
            </a:r>
          </a:p>
          <a:p>
            <a:pPr>
              <a:lnSpc>
                <a:spcPct val="80000"/>
              </a:lnSpc>
            </a:pPr>
            <a:r>
              <a:rPr lang="ru-RU" altLang="ru-RU" sz="2600" dirty="0" smtClean="0"/>
              <a:t>имеющихся </a:t>
            </a:r>
            <a:r>
              <a:rPr lang="ru-RU" altLang="ru-RU" sz="2600" dirty="0" err="1" smtClean="0"/>
              <a:t>гипо</a:t>
            </a:r>
            <a:r>
              <a:rPr lang="ru-RU" altLang="ru-RU" sz="2600" dirty="0" smtClean="0"/>
              <a:t>- </a:t>
            </a:r>
            <a:r>
              <a:rPr lang="ru-RU" altLang="ru-RU" sz="2600" dirty="0"/>
              <a:t>или анорексии и часто сопутствующих последней явлений желудочной и кишечной </a:t>
            </a:r>
            <a:r>
              <a:rPr lang="ru-RU" altLang="ru-RU" sz="2600" dirty="0" smtClean="0"/>
              <a:t>диспепсии</a:t>
            </a:r>
          </a:p>
          <a:p>
            <a:pPr>
              <a:lnSpc>
                <a:spcPct val="80000"/>
              </a:lnSpc>
            </a:pPr>
            <a:endParaRPr lang="ru-RU" altLang="ru-RU" sz="2600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600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/>
              <a:t>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351089" y="6381751"/>
            <a:ext cx="2592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50863" y="6107114"/>
            <a:ext cx="8785225" cy="641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 качества жизни</a:t>
            </a:r>
          </a:p>
        </p:txBody>
      </p:sp>
    </p:spTree>
    <p:extLst>
      <p:ext uri="{BB962C8B-B14F-4D97-AF65-F5344CB8AC3E}">
        <p14:creationId xmlns:p14="http://schemas.microsoft.com/office/powerpoint/2010/main" val="399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714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800000"/>
                </a:solidFill>
              </a:rPr>
              <a:t>Рекомендация 26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8283" y="1259787"/>
            <a:ext cx="8893175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Пожилым людям с недостаточностью питания или риском ее развития, выписываемых из стационара, следует </a:t>
            </a:r>
            <a:r>
              <a:rPr lang="ru-RU" altLang="ru-RU" sz="2400" b="1" dirty="0"/>
              <a:t>рекомендовать сипинг с целью оптимизации уровня потребления пищи и массы тела</a:t>
            </a:r>
            <a:r>
              <a:rPr lang="ru-RU" altLang="ru-RU" sz="2400" dirty="0"/>
              <a:t>, а также с целью сокращения риска снижения функциональных возможностей</a:t>
            </a:r>
            <a:r>
              <a:rPr lang="ru-RU" altLang="ru-RU" sz="2000" b="1" dirty="0"/>
              <a:t>  </a:t>
            </a:r>
            <a:endParaRPr lang="ru-RU" altLang="ru-RU" sz="2000" dirty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/>
              <a:t>Уровень убедительности рекомендации А — полный консенсус </a:t>
            </a:r>
            <a:endParaRPr lang="ru-RU" altLang="ru-RU" sz="2000" b="1" dirty="0"/>
          </a:p>
          <a:p>
            <a:pPr eaLnBrk="1" hangingPunct="1">
              <a:lnSpc>
                <a:spcPct val="80000"/>
              </a:lnSpc>
            </a:pPr>
            <a:endParaRPr lang="ru-RU" altLang="ru-RU" sz="2000" b="1" dirty="0"/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Препараты перорального энтерального питания (ПЭП), применяемые у пожилых людей с недостаточностью питания или риском ее развития, </a:t>
            </a:r>
            <a:r>
              <a:rPr lang="ru-RU" altLang="ru-RU" sz="2400" b="1" dirty="0"/>
              <a:t>должны обеспечивать поступление в организм не менее 400 ккал/</a:t>
            </a:r>
            <a:r>
              <a:rPr lang="ru-RU" altLang="ru-RU" sz="2400" b="1" dirty="0" err="1"/>
              <a:t>сут</a:t>
            </a:r>
            <a:r>
              <a:rPr lang="ru-RU" altLang="ru-RU" sz="2400" b="1" dirty="0"/>
              <a:t> и не менее 30 г белка/</a:t>
            </a:r>
            <a:r>
              <a:rPr lang="ru-RU" altLang="ru-RU" sz="2400" b="1" dirty="0" err="1"/>
              <a:t>сут</a:t>
            </a:r>
            <a:r>
              <a:rPr lang="ru-RU" altLang="ru-RU" sz="2000" b="1" dirty="0"/>
              <a:t>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/>
              <a:t>Уровень убедительности рекомендации А — полный консенсус (согласие 97 %) 	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/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957142" y="5868299"/>
            <a:ext cx="8894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400" dirty="0"/>
              <a:t>ESPEN </a:t>
            </a:r>
            <a:r>
              <a:rPr lang="ru-RU" altLang="ru-RU" sz="2400" dirty="0" err="1"/>
              <a:t>guideline</a:t>
            </a:r>
            <a:r>
              <a:rPr lang="ru-RU" altLang="ru-RU" sz="2400" dirty="0"/>
              <a:t> </a:t>
            </a:r>
            <a:r>
              <a:rPr lang="ru-RU" altLang="ru-RU" sz="2400" dirty="0" err="1"/>
              <a:t>on</a:t>
            </a:r>
            <a:r>
              <a:rPr lang="ru-RU" altLang="ru-RU" sz="2400" dirty="0"/>
              <a:t> </a:t>
            </a:r>
            <a:r>
              <a:rPr lang="ru-RU" altLang="ru-RU" sz="2400" dirty="0" err="1"/>
              <a:t>clinical</a:t>
            </a:r>
            <a:r>
              <a:rPr lang="ru-RU" altLang="ru-RU" sz="2400" dirty="0"/>
              <a:t> </a:t>
            </a:r>
            <a:r>
              <a:rPr lang="ru-RU" altLang="ru-RU" sz="2400" dirty="0" err="1"/>
              <a:t>nutrition</a:t>
            </a:r>
            <a:r>
              <a:rPr lang="ru-RU" altLang="ru-RU" sz="2400" dirty="0"/>
              <a:t> </a:t>
            </a:r>
            <a:r>
              <a:rPr lang="ru-RU" altLang="ru-RU" sz="2400" dirty="0" err="1"/>
              <a:t>and</a:t>
            </a:r>
            <a:r>
              <a:rPr lang="ru-RU" altLang="ru-RU" sz="2400" dirty="0"/>
              <a:t> </a:t>
            </a:r>
            <a:r>
              <a:rPr lang="ru-RU" altLang="ru-RU" sz="2400" dirty="0" err="1"/>
              <a:t>hydration</a:t>
            </a:r>
            <a:r>
              <a:rPr lang="ru-RU" altLang="ru-RU" sz="2400" dirty="0"/>
              <a:t> </a:t>
            </a:r>
            <a:r>
              <a:rPr lang="ru-RU" altLang="ru-RU" sz="2400" dirty="0" err="1"/>
              <a:t>in</a:t>
            </a:r>
            <a:r>
              <a:rPr lang="ru-RU" altLang="ru-RU" sz="2400" dirty="0"/>
              <a:t> </a:t>
            </a:r>
            <a:r>
              <a:rPr lang="ru-RU" altLang="ru-RU" sz="2400" dirty="0" err="1"/>
              <a:t>geriatrics</a:t>
            </a:r>
            <a:r>
              <a:rPr lang="ru-RU" altLang="ru-RU" sz="2400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1835951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500" y="279401"/>
            <a:ext cx="9155113" cy="9937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Санкт-Петербурга </a:t>
            </a:r>
            <a:b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здравоохранения в Санкт-Петербурге </a:t>
            </a:r>
            <a:r>
              <a:rPr lang="en-US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2015-2020 годы»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sz="half" idx="4294967295"/>
          </p:nvPr>
        </p:nvSpPr>
        <p:spPr>
          <a:xfrm>
            <a:off x="935039" y="1655764"/>
            <a:ext cx="6473825" cy="33940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1200" b="1" dirty="0">
                <a:latin typeface="Comic Sans MS" panose="030F0702030302020204" pitchFamily="66" charset="0"/>
              </a:rPr>
              <a:t>  </a:t>
            </a:r>
            <a:r>
              <a:rPr lang="ru-RU" alt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Программа </a:t>
            </a:r>
            <a:r>
              <a:rPr lang="ru-RU" altLang="ru-RU" sz="2000" b="1" dirty="0">
                <a:solidFill>
                  <a:srgbClr val="002060"/>
                </a:solidFill>
              </a:rPr>
              <a:t>обеспечения специализированным лечебным питанием пациентов с ЗНО головы и шеи, желудка и пищевода на территории </a:t>
            </a:r>
            <a:r>
              <a:rPr lang="ru-RU" altLang="ru-RU" sz="2000" b="1" dirty="0" err="1">
                <a:solidFill>
                  <a:srgbClr val="002060"/>
                </a:solidFill>
              </a:rPr>
              <a:t>С.Петербурга</a:t>
            </a:r>
            <a:r>
              <a:rPr lang="ru-RU" altLang="ru-RU" sz="2000" b="1" dirty="0">
                <a:solidFill>
                  <a:srgbClr val="002060"/>
                </a:solidFill>
              </a:rPr>
              <a:t> на  2015- 2020 гг.</a:t>
            </a:r>
          </a:p>
          <a:p>
            <a:pPr algn="ctr"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Центр энтерального </a:t>
            </a:r>
            <a:r>
              <a:rPr lang="ru-RU" alt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питания</a:t>
            </a:r>
            <a:endParaRPr lang="ru-RU" alt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700" name="Picture 5" descr="D:\My Documents\Reimbursement\СПб_2011_Home Care_ОГШ\Финальные документы_КЗ СПб\Распоряже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1" y="1655764"/>
            <a:ext cx="1222375" cy="1697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075" y="3984626"/>
            <a:ext cx="8326438" cy="2308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Lato Regular"/>
              </a:rPr>
              <a:t>На активном учете в базе данных ЦЭП Городского Клинического Онкологического Диспансера состоит 2200 пациентов, </a:t>
            </a:r>
            <a:r>
              <a:rPr lang="ru-RU" altLang="ru-RU" sz="2400" b="1" dirty="0">
                <a:solidFill>
                  <a:srgbClr val="C00000"/>
                </a:solidFill>
                <a:latin typeface="Lato Regular"/>
              </a:rPr>
              <a:t>из них с 4 ст.- 449 чел (23,8%).                                      </a:t>
            </a:r>
            <a:r>
              <a:rPr lang="ru-RU" altLang="ru-RU" sz="2400" b="1" dirty="0">
                <a:solidFill>
                  <a:srgbClr val="002060"/>
                </a:solidFill>
                <a:latin typeface="Lato Regular"/>
              </a:rPr>
              <a:t>По индексу </a:t>
            </a:r>
            <a:r>
              <a:rPr lang="ru-RU" altLang="ru-RU" sz="2400" b="1" dirty="0" err="1">
                <a:solidFill>
                  <a:srgbClr val="002060"/>
                </a:solidFill>
                <a:latin typeface="Lato Regular"/>
              </a:rPr>
              <a:t>Карновского</a:t>
            </a:r>
            <a:r>
              <a:rPr lang="ru-RU" altLang="ru-RU" sz="2400" b="1" dirty="0">
                <a:solidFill>
                  <a:srgbClr val="002060"/>
                </a:solidFill>
                <a:latin typeface="Lato Regular"/>
              </a:rPr>
              <a:t> менее 50 </a:t>
            </a:r>
            <a:r>
              <a:rPr lang="ru-RU" altLang="ru-RU" sz="2400" b="1" dirty="0">
                <a:latin typeface="Lato Regular"/>
              </a:rPr>
              <a:t>– </a:t>
            </a:r>
            <a:r>
              <a:rPr lang="ru-RU" altLang="ru-RU" sz="2400" b="1" dirty="0">
                <a:solidFill>
                  <a:srgbClr val="C00000"/>
                </a:solidFill>
                <a:latin typeface="Lato Regular"/>
              </a:rPr>
              <a:t>40,6%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Lato Regular"/>
              </a:rPr>
              <a:t>Средняя </a:t>
            </a:r>
            <a:r>
              <a:rPr lang="ru-RU" altLang="ru-RU" sz="2400" b="1" dirty="0" smtClean="0">
                <a:solidFill>
                  <a:srgbClr val="002060"/>
                </a:solidFill>
                <a:latin typeface="Lato Regular"/>
              </a:rPr>
              <a:t>длит. </a:t>
            </a:r>
            <a:r>
              <a:rPr lang="ru-RU" altLang="ru-RU" sz="2400" b="1" dirty="0">
                <a:solidFill>
                  <a:srgbClr val="002060"/>
                </a:solidFill>
                <a:latin typeface="Lato Regular"/>
              </a:rPr>
              <a:t>приема ПС </a:t>
            </a:r>
            <a:r>
              <a:rPr lang="ru-RU" altLang="ru-RU" sz="2400" b="1" dirty="0">
                <a:latin typeface="Lato Regular"/>
              </a:rPr>
              <a:t>– </a:t>
            </a:r>
            <a:r>
              <a:rPr lang="ru-RU" altLang="ru-RU" sz="2400" b="1" dirty="0">
                <a:solidFill>
                  <a:srgbClr val="C00000"/>
                </a:solidFill>
                <a:latin typeface="Lato Regular"/>
              </a:rPr>
              <a:t>134 дня</a:t>
            </a:r>
            <a:r>
              <a:rPr lang="ru-RU" altLang="ru-RU" sz="2400" b="1" dirty="0">
                <a:latin typeface="Lato Regular"/>
              </a:rPr>
              <a:t>, </a:t>
            </a:r>
            <a:r>
              <a:rPr lang="ru-RU" altLang="ru-RU" sz="2400" b="1" dirty="0">
                <a:solidFill>
                  <a:srgbClr val="C00000"/>
                </a:solidFill>
                <a:latin typeface="Lato Regular"/>
              </a:rPr>
              <a:t>Энергия 500-600 ккал, белок 27-36 г/</a:t>
            </a:r>
            <a:r>
              <a:rPr lang="ru-RU" altLang="ru-RU" sz="2400" b="1" dirty="0" err="1">
                <a:solidFill>
                  <a:srgbClr val="C00000"/>
                </a:solidFill>
                <a:latin typeface="Lato Regular"/>
              </a:rPr>
              <a:t>сут</a:t>
            </a:r>
            <a:endParaRPr lang="ru-RU" altLang="ru-RU" sz="2400" b="1" dirty="0">
              <a:solidFill>
                <a:srgbClr val="C00000"/>
              </a:solidFill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298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362309" y="366714"/>
            <a:ext cx="9532189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 пациента ДО и ПОСЛЕ назначения энтеральных ПС    (500-600 ккал, 27–36 г белка/день)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ИМТ до болезни 22,8 кг/м2, до ЭП- 15,2 кг/м2, после – 14,9 кг/м2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855664" y="1828007"/>
          <a:ext cx="8480425" cy="396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5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4" marR="68584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До </a:t>
                      </a:r>
                      <a:r>
                        <a:rPr lang="ru-RU" sz="1500" baseline="0" dirty="0" smtClean="0">
                          <a:solidFill>
                            <a:schemeClr val="bg1"/>
                          </a:solidFill>
                        </a:rPr>
                        <a:t>назначения ЭП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 marL="68584" marR="68584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Через 134 дня назначения ЭП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 marL="68584" marR="68584" marT="34296" marB="342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Веду обычный образ жизни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4" marR="68584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68584" marR="68584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68584" marR="68584" marT="34296" marB="342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1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Несколько менее активен, чем обычно, но справляюсь со всем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и необходимыми обязанностями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4" marR="68584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34296" marB="342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29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Гораздо менее активен, чем обычно, нуждаюсь в дневном отдыхе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4" marR="68584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</a:rPr>
                        <a:t>16,7 %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4" marR="68584" marT="34296" marB="342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29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Большую часть дня сижу или лежу, делаю только самое необходимое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4" marR="68584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33,3 %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4" marR="68584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66,6 %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4" marR="68584" marT="34296" marB="342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В основном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лежу, практически не встаю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4" marR="68584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66,7 %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4" marR="68584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16,7 %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4" marR="68584" marT="34296" marB="342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777" name="TextBox 4"/>
          <p:cNvSpPr txBox="1">
            <a:spLocks noChangeArrowheads="1"/>
          </p:cNvSpPr>
          <p:nvPr/>
        </p:nvSpPr>
        <p:spPr bwMode="auto">
          <a:xfrm>
            <a:off x="6629401" y="6192838"/>
            <a:ext cx="2505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Балобина Э.В., 2020</a:t>
            </a:r>
          </a:p>
        </p:txBody>
      </p:sp>
      <p:sp>
        <p:nvSpPr>
          <p:cNvPr id="2" name="Овал 1"/>
          <p:cNvSpPr/>
          <p:nvPr/>
        </p:nvSpPr>
        <p:spPr>
          <a:xfrm>
            <a:off x="7343775" y="5833051"/>
            <a:ext cx="1038225" cy="2492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3300"/>
                </a:solidFill>
              </a:rPr>
              <a:t>в</a:t>
            </a:r>
            <a:r>
              <a:rPr lang="ru-RU" b="1" dirty="0" smtClean="0">
                <a:solidFill>
                  <a:srgbClr val="CC3300"/>
                </a:solidFill>
              </a:rPr>
              <a:t> 4 р</a:t>
            </a:r>
            <a:endParaRPr lang="ru-RU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612900" y="188913"/>
            <a:ext cx="89471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rgbClr val="800000"/>
                </a:solidFill>
              </a:rPr>
              <a:t>Линейка ПС для лечения </a:t>
            </a:r>
            <a:r>
              <a:rPr lang="ru-RU" altLang="ru-RU" b="1" dirty="0" err="1" smtClean="0">
                <a:solidFill>
                  <a:srgbClr val="800000"/>
                </a:solidFill>
              </a:rPr>
              <a:t>орофариангиальной</a:t>
            </a:r>
            <a:r>
              <a:rPr lang="ru-RU" altLang="ru-RU" b="1" dirty="0" smtClean="0">
                <a:solidFill>
                  <a:srgbClr val="800000"/>
                </a:solidFill>
              </a:rPr>
              <a:t> дисфагии</a:t>
            </a:r>
            <a:endParaRPr lang="ru-RU" altLang="ru-RU" dirty="0" smtClean="0"/>
          </a:p>
        </p:txBody>
      </p:sp>
      <p:pic>
        <p:nvPicPr>
          <p:cNvPr id="44035" name="Picture 2" descr="http://megamedical.biz/wp-content/uploads/2016/10/Fresubin-Thickened-Strawberry-Flavour-Stage-1-200ml-1024x1024_pr1205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3" r="19345" b="6459"/>
          <a:stretch>
            <a:fillRect/>
          </a:stretch>
        </p:blipFill>
        <p:spPr bwMode="auto">
          <a:xfrm>
            <a:off x="1612900" y="2524219"/>
            <a:ext cx="694202" cy="150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 descr="http://www.nutridrinks.co.uk/sysimgdocs/productimages/5938def4-ddac-472e-8867-f441ce421393-starwstage2_pr1207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t="7614" r="26945" b="3398"/>
          <a:stretch>
            <a:fillRect/>
          </a:stretch>
        </p:blipFill>
        <p:spPr bwMode="auto">
          <a:xfrm>
            <a:off x="4059936" y="2524219"/>
            <a:ext cx="619830" cy="143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Рисунок 88" descr="http://shop-chemists.co.uk/wp-content/uploads/2016/01/Fresubin-YOcreme-Raspberry_sp117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03" y="2564033"/>
            <a:ext cx="1401795" cy="139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Рисунок 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465" y="2562383"/>
            <a:ext cx="1249585" cy="136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3"/>
          <p:cNvSpPr txBox="1">
            <a:spLocks noChangeArrowheads="1"/>
          </p:cNvSpPr>
          <p:nvPr/>
        </p:nvSpPr>
        <p:spPr bwMode="auto">
          <a:xfrm>
            <a:off x="8743574" y="4017149"/>
            <a:ext cx="32764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125 г (</a:t>
            </a:r>
            <a:r>
              <a:rPr lang="ru-RU" altLang="ru-RU" sz="1800" b="1" dirty="0">
                <a:solidFill>
                  <a:srgbClr val="002060"/>
                </a:solidFill>
              </a:rPr>
              <a:t>250 ккал, 12,5 г белка), инулин 0,4 </a:t>
            </a:r>
            <a:r>
              <a:rPr lang="ru-RU" altLang="ru-RU" sz="1800" dirty="0">
                <a:solidFill>
                  <a:srgbClr val="002060"/>
                </a:solidFill>
              </a:rPr>
              <a:t>г Ваниль, земляника, </a:t>
            </a:r>
            <a:r>
              <a:rPr lang="ru-RU" altLang="ru-RU" sz="1800" b="1" dirty="0">
                <a:solidFill>
                  <a:srgbClr val="002060"/>
                </a:solidFill>
              </a:rPr>
              <a:t>капучино</a:t>
            </a:r>
            <a:r>
              <a:rPr lang="ru-RU" altLang="ru-RU" sz="1800" dirty="0">
                <a:solidFill>
                  <a:srgbClr val="002060"/>
                </a:solidFill>
              </a:rPr>
              <a:t>, шоколад (содержит кофеин 0,8-1 мг)</a:t>
            </a:r>
          </a:p>
        </p:txBody>
      </p:sp>
      <p:sp>
        <p:nvSpPr>
          <p:cNvPr id="44040" name="TextBox 4"/>
          <p:cNvSpPr txBox="1">
            <a:spLocks noChangeArrowheads="1"/>
          </p:cNvSpPr>
          <p:nvPr/>
        </p:nvSpPr>
        <p:spPr bwMode="auto">
          <a:xfrm>
            <a:off x="5859941" y="4027036"/>
            <a:ext cx="26798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125 мл </a:t>
            </a:r>
            <a:r>
              <a:rPr lang="ru-RU" altLang="ru-RU" sz="1800" b="1" dirty="0">
                <a:solidFill>
                  <a:srgbClr val="002060"/>
                </a:solidFill>
              </a:rPr>
              <a:t>(187 ккал, 9,3 г белка), </a:t>
            </a:r>
            <a:r>
              <a:rPr lang="ru-RU" altLang="ru-RU" sz="1800" dirty="0">
                <a:solidFill>
                  <a:srgbClr val="002060"/>
                </a:solidFill>
              </a:rPr>
              <a:t>инулин 0,5 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Бисквит, лимон, абрикос-персик</a:t>
            </a:r>
          </a:p>
        </p:txBody>
      </p:sp>
      <p:sp>
        <p:nvSpPr>
          <p:cNvPr id="44041" name="TextBox 5"/>
          <p:cNvSpPr txBox="1">
            <a:spLocks noChangeArrowheads="1"/>
          </p:cNvSpPr>
          <p:nvPr/>
        </p:nvSpPr>
        <p:spPr bwMode="auto">
          <a:xfrm>
            <a:off x="3200401" y="4136605"/>
            <a:ext cx="24153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200 мл </a:t>
            </a:r>
            <a:r>
              <a:rPr lang="ru-RU" altLang="ru-RU" sz="1800" b="1" dirty="0">
                <a:solidFill>
                  <a:srgbClr val="002060"/>
                </a:solidFill>
              </a:rPr>
              <a:t>(300 ккал, 20 г белка),</a:t>
            </a:r>
            <a:r>
              <a:rPr lang="ru-RU" altLang="ru-RU" sz="1800" dirty="0">
                <a:solidFill>
                  <a:srgbClr val="002060"/>
                </a:solidFill>
              </a:rPr>
              <a:t> инулин 1,7 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Ваниль, земляника</a:t>
            </a:r>
          </a:p>
        </p:txBody>
      </p:sp>
      <p:sp>
        <p:nvSpPr>
          <p:cNvPr id="44042" name="TextBox 6"/>
          <p:cNvSpPr txBox="1">
            <a:spLocks noChangeArrowheads="1"/>
          </p:cNvSpPr>
          <p:nvPr/>
        </p:nvSpPr>
        <p:spPr bwMode="auto">
          <a:xfrm>
            <a:off x="746188" y="4155648"/>
            <a:ext cx="23530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200 мл </a:t>
            </a:r>
            <a:r>
              <a:rPr lang="ru-RU" altLang="ru-RU" sz="1800" b="1" dirty="0">
                <a:solidFill>
                  <a:srgbClr val="002060"/>
                </a:solidFill>
              </a:rPr>
              <a:t>(300 ккал, 20 г белка), </a:t>
            </a:r>
            <a:r>
              <a:rPr lang="ru-RU" altLang="ru-RU" sz="1800" dirty="0">
                <a:solidFill>
                  <a:srgbClr val="002060"/>
                </a:solidFill>
              </a:rPr>
              <a:t>инулин 1,7 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Ваниль, земляника</a:t>
            </a:r>
          </a:p>
        </p:txBody>
      </p:sp>
      <p:sp>
        <p:nvSpPr>
          <p:cNvPr id="44043" name="TextBox 1"/>
          <p:cNvSpPr txBox="1">
            <a:spLocks noChangeArrowheads="1"/>
          </p:cNvSpPr>
          <p:nvPr/>
        </p:nvSpPr>
        <p:spPr bwMode="auto">
          <a:xfrm>
            <a:off x="1186974" y="1518159"/>
            <a:ext cx="15541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000" dirty="0" err="1">
                <a:solidFill>
                  <a:schemeClr val="tx1"/>
                </a:solidFill>
              </a:rPr>
              <a:t>Фрезубин</a:t>
            </a:r>
            <a:r>
              <a:rPr lang="ru-RU" altLang="ru-RU" sz="2000" dirty="0">
                <a:solidFill>
                  <a:schemeClr val="tx1"/>
                </a:solidFill>
              </a:rPr>
              <a:t> сгущенный   1 уровень</a:t>
            </a:r>
          </a:p>
        </p:txBody>
      </p:sp>
      <p:sp>
        <p:nvSpPr>
          <p:cNvPr id="44044" name="TextBox 2"/>
          <p:cNvSpPr txBox="1">
            <a:spLocks noChangeArrowheads="1"/>
          </p:cNvSpPr>
          <p:nvPr/>
        </p:nvSpPr>
        <p:spPr bwMode="auto">
          <a:xfrm>
            <a:off x="3544889" y="1516572"/>
            <a:ext cx="1511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000" dirty="0" err="1">
                <a:solidFill>
                  <a:schemeClr val="tx1"/>
                </a:solidFill>
              </a:rPr>
              <a:t>Фрезубин</a:t>
            </a:r>
            <a:r>
              <a:rPr lang="ru-RU" altLang="ru-RU" sz="2000" dirty="0">
                <a:solidFill>
                  <a:schemeClr val="tx1"/>
                </a:solidFill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</a:rPr>
              <a:t>сгущенный2 </a:t>
            </a:r>
            <a:r>
              <a:rPr lang="ru-RU" altLang="ru-RU" sz="2000" dirty="0">
                <a:solidFill>
                  <a:schemeClr val="tx1"/>
                </a:solidFill>
              </a:rPr>
              <a:t>уровень</a:t>
            </a:r>
          </a:p>
        </p:txBody>
      </p:sp>
      <p:sp>
        <p:nvSpPr>
          <p:cNvPr id="44045" name="TextBox 3"/>
          <p:cNvSpPr txBox="1">
            <a:spLocks noChangeArrowheads="1"/>
          </p:cNvSpPr>
          <p:nvPr/>
        </p:nvSpPr>
        <p:spPr bwMode="auto">
          <a:xfrm>
            <a:off x="5859941" y="1670629"/>
            <a:ext cx="21867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000" dirty="0" err="1">
                <a:solidFill>
                  <a:schemeClr val="tx1"/>
                </a:solidFill>
              </a:rPr>
              <a:t>Фрезубин</a:t>
            </a:r>
            <a:r>
              <a:rPr lang="ru-RU" altLang="ru-RU" sz="2000" dirty="0">
                <a:solidFill>
                  <a:schemeClr val="tx1"/>
                </a:solidFill>
              </a:rPr>
              <a:t> йогурт </a:t>
            </a:r>
            <a:r>
              <a:rPr lang="ru-RU" altLang="ru-RU" sz="2000" dirty="0" smtClean="0">
                <a:solidFill>
                  <a:schemeClr val="tx1"/>
                </a:solidFill>
              </a:rPr>
              <a:t>3 </a:t>
            </a:r>
            <a:r>
              <a:rPr lang="ru-RU" altLang="ru-RU" sz="2000" dirty="0">
                <a:solidFill>
                  <a:schemeClr val="tx1"/>
                </a:solidFill>
              </a:rPr>
              <a:t>уровень</a:t>
            </a:r>
          </a:p>
        </p:txBody>
      </p:sp>
      <p:sp>
        <p:nvSpPr>
          <p:cNvPr id="44046" name="TextBox 4"/>
          <p:cNvSpPr txBox="1">
            <a:spLocks noChangeArrowheads="1"/>
          </p:cNvSpPr>
          <p:nvPr/>
        </p:nvSpPr>
        <p:spPr bwMode="auto">
          <a:xfrm>
            <a:off x="9070182" y="1658938"/>
            <a:ext cx="1948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0E2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000" dirty="0" err="1">
                <a:solidFill>
                  <a:schemeClr val="tx1"/>
                </a:solidFill>
              </a:rPr>
              <a:t>Фрезубин</a:t>
            </a:r>
            <a:r>
              <a:rPr lang="ru-RU" altLang="ru-RU" sz="2000" dirty="0">
                <a:solidFill>
                  <a:schemeClr val="tx1"/>
                </a:solidFill>
              </a:rPr>
              <a:t> крем                     4 уровень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888" y="5528296"/>
            <a:ext cx="11520394" cy="904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200" b="1" dirty="0">
                <a:solidFill>
                  <a:srgbClr val="000066"/>
                </a:solidFill>
              </a:rPr>
              <a:t>Сбалансированность и высокая питательная ценность ПС</a:t>
            </a:r>
          </a:p>
          <a:p>
            <a:pPr algn="ctr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000066"/>
                </a:solidFill>
              </a:rPr>
              <a:t>Консистенция способствует </a:t>
            </a:r>
            <a:r>
              <a:rPr lang="ru-RU" altLang="ru-RU" sz="2200" b="1" dirty="0">
                <a:solidFill>
                  <a:srgbClr val="000066"/>
                </a:solidFill>
              </a:rPr>
              <a:t>снижению риска аспирации</a:t>
            </a:r>
          </a:p>
          <a:p>
            <a:pPr algn="ctr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000066"/>
                </a:solidFill>
              </a:rPr>
              <a:t>Возможность </a:t>
            </a:r>
            <a:r>
              <a:rPr lang="ru-RU" altLang="ru-RU" sz="2200" b="1" dirty="0">
                <a:solidFill>
                  <a:srgbClr val="000066"/>
                </a:solidFill>
              </a:rPr>
              <a:t>дифференцированного выбора ПС в зависимости от выраженности </a:t>
            </a:r>
            <a:r>
              <a:rPr lang="ru-RU" altLang="ru-RU" sz="2200" b="1" dirty="0" smtClean="0">
                <a:solidFill>
                  <a:srgbClr val="000066"/>
                </a:solidFill>
              </a:rPr>
              <a:t>дисфагии</a:t>
            </a:r>
            <a:endParaRPr lang="ru-RU" altLang="ru-RU" sz="2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68765" y="739686"/>
            <a:ext cx="3744912" cy="857250"/>
          </a:xfrm>
        </p:spPr>
        <p:txBody>
          <a:bodyPr/>
          <a:lstStyle/>
          <a:p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Ресурс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Тикен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Ап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Клиа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81224" y="3589409"/>
            <a:ext cx="5295900" cy="102308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sz="2400" dirty="0" err="1"/>
              <a:t>Мальтодекстрин</a:t>
            </a:r>
            <a:r>
              <a:rPr lang="ru-RU" altLang="ru-RU" sz="2400" dirty="0"/>
              <a:t> + </a:t>
            </a:r>
            <a:r>
              <a:rPr lang="ru-RU" altLang="ru-RU" sz="2400" dirty="0" err="1"/>
              <a:t>ксантановая</a:t>
            </a:r>
            <a:r>
              <a:rPr lang="ru-RU" altLang="ru-RU" sz="2400" dirty="0"/>
              <a:t> камедь</a:t>
            </a:r>
          </a:p>
          <a:p>
            <a:pPr algn="ctr">
              <a:buFontTx/>
              <a:buNone/>
            </a:pPr>
            <a:r>
              <a:rPr lang="ru-RU" altLang="ru-RU" b="1" dirty="0"/>
              <a:t>Рекомендованные дозы:</a:t>
            </a:r>
          </a:p>
        </p:txBody>
      </p:sp>
      <p:graphicFrame>
        <p:nvGraphicFramePr>
          <p:cNvPr id="81948" name="Group 2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914400" y="4526289"/>
          <a:ext cx="8729933" cy="2078675"/>
        </p:xfrm>
        <a:graphic>
          <a:graphicData uri="http://schemas.openxmlformats.org/drawingml/2006/table">
            <a:tbl>
              <a:tblPr/>
              <a:tblGrid>
                <a:gridCol w="4035047">
                  <a:extLst>
                    <a:ext uri="{9D8B030D-6E8A-4147-A177-3AD203B41FA5}">
                      <a16:colId xmlns:a16="http://schemas.microsoft.com/office/drawing/2014/main" val="2355461879"/>
                    </a:ext>
                  </a:extLst>
                </a:gridCol>
                <a:gridCol w="1394073">
                  <a:extLst>
                    <a:ext uri="{9D8B030D-6E8A-4147-A177-3AD203B41FA5}">
                      <a16:colId xmlns:a16="http://schemas.microsoft.com/office/drawing/2014/main" val="2701989642"/>
                    </a:ext>
                  </a:extLst>
                </a:gridCol>
                <a:gridCol w="1686794">
                  <a:extLst>
                    <a:ext uri="{9D8B030D-6E8A-4147-A177-3AD203B41FA5}">
                      <a16:colId xmlns:a16="http://schemas.microsoft.com/office/drawing/2014/main" val="2723008773"/>
                    </a:ext>
                  </a:extLst>
                </a:gridCol>
                <a:gridCol w="1614019">
                  <a:extLst>
                    <a:ext uri="{9D8B030D-6E8A-4147-A177-3AD203B41FA5}">
                      <a16:colId xmlns:a16="http://schemas.microsoft.com/office/drawing/2014/main" val="804029265"/>
                    </a:ext>
                  </a:extLst>
                </a:gridCol>
              </a:tblGrid>
              <a:tr h="671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Требуемая консистенция  </a:t>
                      </a:r>
                    </a:p>
                  </a:txBody>
                  <a:tcPr marL="68572" marR="68572" marT="34253" marB="342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Сироп  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34253" marB="34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Крем </a:t>
                      </a:r>
                    </a:p>
                  </a:txBody>
                  <a:tcPr marL="68572" marR="68572" marT="34253" marB="34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Пудинг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34253" marB="34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888408"/>
                  </a:ext>
                </a:extLst>
              </a:tr>
              <a:tr h="5673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34253" marB="342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мерных ложек </a:t>
                      </a:r>
                    </a:p>
                  </a:txBody>
                  <a:tcPr marL="68572" marR="68572" marT="34253" marB="34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094406"/>
                  </a:ext>
                </a:extLst>
              </a:tr>
              <a:tr h="7722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мл жидкости(вода, сок, молоко и т.д.)  </a:t>
                      </a:r>
                    </a:p>
                  </a:txBody>
                  <a:tcPr marL="68572" marR="68572" marT="34253" marB="342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34253" marB="34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34253" marB="34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34253" marB="34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820757"/>
                  </a:ext>
                </a:extLst>
              </a:tr>
            </a:tbl>
          </a:graphicData>
        </a:graphic>
      </p:graphicFrame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6576677" y="3009216"/>
            <a:ext cx="33393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 мерная ложка = 1,2 г</a:t>
            </a:r>
          </a:p>
        </p:txBody>
      </p:sp>
      <p:pic>
        <p:nvPicPr>
          <p:cNvPr id="47131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52" y="1428066"/>
            <a:ext cx="18859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2" name="Рисунок 7" descr="C:\Users\bitarova\Desktop\картинки для сайта нутриэн\Nutrien Disfagia\Nutrien Disfag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95" y="1423638"/>
            <a:ext cx="12255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3" name="TextBox 1"/>
          <p:cNvSpPr txBox="1">
            <a:spLocks noChangeArrowheads="1"/>
          </p:cNvSpPr>
          <p:nvPr/>
        </p:nvSpPr>
        <p:spPr bwMode="auto">
          <a:xfrm>
            <a:off x="317109" y="849832"/>
            <a:ext cx="309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 err="1">
                <a:solidFill>
                  <a:srgbClr val="002060"/>
                </a:solidFill>
              </a:rPr>
              <a:t>Нутриэн</a:t>
            </a:r>
            <a:r>
              <a:rPr lang="ru-RU" altLang="ru-RU" sz="2400" b="1" dirty="0">
                <a:solidFill>
                  <a:srgbClr val="002060"/>
                </a:solidFill>
              </a:rPr>
              <a:t> дисфагия</a:t>
            </a:r>
          </a:p>
        </p:txBody>
      </p:sp>
      <p:sp>
        <p:nvSpPr>
          <p:cNvPr id="47134" name="TextBox 2"/>
          <p:cNvSpPr txBox="1">
            <a:spLocks noChangeArrowheads="1"/>
          </p:cNvSpPr>
          <p:nvPr/>
        </p:nvSpPr>
        <p:spPr bwMode="auto">
          <a:xfrm>
            <a:off x="178996" y="3008452"/>
            <a:ext cx="3371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 мерная ложка = 4,3 г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00425" y="147113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Загустители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9436" y="1618518"/>
            <a:ext cx="1249930" cy="124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3211730" y="3005208"/>
            <a:ext cx="33393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 мерная ложка =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1,25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0834" y="895681"/>
            <a:ext cx="2156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err="1" smtClean="0">
                <a:solidFill>
                  <a:srgbClr val="002060"/>
                </a:solidFill>
              </a:rPr>
              <a:t>Нутилис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Клиа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19226" y="307975"/>
            <a:ext cx="8264525" cy="85725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err="1">
                <a:solidFill>
                  <a:srgbClr val="800000"/>
                </a:solidFill>
              </a:rPr>
              <a:t>Макронутриентный</a:t>
            </a:r>
            <a:r>
              <a:rPr lang="ru-RU" altLang="ru-RU" sz="3200" b="1" dirty="0">
                <a:solidFill>
                  <a:srgbClr val="800000"/>
                </a:solidFill>
              </a:rPr>
              <a:t> химический состав  порошкообразных </a:t>
            </a:r>
            <a:r>
              <a:rPr lang="ru-RU" altLang="ru-RU" sz="3200" b="1" dirty="0" smtClean="0">
                <a:solidFill>
                  <a:srgbClr val="800000"/>
                </a:solidFill>
              </a:rPr>
              <a:t>полимерных ЭПС </a:t>
            </a:r>
            <a:r>
              <a:rPr lang="ru-RU" altLang="ru-RU" sz="3200" b="1" dirty="0">
                <a:solidFill>
                  <a:srgbClr val="800000"/>
                </a:solidFill>
              </a:rPr>
              <a:t>(на 100 г)</a:t>
            </a:r>
          </a:p>
        </p:txBody>
      </p:sp>
      <p:pic>
        <p:nvPicPr>
          <p:cNvPr id="33795" name="Рисунок 16" descr="http://lepitanie.ru/zdz/img/products/668017a/img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156" y="3676205"/>
            <a:ext cx="1164431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Рисунок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75" y="3693347"/>
            <a:ext cx="1039812" cy="130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28" y="1628542"/>
            <a:ext cx="1362075" cy="142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1726406"/>
            <a:ext cx="1370014" cy="142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Box 2"/>
          <p:cNvSpPr txBox="1">
            <a:spLocks noChangeArrowheads="1"/>
          </p:cNvSpPr>
          <p:nvPr/>
        </p:nvSpPr>
        <p:spPr bwMode="auto">
          <a:xfrm>
            <a:off x="2112963" y="5108130"/>
            <a:ext cx="3438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err="1" smtClean="0"/>
              <a:t>Нутридринк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Эдв</a:t>
            </a:r>
            <a:r>
              <a:rPr lang="ru-RU" altLang="ru-RU" sz="1800" b="1" dirty="0" smtClean="0"/>
              <a:t>. </a:t>
            </a:r>
            <a:r>
              <a:rPr lang="ru-RU" altLang="ru-RU" sz="1800" b="1" dirty="0" err="1" smtClean="0"/>
              <a:t>Нутризон</a:t>
            </a:r>
            <a:endParaRPr lang="ru-RU" altLang="ru-RU" sz="1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ЭЦ-463 </a:t>
            </a:r>
            <a:r>
              <a:rPr lang="ru-RU" altLang="ru-RU" sz="1800" dirty="0"/>
              <a:t>ккал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Б – 18,2 г (казеин)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Без ПВ</a:t>
            </a:r>
          </a:p>
        </p:txBody>
      </p:sp>
      <p:sp>
        <p:nvSpPr>
          <p:cNvPr id="33800" name="TextBox 3"/>
          <p:cNvSpPr txBox="1">
            <a:spLocks noChangeArrowheads="1"/>
          </p:cNvSpPr>
          <p:nvPr/>
        </p:nvSpPr>
        <p:spPr bwMode="auto">
          <a:xfrm>
            <a:off x="342901" y="3340100"/>
            <a:ext cx="28622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err="1" smtClean="0"/>
              <a:t>Нутриэн</a:t>
            </a:r>
            <a:r>
              <a:rPr lang="ru-RU" altLang="ru-RU" sz="1800" b="1" dirty="0" smtClean="0"/>
              <a:t> Стандарт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ЭЦ-448 </a:t>
            </a:r>
            <a:r>
              <a:rPr lang="ru-RU" altLang="ru-RU" sz="1800" dirty="0"/>
              <a:t>ккал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Б-18 г (</a:t>
            </a:r>
            <a:r>
              <a:rPr lang="ru-RU" altLang="ru-RU" sz="1800" dirty="0" err="1"/>
              <a:t>каз</a:t>
            </a:r>
            <a:r>
              <a:rPr lang="ru-RU" altLang="ru-RU" sz="1800" dirty="0"/>
              <a:t>/сыв-50/50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Без и с ПВ-1,5г (70% р)</a:t>
            </a:r>
          </a:p>
        </p:txBody>
      </p:sp>
      <p:sp>
        <p:nvSpPr>
          <p:cNvPr id="33801" name="TextBox 4"/>
          <p:cNvSpPr txBox="1">
            <a:spLocks noChangeArrowheads="1"/>
          </p:cNvSpPr>
          <p:nvPr/>
        </p:nvSpPr>
        <p:spPr bwMode="auto">
          <a:xfrm>
            <a:off x="6510681" y="5032933"/>
            <a:ext cx="26955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Ресурс Оптимум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ЭЦ-456 </a:t>
            </a:r>
            <a:r>
              <a:rPr lang="ru-RU" altLang="ru-RU" sz="1800" dirty="0"/>
              <a:t>ккал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Б-18,5 (</a:t>
            </a:r>
            <a:r>
              <a:rPr lang="ru-RU" altLang="ru-RU" sz="1800" dirty="0" err="1"/>
              <a:t>каз</a:t>
            </a:r>
            <a:r>
              <a:rPr lang="ru-RU" altLang="ru-RU" sz="1800" dirty="0"/>
              <a:t>/сыв-50/50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ПВ – 1,2 г (100% </a:t>
            </a:r>
            <a:r>
              <a:rPr lang="ru-RU" altLang="ru-RU" sz="1800" dirty="0" err="1"/>
              <a:t>раст</a:t>
            </a:r>
            <a:r>
              <a:rPr lang="ru-RU" altLang="ru-RU" sz="1800" dirty="0"/>
              <a:t>.)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/>
              <a:t>L.</a:t>
            </a:r>
            <a:r>
              <a:rPr lang="ru-RU" altLang="ru-RU" sz="1800" dirty="0"/>
              <a:t> </a:t>
            </a:r>
            <a:r>
              <a:rPr lang="en-US" altLang="ru-RU" sz="1800" dirty="0" err="1"/>
              <a:t>Paracasei</a:t>
            </a:r>
            <a:r>
              <a:rPr lang="ru-RU" altLang="ru-RU" sz="1800" dirty="0"/>
              <a:t> </a:t>
            </a:r>
            <a:r>
              <a:rPr lang="en-US" altLang="ru-RU" sz="1800" dirty="0"/>
              <a:t>-1</a:t>
            </a:r>
            <a:r>
              <a:rPr lang="ru-RU" altLang="ru-RU" sz="1800" dirty="0"/>
              <a:t>х10 9</a:t>
            </a:r>
          </a:p>
        </p:txBody>
      </p:sp>
      <p:sp>
        <p:nvSpPr>
          <p:cNvPr id="33802" name="TextBox 5"/>
          <p:cNvSpPr txBox="1">
            <a:spLocks noChangeArrowheads="1"/>
          </p:cNvSpPr>
          <p:nvPr/>
        </p:nvSpPr>
        <p:spPr bwMode="auto">
          <a:xfrm>
            <a:off x="4601922" y="3148011"/>
            <a:ext cx="25296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err="1" smtClean="0"/>
              <a:t>Нутриэн</a:t>
            </a:r>
            <a:r>
              <a:rPr lang="ru-RU" altLang="ru-RU" sz="1800" b="1" dirty="0" smtClean="0"/>
              <a:t> Форт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ЭЦ- </a:t>
            </a:r>
            <a:r>
              <a:rPr lang="ru-RU" altLang="ru-RU" sz="1800" dirty="0"/>
              <a:t>450 ккал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Б-24 г (</a:t>
            </a:r>
            <a:r>
              <a:rPr lang="ru-RU" altLang="ru-RU" sz="1800" dirty="0" err="1"/>
              <a:t>каз</a:t>
            </a:r>
            <a:r>
              <a:rPr lang="ru-RU" altLang="ru-RU" sz="1800" dirty="0"/>
              <a:t>/сыв-75/25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ПВ-1,6г (70% р)</a:t>
            </a:r>
          </a:p>
        </p:txBody>
      </p:sp>
      <p:pic>
        <p:nvPicPr>
          <p:cNvPr id="11" name="Рисунок 10" descr="C:\Users\bitarova\AppData\Local\Microsoft\Windows\INetCache\Content.Word\Nutrien_OSTEO_powd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63" y="1657730"/>
            <a:ext cx="1358837" cy="14902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595360" y="3171008"/>
            <a:ext cx="2098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Нутриэн</a:t>
            </a:r>
            <a:r>
              <a:rPr lang="ru-RU" b="1" dirty="0" smtClean="0"/>
              <a:t> Остео</a:t>
            </a:r>
          </a:p>
          <a:p>
            <a:r>
              <a:rPr lang="ru-RU" dirty="0" smtClean="0"/>
              <a:t>ЭЦ-455 ккал, Б-23 г (</a:t>
            </a:r>
            <a:r>
              <a:rPr lang="ru-RU" dirty="0" err="1" smtClean="0"/>
              <a:t>каз</a:t>
            </a:r>
            <a:r>
              <a:rPr lang="ru-RU" dirty="0" smtClean="0"/>
              <a:t>/сыв-80/20)</a:t>
            </a:r>
          </a:p>
          <a:p>
            <a:r>
              <a:rPr lang="ru-RU" dirty="0" smtClean="0"/>
              <a:t>Без ПВ</a:t>
            </a:r>
          </a:p>
        </p:txBody>
      </p:sp>
    </p:spTree>
    <p:extLst>
      <p:ext uri="{BB962C8B-B14F-4D97-AF65-F5344CB8AC3E}">
        <p14:creationId xmlns:p14="http://schemas.microsoft.com/office/powerpoint/2010/main" val="42855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3876" y="233744"/>
            <a:ext cx="11558015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800000"/>
                </a:solidFill>
              </a:rPr>
              <a:t>Возможности </a:t>
            </a:r>
            <a:r>
              <a:rPr lang="ru-RU" altLang="ru-RU" sz="4000" b="1" dirty="0" err="1">
                <a:solidFill>
                  <a:srgbClr val="800000"/>
                </a:solidFill>
              </a:rPr>
              <a:t>патогенетически</a:t>
            </a:r>
            <a:r>
              <a:rPr lang="ru-RU" altLang="ru-RU" sz="4000" b="1" dirty="0">
                <a:solidFill>
                  <a:srgbClr val="800000"/>
                </a:solidFill>
              </a:rPr>
              <a:t> направленного </a:t>
            </a:r>
            <a:r>
              <a:rPr lang="ru-RU" altLang="ru-RU" sz="4000" b="1" dirty="0" err="1">
                <a:solidFill>
                  <a:srgbClr val="800000"/>
                </a:solidFill>
              </a:rPr>
              <a:t>фармаконутриентного</a:t>
            </a:r>
            <a:r>
              <a:rPr lang="ru-RU" altLang="ru-RU" sz="4000" b="1" dirty="0">
                <a:solidFill>
                  <a:srgbClr val="800000"/>
                </a:solidFill>
              </a:rPr>
              <a:t> воздействия</a:t>
            </a:r>
          </a:p>
        </p:txBody>
      </p:sp>
      <p:graphicFrame>
        <p:nvGraphicFramePr>
          <p:cNvPr id="32796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419270"/>
              </p:ext>
            </p:extLst>
          </p:nvPr>
        </p:nvGraphicFramePr>
        <p:xfrm>
          <a:off x="180975" y="1490282"/>
          <a:ext cx="10344150" cy="5395010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3438542615"/>
                    </a:ext>
                  </a:extLst>
                </a:gridCol>
                <a:gridCol w="8191500">
                  <a:extLst>
                    <a:ext uri="{9D8B030D-6E8A-4147-A177-3AD203B41FA5}">
                      <a16:colId xmlns:a16="http://schemas.microsoft.com/office/drawing/2014/main" val="31943032"/>
                    </a:ext>
                  </a:extLst>
                </a:gridCol>
              </a:tblGrid>
              <a:tr h="6669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Клинические проявления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Фармаконутриентное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воздействие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40278"/>
                  </a:ext>
                </a:extLst>
              </a:tr>
              <a:tr h="796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Анорексия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ПС с высоким содержанием омега-3 ЖК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(ЭПС-,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Нутриэн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Энергия,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Суппортан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Фортикер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Ресурс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и др.;   ЖЭ -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Омегавен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СмофЛипид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СмофКабивен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463499"/>
                  </a:ext>
                </a:extLst>
              </a:tr>
              <a:tr h="494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Тошнота, рвота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ПС с малым содержанием 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казеинатов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Нутризон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(25%),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Нутриэн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Стандарт (50%),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Нутрикомп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Стандарт Л (60%)  и др.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44107"/>
                  </a:ext>
                </a:extLst>
              </a:tr>
              <a:tr h="10112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Кишечная диспепсия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Изокалорические ПС с высоким содержанием растворимых ПВ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Нутриэн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Стандарт и Энергия, Ресурс Оптимум,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Нутризон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Энергия,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Суппортан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Изосурс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Энерджи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и др.)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или олигомерные ПС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Нутриэн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Элементаль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Пептамен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Нутрикомп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Л. Пептид,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НЭ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Пептисорб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Сурвимед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и др.)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361700"/>
                  </a:ext>
                </a:extLst>
              </a:tr>
              <a:tr h="7100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Иммунодепрессия,пролежни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ПС, содержащие аргинин, глутамин, нуклеотиды, омега-3 ЖК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Нутриэн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Иммун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Нутрикомп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Иммунный Л.,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Импакт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Энтерал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или Орал,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Нутризон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эдв.Кубизон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Реконван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и др.)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950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800000"/>
                </a:solidFill>
              </a:rPr>
              <a:t>Фармаконутриенты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4592" y="1557338"/>
            <a:ext cx="7296912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/>
              <a:t>   отдельные питательные вещества, которые  в определенных количествах, наряду с известными биологическими эффектами, </a:t>
            </a:r>
            <a:r>
              <a:rPr lang="ru-RU" altLang="ru-RU" b="1" dirty="0"/>
              <a:t>оказывают фармакологическое воздействие на определенные структурно-функциональные и метаболические процессы организма. 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807960" y="1316165"/>
            <a:ext cx="3816350" cy="47513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600" b="1" dirty="0">
                <a:solidFill>
                  <a:srgbClr val="002060"/>
                </a:solidFill>
              </a:rPr>
              <a:t>Глутамин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1" dirty="0">
                <a:solidFill>
                  <a:srgbClr val="002060"/>
                </a:solidFill>
              </a:rPr>
              <a:t>Аргинин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1" dirty="0">
                <a:solidFill>
                  <a:srgbClr val="002060"/>
                </a:solidFill>
              </a:rPr>
              <a:t>Омега-3 жирные кислоты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1" dirty="0">
                <a:solidFill>
                  <a:srgbClr val="002060"/>
                </a:solidFill>
              </a:rPr>
              <a:t>Нуклеотиды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1" dirty="0">
                <a:solidFill>
                  <a:srgbClr val="002060"/>
                </a:solidFill>
              </a:rPr>
              <a:t>Креатин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1" dirty="0">
                <a:solidFill>
                  <a:srgbClr val="002060"/>
                </a:solidFill>
              </a:rPr>
              <a:t>Разветвленные АК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1" dirty="0">
                <a:solidFill>
                  <a:srgbClr val="002060"/>
                </a:solidFill>
              </a:rPr>
              <a:t>Фосфолипиды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600" b="1" dirty="0">
                <a:solidFill>
                  <a:srgbClr val="002060"/>
                </a:solidFill>
              </a:rPr>
              <a:t>L-</a:t>
            </a:r>
            <a:r>
              <a:rPr lang="ru-RU" altLang="ru-RU" sz="2600" b="1" dirty="0">
                <a:solidFill>
                  <a:srgbClr val="002060"/>
                </a:solidFill>
              </a:rPr>
              <a:t>Карнитин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1" dirty="0" err="1">
                <a:solidFill>
                  <a:srgbClr val="002060"/>
                </a:solidFill>
              </a:rPr>
              <a:t>Пребиотики</a:t>
            </a:r>
            <a:r>
              <a:rPr lang="ru-RU" altLang="ru-RU" sz="2600" b="1" dirty="0">
                <a:solidFill>
                  <a:srgbClr val="002060"/>
                </a:solidFill>
              </a:rPr>
              <a:t> </a:t>
            </a:r>
            <a:endParaRPr lang="ru-RU" altLang="ru-RU" sz="2600" dirty="0"/>
          </a:p>
          <a:p>
            <a:pPr eaLnBrk="1" hangingPunct="1">
              <a:lnSpc>
                <a:spcPct val="80000"/>
              </a:lnSpc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4466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2" y="161925"/>
            <a:ext cx="11515725" cy="127868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5400" b="1" dirty="0">
                <a:solidFill>
                  <a:srgbClr val="C00000"/>
                </a:solidFill>
              </a:rPr>
              <a:t>Глутамин </a:t>
            </a:r>
            <a:br>
              <a:rPr lang="ru-RU" altLang="ru-RU" sz="5400" b="1" dirty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Рекомендуемая дозировка – 0,3 </a:t>
            </a:r>
            <a:r>
              <a:rPr lang="ru-RU" sz="2700" b="1" dirty="0">
                <a:solidFill>
                  <a:srgbClr val="C00000"/>
                </a:solidFill>
              </a:rPr>
              <a:t>г/</a:t>
            </a:r>
            <a:r>
              <a:rPr lang="ru-RU" sz="2700" b="1" dirty="0" err="1">
                <a:solidFill>
                  <a:srgbClr val="C00000"/>
                </a:solidFill>
              </a:rPr>
              <a:t>сут</a:t>
            </a:r>
            <a:r>
              <a:rPr lang="ru-RU" sz="5400" b="1" dirty="0">
                <a:solidFill>
                  <a:srgbClr val="C00000"/>
                </a:solidFill>
              </a:rPr>
              <a:t/>
            </a:r>
            <a:br>
              <a:rPr lang="ru-RU" sz="5400" b="1" dirty="0">
                <a:solidFill>
                  <a:srgbClr val="C00000"/>
                </a:solidFill>
              </a:rPr>
            </a:br>
            <a:endParaRPr lang="ru-RU" altLang="ru-RU" sz="5400" b="1" dirty="0">
              <a:solidFill>
                <a:srgbClr val="C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682" y="1053572"/>
            <a:ext cx="5824618" cy="391363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200" b="1" dirty="0">
                <a:latin typeface="Times New Roman" panose="02020603050405020304" pitchFamily="18" charset="0"/>
              </a:rPr>
              <a:t>способствует сохранению структуры слизистой оболочки кишечника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 smtClean="0">
                <a:latin typeface="Times New Roman" panose="02020603050405020304" pitchFamily="18" charset="0"/>
              </a:rPr>
              <a:t>уменьшает риск бактериальной транслокации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b="1" dirty="0" smtClean="0">
                <a:latin typeface="Times New Roman" panose="02020603050405020304" pitchFamily="18" charset="0"/>
              </a:rPr>
              <a:t>улучшает </a:t>
            </a:r>
            <a:r>
              <a:rPr lang="ru-RU" altLang="ru-RU" sz="2200" b="1" dirty="0">
                <a:latin typeface="Times New Roman" panose="02020603050405020304" pitchFamily="18" charset="0"/>
              </a:rPr>
              <a:t>азотистый баланс и снижает потери азота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b="1" dirty="0">
                <a:latin typeface="Times New Roman" panose="02020603050405020304" pitchFamily="18" charset="0"/>
              </a:rPr>
              <a:t>усиливает мышечный анаболизм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latin typeface="Times New Roman" panose="02020603050405020304" pitchFamily="18" charset="0"/>
              </a:rPr>
              <a:t>повышает синтез ДНК в Т-лимфоцитах и усиливает бактерицидную функцию нейтрофилов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latin typeface="Times New Roman" panose="02020603050405020304" pitchFamily="18" charset="0"/>
              </a:rPr>
              <a:t>снижает частоту инфекционных осложнений и микробной колонизации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latin typeface="Times New Roman" panose="02020603050405020304" pitchFamily="18" charset="0"/>
              </a:rPr>
              <a:t>обладает выраженным антиоксидантным действием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062" y="6150114"/>
            <a:ext cx="971334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Противопоказания</a:t>
            </a:r>
          </a:p>
          <a:p>
            <a:pPr algn="ctr"/>
            <a:r>
              <a:rPr lang="ru-RU" sz="2000" b="1" dirty="0"/>
              <a:t>Печеночная и почечная недостаточность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6264791" y="1524429"/>
            <a:ext cx="442820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Глутамин -10 г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вит. С - 250 мг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Е - 83 мг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б-каротин -3,4 мг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селен - 50 мкг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цинк - 3,4 мг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 smtClean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/>
              <a:t>Не </a:t>
            </a:r>
            <a:r>
              <a:rPr lang="ru-RU" altLang="ru-RU" sz="2000" b="1" dirty="0"/>
              <a:t>содержит </a:t>
            </a:r>
            <a:r>
              <a:rPr lang="ru-RU" altLang="ru-RU" sz="2000" b="1" dirty="0" err="1"/>
              <a:t>глютен</a:t>
            </a:r>
            <a:r>
              <a:rPr lang="ru-RU" altLang="ru-RU" sz="2000" b="1" dirty="0"/>
              <a:t> и лактозу</a:t>
            </a:r>
            <a:endParaRPr lang="ru-RU" altLang="ru-RU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    </a:t>
            </a:r>
          </a:p>
        </p:txBody>
      </p:sp>
      <p:pic>
        <p:nvPicPr>
          <p:cNvPr id="6" name="Рисунок 5" descr="http://www.fresenius-kabi.nl/files/glutamine_plus_rdax_400x2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337" y="1280580"/>
            <a:ext cx="2621978" cy="17603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463846" y="2872032"/>
            <a:ext cx="2639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Вкусы</a:t>
            </a:r>
          </a:p>
          <a:p>
            <a:pPr algn="ctr"/>
            <a:r>
              <a:rPr lang="ru-RU" dirty="0"/>
              <a:t>Нейтральный</a:t>
            </a:r>
          </a:p>
          <a:p>
            <a:pPr algn="ctr"/>
            <a:r>
              <a:rPr lang="ru-RU" dirty="0"/>
              <a:t>Апельсиновый</a:t>
            </a:r>
          </a:p>
        </p:txBody>
      </p:sp>
      <p:pic>
        <p:nvPicPr>
          <p:cNvPr id="8" name="Рисунок 5" descr="http://tambov.zdravcity.ru/upload/resize_cache/iblock/08b/600_600_102c66152034474b11b2bd3576eea70f1/photo_es_11A438F9-0D15-49CC-9BE6-7BEC7685D1F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975" y="4278993"/>
            <a:ext cx="560718" cy="119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7716" y="4212956"/>
            <a:ext cx="3109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20% раствор дипептида </a:t>
            </a:r>
            <a:r>
              <a:rPr lang="ru-RU" sz="2200" dirty="0" err="1" smtClean="0"/>
              <a:t>аланил-глутамина</a:t>
            </a:r>
            <a:r>
              <a:rPr lang="ru-RU" sz="2200" dirty="0" smtClean="0"/>
              <a:t>                 1,5- 2 мл/кг</a:t>
            </a:r>
          </a:p>
          <a:p>
            <a:pPr algn="ctr"/>
            <a:r>
              <a:rPr lang="ru-RU" sz="2200" dirty="0" smtClean="0"/>
              <a:t>(13,5 г </a:t>
            </a:r>
            <a:r>
              <a:rPr lang="ru-RU" sz="2200" dirty="0" err="1" smtClean="0"/>
              <a:t>глутамина</a:t>
            </a:r>
            <a:r>
              <a:rPr lang="ru-RU" sz="2200" dirty="0" smtClean="0"/>
              <a:t>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71006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1505" y="165894"/>
            <a:ext cx="7772400" cy="1143000"/>
          </a:xfrm>
        </p:spPr>
        <p:txBody>
          <a:bodyPr/>
          <a:lstStyle/>
          <a:p>
            <a:r>
              <a:rPr lang="ru-RU" altLang="ru-RU" sz="4800" b="1" dirty="0">
                <a:solidFill>
                  <a:srgbClr val="993300"/>
                </a:solidFill>
                <a:sym typeface="Symbol" panose="05050102010706020507" pitchFamily="18" charset="2"/>
              </a:rPr>
              <a:t></a:t>
            </a:r>
            <a:r>
              <a:rPr lang="ru-RU" altLang="ru-RU" sz="4800" b="1" dirty="0">
                <a:solidFill>
                  <a:srgbClr val="993300"/>
                </a:solidFill>
              </a:rPr>
              <a:t>-3  жирные кислоты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443" y="1342112"/>
            <a:ext cx="5193102" cy="4537075"/>
          </a:xfrm>
        </p:spPr>
        <p:txBody>
          <a:bodyPr/>
          <a:lstStyle/>
          <a:p>
            <a:r>
              <a:rPr lang="ru-RU" altLang="ru-RU" sz="2600" dirty="0"/>
              <a:t>уменьшают продукцию </a:t>
            </a:r>
            <a:r>
              <a:rPr lang="ru-RU" altLang="ru-RU" sz="2600" dirty="0" err="1"/>
              <a:t>провоспалительных</a:t>
            </a:r>
            <a:r>
              <a:rPr lang="ru-RU" altLang="ru-RU" sz="2600" dirty="0"/>
              <a:t> цитокинов (системное </a:t>
            </a:r>
            <a:r>
              <a:rPr lang="ru-RU" altLang="ru-RU" sz="2600" dirty="0" smtClean="0"/>
              <a:t>воспаление    )</a:t>
            </a:r>
            <a:endParaRPr lang="ru-RU" altLang="ru-RU" sz="2600" dirty="0"/>
          </a:p>
          <a:p>
            <a:r>
              <a:rPr lang="ru-RU" altLang="ru-RU" sz="2600" dirty="0" smtClean="0"/>
              <a:t>Обладают </a:t>
            </a:r>
            <a:r>
              <a:rPr lang="ru-RU" altLang="ru-RU" sz="2600" dirty="0" err="1" smtClean="0"/>
              <a:t>антиагрегационным</a:t>
            </a:r>
            <a:r>
              <a:rPr lang="ru-RU" altLang="ru-RU" sz="2600" dirty="0" smtClean="0"/>
              <a:t> действием</a:t>
            </a:r>
          </a:p>
          <a:p>
            <a:r>
              <a:rPr lang="ru-RU" altLang="ru-RU" sz="2600" dirty="0" smtClean="0"/>
              <a:t>оказывают </a:t>
            </a:r>
            <a:r>
              <a:rPr lang="ru-RU" altLang="ru-RU" sz="2600" dirty="0" err="1"/>
              <a:t>цитопротективный</a:t>
            </a:r>
            <a:r>
              <a:rPr lang="ru-RU" altLang="ru-RU" sz="2600" dirty="0"/>
              <a:t> эффект</a:t>
            </a:r>
            <a:endParaRPr lang="ru-RU" altLang="ru-RU" sz="2600" dirty="0">
              <a:sym typeface="Symbol" panose="05050102010706020507" pitchFamily="18" charset="2"/>
            </a:endParaRPr>
          </a:p>
          <a:p>
            <a:r>
              <a:rPr lang="ru-RU" altLang="ru-RU" sz="2600" dirty="0"/>
              <a:t>оказывают </a:t>
            </a:r>
            <a:r>
              <a:rPr lang="ru-RU" altLang="ru-RU" sz="2600" dirty="0" err="1"/>
              <a:t>кардио</a:t>
            </a:r>
            <a:r>
              <a:rPr lang="ru-RU" altLang="ru-RU" sz="2600" dirty="0"/>
              <a:t> -, </a:t>
            </a:r>
            <a:r>
              <a:rPr lang="ru-RU" altLang="ru-RU" sz="2600" dirty="0" err="1"/>
              <a:t>нейро</a:t>
            </a:r>
            <a:r>
              <a:rPr lang="ru-RU" altLang="ru-RU" sz="2600" dirty="0"/>
              <a:t>- и </a:t>
            </a:r>
            <a:r>
              <a:rPr lang="ru-RU" altLang="ru-RU" sz="2600" dirty="0" err="1"/>
              <a:t>гепатопротективный</a:t>
            </a:r>
            <a:r>
              <a:rPr lang="ru-RU" altLang="ru-RU" sz="2600" dirty="0"/>
              <a:t> эффект</a:t>
            </a:r>
          </a:p>
          <a:p>
            <a:r>
              <a:rPr lang="ru-RU" altLang="ru-RU" sz="2600" dirty="0"/>
              <a:t>обладают </a:t>
            </a:r>
            <a:r>
              <a:rPr lang="ru-RU" altLang="ru-RU" sz="2600" dirty="0" err="1"/>
              <a:t>антиаритмогенным</a:t>
            </a:r>
            <a:r>
              <a:rPr lang="ru-RU" altLang="ru-RU" sz="2600" dirty="0"/>
              <a:t> </a:t>
            </a:r>
            <a:r>
              <a:rPr lang="ru-RU" altLang="ru-RU" sz="2600" dirty="0" smtClean="0"/>
              <a:t>действием</a:t>
            </a:r>
            <a:endParaRPr lang="ru-RU" altLang="ru-RU" sz="2600" dirty="0"/>
          </a:p>
        </p:txBody>
      </p:sp>
      <p:pic>
        <p:nvPicPr>
          <p:cNvPr id="2458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46" y="1699877"/>
            <a:ext cx="398087" cy="109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5" descr="Липоплюс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28" y="2798344"/>
            <a:ext cx="12906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979" y="4356220"/>
            <a:ext cx="729889" cy="184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7729540" y="2781301"/>
            <a:ext cx="23521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 err="1"/>
              <a:t>Омегавен</a:t>
            </a:r>
            <a:r>
              <a:rPr lang="ru-RU" altLang="ru-RU" sz="2000" b="1" dirty="0"/>
              <a:t> 10</a:t>
            </a:r>
            <a:r>
              <a:rPr lang="ru-RU" altLang="ru-RU" sz="2000" b="1" dirty="0" smtClean="0"/>
              <a:t>% (1-2 мл/кг/</a:t>
            </a:r>
            <a:r>
              <a:rPr lang="ru-RU" altLang="ru-RU" sz="2000" b="1" dirty="0" err="1" smtClean="0"/>
              <a:t>сут</a:t>
            </a:r>
            <a:r>
              <a:rPr lang="ru-RU" altLang="ru-RU" sz="2000" b="1" dirty="0" smtClean="0"/>
              <a:t>)</a:t>
            </a:r>
          </a:p>
          <a:p>
            <a:pPr algn="ctr"/>
            <a:r>
              <a:rPr lang="ru-RU" altLang="ru-RU" sz="2000" b="1" dirty="0" smtClean="0"/>
              <a:t>ЭПК -2 г + ДГК 2 г</a:t>
            </a:r>
            <a:endParaRPr lang="ru-RU" altLang="ru-RU" sz="2000" b="1" dirty="0"/>
          </a:p>
        </p:txBody>
      </p:sp>
      <p:sp>
        <p:nvSpPr>
          <p:cNvPr id="24584" name="TextBox 2"/>
          <p:cNvSpPr txBox="1">
            <a:spLocks noChangeArrowheads="1"/>
          </p:cNvSpPr>
          <p:nvPr/>
        </p:nvSpPr>
        <p:spPr bwMode="auto">
          <a:xfrm>
            <a:off x="5826066" y="4878388"/>
            <a:ext cx="20875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 smtClean="0"/>
              <a:t>Липоплюс-20</a:t>
            </a:r>
          </a:p>
          <a:p>
            <a:pPr algn="ctr"/>
            <a:r>
              <a:rPr lang="ru-RU" altLang="ru-RU" sz="2000" b="1" dirty="0" smtClean="0"/>
              <a:t>ЭПК + ДПК = 1,3 г/100 мл </a:t>
            </a:r>
            <a:endParaRPr lang="ru-RU" altLang="ru-RU" sz="2000" b="1" dirty="0"/>
          </a:p>
        </p:txBody>
      </p:sp>
      <p:sp>
        <p:nvSpPr>
          <p:cNvPr id="24585" name="TextBox 3"/>
          <p:cNvSpPr txBox="1">
            <a:spLocks noChangeArrowheads="1"/>
          </p:cNvSpPr>
          <p:nvPr/>
        </p:nvSpPr>
        <p:spPr bwMode="auto">
          <a:xfrm>
            <a:off x="7773450" y="6233873"/>
            <a:ext cx="2308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err="1"/>
              <a:t>Смофлипид</a:t>
            </a:r>
            <a:r>
              <a:rPr lang="ru-RU" altLang="ru-RU" sz="2000" b="1" dirty="0"/>
              <a:t> 20%</a:t>
            </a:r>
          </a:p>
        </p:txBody>
      </p:sp>
      <p:sp>
        <p:nvSpPr>
          <p:cNvPr id="24586" name="TextBox 7"/>
          <p:cNvSpPr txBox="1">
            <a:spLocks noChangeArrowheads="1"/>
          </p:cNvSpPr>
          <p:nvPr/>
        </p:nvSpPr>
        <p:spPr bwMode="auto">
          <a:xfrm>
            <a:off x="445939" y="5939045"/>
            <a:ext cx="64239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C00000"/>
                </a:solidFill>
              </a:rPr>
              <a:t>3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-4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г/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сут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</a:rPr>
              <a:t>(лучше в сочетании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с </a:t>
            </a:r>
            <a:r>
              <a:rPr lang="ru-RU" altLang="ru-RU" sz="2000" b="1" dirty="0">
                <a:solidFill>
                  <a:srgbClr val="C00000"/>
                </a:solidFill>
              </a:rPr>
              <a:t>токоферолом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</a:rPr>
              <a:t>ЭПК -2-2,5 г/</a:t>
            </a:r>
            <a:r>
              <a:rPr lang="ru-RU" altLang="ru-RU" sz="2000" b="1" dirty="0" err="1" smtClean="0">
                <a:solidFill>
                  <a:srgbClr val="C00000"/>
                </a:solidFill>
              </a:rPr>
              <a:t>сут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, ДПК – 1-1.5 г/</a:t>
            </a:r>
            <a:r>
              <a:rPr lang="ru-RU" altLang="ru-RU" sz="2000" b="1" dirty="0" err="1" smtClean="0">
                <a:solidFill>
                  <a:srgbClr val="C00000"/>
                </a:solidFill>
              </a:rPr>
              <a:t>сут</a:t>
            </a:r>
            <a:endParaRPr lang="ru-RU" alt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011283" y="2130725"/>
            <a:ext cx="155276" cy="293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924" y="132213"/>
            <a:ext cx="9504872" cy="1325563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rgbClr val="800000"/>
                </a:solidFill>
              </a:rPr>
              <a:t>Наиболее частые причины развития </a:t>
            </a:r>
            <a:r>
              <a:rPr lang="ru-RU" altLang="ru-RU" sz="4000" b="1" dirty="0" smtClean="0">
                <a:solidFill>
                  <a:srgbClr val="800000"/>
                </a:solidFill>
              </a:rPr>
              <a:t>синдрома анорексии-кахексии</a:t>
            </a:r>
            <a:endParaRPr lang="ru-RU" altLang="ru-RU" sz="4000" b="1" dirty="0">
              <a:solidFill>
                <a:srgbClr val="8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8574" y="1669211"/>
            <a:ext cx="4432539" cy="496450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b="1" dirty="0"/>
              <a:t>Заболевания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Онкологические заболевания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Сердечная </a:t>
            </a:r>
            <a:r>
              <a:rPr lang="ru-RU" altLang="ru-RU" sz="2400" dirty="0" smtClean="0"/>
              <a:t>недостаточность</a:t>
            </a: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Д</a:t>
            </a:r>
            <a:r>
              <a:rPr lang="ru-RU" altLang="ru-RU" sz="2400" dirty="0" smtClean="0"/>
              <a:t>ыхательная недостаточность</a:t>
            </a: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Хр</a:t>
            </a:r>
            <a:r>
              <a:rPr lang="ru-RU" altLang="ru-RU" sz="2400" dirty="0" smtClean="0"/>
              <a:t>. почечная </a:t>
            </a:r>
            <a:r>
              <a:rPr lang="ru-RU" altLang="ru-RU" sz="2400" dirty="0"/>
              <a:t>недостаточность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СПИД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Системные заболевания соединительной ткани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Воспалительные заболевания кишечника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1125" y="1600200"/>
            <a:ext cx="5157489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Недостаточное поступление в организм питательных субстратов (анорексия, дисфагия, </a:t>
            </a:r>
            <a:r>
              <a:rPr lang="ru-RU" altLang="ru-RU" sz="2400" dirty="0" err="1"/>
              <a:t>мукозиты</a:t>
            </a:r>
            <a:r>
              <a:rPr lang="ru-RU" altLang="ru-RU" sz="2400" dirty="0"/>
              <a:t> и т.д.)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Нарушенное пищеварение (мальдигестия и мальабсорбция)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Дисфункция трофической цепи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Наличие </a:t>
            </a:r>
            <a:r>
              <a:rPr lang="en-US" altLang="ru-RU" sz="2400" dirty="0"/>
              <a:t>SIRS </a:t>
            </a:r>
            <a:r>
              <a:rPr lang="ru-RU" altLang="ru-RU" sz="2400" dirty="0"/>
              <a:t>и системной метаболической дисфункции </a:t>
            </a:r>
            <a:r>
              <a:rPr lang="ru-RU" altLang="ru-RU" sz="2400" dirty="0" smtClean="0"/>
              <a:t>(</a:t>
            </a:r>
            <a:r>
              <a:rPr lang="ru-RU" altLang="ru-RU" sz="2400" dirty="0" err="1" smtClean="0"/>
              <a:t>гиперкатаболизм</a:t>
            </a:r>
            <a:r>
              <a:rPr lang="ru-RU" altLang="ru-RU" sz="2400" dirty="0" smtClean="0"/>
              <a:t> в сочетании с анаболической резистентностью)</a:t>
            </a: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Повышенные потери нутриентов (ожоги, свищи, синдром экссудативной </a:t>
            </a:r>
            <a:r>
              <a:rPr lang="ru-RU" altLang="ru-RU" sz="2400" dirty="0" err="1"/>
              <a:t>энтеропатии</a:t>
            </a:r>
            <a:r>
              <a:rPr lang="ru-RU" altLang="ru-RU" sz="2400" dirty="0"/>
              <a:t> и </a:t>
            </a:r>
            <a:r>
              <a:rPr lang="ru-RU" altLang="ru-RU" sz="2400" dirty="0" err="1"/>
              <a:t>др</a:t>
            </a:r>
            <a:r>
              <a:rPr lang="ru-RU" altLang="ru-RU" sz="2400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692484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84709" y="0"/>
            <a:ext cx="895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sz="2800" b="1" dirty="0">
                <a:solidFill>
                  <a:srgbClr val="C00000"/>
                </a:solidFill>
              </a:rPr>
              <a:t/>
            </a:r>
            <a:br>
              <a:rPr lang="en-US" altLang="ru-RU" sz="2800" b="1" dirty="0">
                <a:solidFill>
                  <a:srgbClr val="C00000"/>
                </a:solidFill>
              </a:rPr>
            </a:br>
            <a:r>
              <a:rPr lang="ru-RU" altLang="ru-RU" sz="3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Аминокислоты с разветвлёнными боковыми цепями (англ. </a:t>
            </a:r>
            <a:r>
              <a:rPr lang="en-US" altLang="ru-RU" sz="3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branched-chain amino acids,</a:t>
            </a:r>
            <a:r>
              <a:rPr lang="ru-RU" altLang="ru-RU" sz="3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3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BCAA)</a:t>
            </a:r>
            <a:r>
              <a:rPr lang="ru-RU" altLang="ru-RU" sz="3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-</a:t>
            </a:r>
            <a:r>
              <a:rPr lang="ru-RU" alt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5-10 </a:t>
            </a:r>
            <a:r>
              <a:rPr lang="ru-RU" altLang="ru-RU" sz="3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г/</a:t>
            </a:r>
            <a:r>
              <a:rPr lang="ru-RU" altLang="ru-RU" sz="31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сут</a:t>
            </a:r>
            <a:endParaRPr lang="ru-RU" altLang="ru-RU" sz="31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577453" y="1444678"/>
            <a:ext cx="8945592" cy="3753023"/>
          </a:xfrm>
        </p:spPr>
        <p:txBody>
          <a:bodyPr>
            <a:normAutofit fontScale="85000" lnSpcReduction="10000"/>
          </a:bodyPr>
          <a:lstStyle/>
          <a:p>
            <a:r>
              <a:rPr lang="ru-RU" altLang="ru-RU" b="1" dirty="0"/>
              <a:t>Валин </a:t>
            </a:r>
            <a:r>
              <a:rPr lang="ru-RU" altLang="ru-RU" dirty="0" smtClean="0"/>
              <a:t>– естественный анаболик, </a:t>
            </a:r>
            <a:r>
              <a:rPr lang="ru-RU" altLang="ru-RU" dirty="0"/>
              <a:t>ускоряет регенерацию мышечных тканей</a:t>
            </a:r>
            <a:r>
              <a:rPr lang="ru-RU" altLang="ru-RU" dirty="0" smtClean="0"/>
              <a:t>,</a:t>
            </a:r>
            <a:r>
              <a:rPr lang="ru-RU" dirty="0"/>
              <a:t> </a:t>
            </a:r>
            <a:r>
              <a:rPr lang="ru-RU" dirty="0" smtClean="0"/>
              <a:t>необходим </a:t>
            </a:r>
            <a:r>
              <a:rPr lang="ru-RU" dirty="0"/>
              <a:t>для поддержания физиологического уровня миелина в миелиновых оболочках нервов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b="1" dirty="0"/>
              <a:t>Суточная потребность </a:t>
            </a:r>
            <a:r>
              <a:rPr lang="ru-RU" b="1" dirty="0"/>
              <a:t>-</a:t>
            </a:r>
            <a:r>
              <a:rPr lang="ru-RU" b="1" dirty="0" smtClean="0"/>
              <a:t> </a:t>
            </a:r>
            <a:r>
              <a:rPr lang="ru-RU" b="1" dirty="0"/>
              <a:t>10 </a:t>
            </a:r>
            <a:r>
              <a:rPr lang="ru-RU" b="1" dirty="0" smtClean="0"/>
              <a:t>мг/кг/</a:t>
            </a:r>
            <a:r>
              <a:rPr lang="ru-RU" b="1" dirty="0" err="1" smtClean="0"/>
              <a:t>сут</a:t>
            </a:r>
            <a:r>
              <a:rPr lang="ru-RU" b="1" dirty="0" smtClean="0"/>
              <a:t> </a:t>
            </a:r>
          </a:p>
          <a:p>
            <a:r>
              <a:rPr lang="ru-RU" altLang="ru-RU" b="1" dirty="0" smtClean="0"/>
              <a:t>Изолейцин</a:t>
            </a:r>
            <a:r>
              <a:rPr lang="ru-RU" altLang="ru-RU" dirty="0" smtClean="0"/>
              <a:t> </a:t>
            </a:r>
            <a:r>
              <a:rPr lang="ru-RU" altLang="ru-RU" dirty="0"/>
              <a:t>- стабилизирует уровень сахара и стимулирует </a:t>
            </a:r>
            <a:r>
              <a:rPr lang="ru-RU" altLang="ru-RU" dirty="0" err="1" smtClean="0"/>
              <a:t>эритропоэз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антикатаболический</a:t>
            </a:r>
            <a:r>
              <a:rPr lang="ru-RU" altLang="ru-RU" dirty="0" smtClean="0"/>
              <a:t> эффект.</a:t>
            </a:r>
            <a:r>
              <a:rPr lang="ru-RU" b="1" dirty="0"/>
              <a:t> </a:t>
            </a:r>
            <a:r>
              <a:rPr lang="ru-RU" b="1" dirty="0" err="1" smtClean="0"/>
              <a:t>Сут</a:t>
            </a:r>
            <a:r>
              <a:rPr lang="ru-RU" b="1" dirty="0" smtClean="0"/>
              <a:t>. </a:t>
            </a:r>
            <a:r>
              <a:rPr lang="ru-RU" b="1" dirty="0" err="1" smtClean="0"/>
              <a:t>потр</a:t>
            </a:r>
            <a:r>
              <a:rPr lang="ru-RU" b="1" dirty="0" smtClean="0"/>
              <a:t>. </a:t>
            </a:r>
            <a:r>
              <a:rPr lang="ru-RU" b="1" dirty="0"/>
              <a:t>- </a:t>
            </a:r>
            <a:r>
              <a:rPr lang="ru-RU" b="1" dirty="0" smtClean="0"/>
              <a:t>15 мг/кг/</a:t>
            </a:r>
            <a:r>
              <a:rPr lang="ru-RU" b="1" dirty="0" err="1" smtClean="0"/>
              <a:t>сут</a:t>
            </a:r>
            <a:endParaRPr lang="ru-RU" altLang="ru-RU" dirty="0"/>
          </a:p>
          <a:p>
            <a:r>
              <a:rPr lang="ru-RU" altLang="ru-RU" sz="3400" b="1" dirty="0"/>
              <a:t>Лейцин</a:t>
            </a:r>
            <a:r>
              <a:rPr lang="ru-RU" altLang="ru-RU" b="1" dirty="0"/>
              <a:t> </a:t>
            </a:r>
            <a:r>
              <a:rPr lang="ru-RU" altLang="ru-RU" dirty="0"/>
              <a:t>- </a:t>
            </a:r>
            <a:r>
              <a:rPr lang="ru-RU" altLang="ru-RU" dirty="0"/>
              <a:t>е</a:t>
            </a:r>
            <a:r>
              <a:rPr lang="ru-RU" dirty="0" smtClean="0"/>
              <a:t>динственная аминокислота, обладающая </a:t>
            </a:r>
            <a:r>
              <a:rPr lang="ru-RU" dirty="0"/>
              <a:t>наиболее </a:t>
            </a:r>
            <a:r>
              <a:rPr lang="ru-RU" dirty="0" smtClean="0"/>
              <a:t>выраженным анаболическим эффектом,</a:t>
            </a:r>
            <a:r>
              <a:rPr lang="ru-RU" dirty="0"/>
              <a:t> </a:t>
            </a:r>
            <a:r>
              <a:rPr lang="ru-RU" altLang="ru-RU" b="1" dirty="0" smtClean="0"/>
              <a:t>стимулирует </a:t>
            </a:r>
            <a:r>
              <a:rPr lang="ru-RU" altLang="ru-RU" b="1" dirty="0"/>
              <a:t>секрецию гормона роста и мышечный анаболизм </a:t>
            </a:r>
            <a:r>
              <a:rPr lang="ru-RU" altLang="ru-RU" b="1" dirty="0" smtClean="0"/>
              <a:t>(</a:t>
            </a:r>
            <a:r>
              <a:rPr lang="ru-RU" altLang="ru-RU" b="1" dirty="0" err="1" smtClean="0"/>
              <a:t>сут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потр</a:t>
            </a:r>
            <a:r>
              <a:rPr lang="ru-RU" altLang="ru-RU" b="1" dirty="0" smtClean="0"/>
              <a:t>. 50-75 мг/кг/</a:t>
            </a:r>
            <a:r>
              <a:rPr lang="ru-RU" altLang="ru-RU" b="1" dirty="0" err="1" smtClean="0"/>
              <a:t>сут</a:t>
            </a:r>
            <a:r>
              <a:rPr lang="ru-RU" altLang="ru-RU" b="1" dirty="0" smtClean="0"/>
              <a:t> 4-6 г/</a:t>
            </a:r>
            <a:r>
              <a:rPr lang="ru-RU" altLang="ru-RU" b="1" dirty="0" err="1" smtClean="0"/>
              <a:t>сут</a:t>
            </a:r>
            <a:r>
              <a:rPr lang="ru-RU" altLang="ru-RU" b="1" dirty="0" smtClean="0"/>
              <a:t>) или его метаболит </a:t>
            </a:r>
            <a:r>
              <a:rPr lang="ru-RU" altLang="ru-RU" b="1" dirty="0" err="1" smtClean="0"/>
              <a:t>гидроксиметилбутират</a:t>
            </a:r>
            <a:r>
              <a:rPr lang="ru-RU" altLang="ru-RU" b="1" dirty="0" smtClean="0"/>
              <a:t> (</a:t>
            </a:r>
            <a:r>
              <a:rPr lang="ru-RU" b="1" dirty="0"/>
              <a:t>38 мг/кг </a:t>
            </a:r>
            <a:r>
              <a:rPr lang="ru-RU" b="1" dirty="0" smtClean="0"/>
              <a:t>2,5 - </a:t>
            </a:r>
            <a:r>
              <a:rPr lang="ru-RU" altLang="ru-RU" b="1" dirty="0" smtClean="0"/>
              <a:t>3 г/</a:t>
            </a:r>
            <a:r>
              <a:rPr lang="ru-RU" altLang="ru-RU" b="1" dirty="0" err="1" smtClean="0"/>
              <a:t>сут</a:t>
            </a:r>
            <a:r>
              <a:rPr lang="ru-RU" altLang="ru-RU" b="1" dirty="0" smtClean="0"/>
              <a:t> – повышает чувствительность к инсулину)</a:t>
            </a:r>
            <a:endParaRPr lang="ru-RU" alt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4709" y="5197701"/>
            <a:ext cx="883833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/>
              <a:t>ВСАА замедляют атрофию мышц у малоподвижных людей, способствуют восстановлению мышечной массы после хирургических операций и ожогов </a:t>
            </a:r>
            <a:endParaRPr lang="ru-RU" sz="2400" b="1" dirty="0" smtClean="0"/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Наибольший эффект при сочетании с физическими нагрузками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700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17770"/>
            <a:ext cx="10972800" cy="1143000"/>
          </a:xfrm>
        </p:spPr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rgbClr val="990000"/>
                </a:solidFill>
              </a:rPr>
              <a:t>Аминокислотные растворы </a:t>
            </a:r>
            <a:r>
              <a:rPr lang="ru-RU" altLang="ru-RU" sz="4000" b="1" dirty="0">
                <a:solidFill>
                  <a:srgbClr val="990000"/>
                </a:solidFill>
              </a:rPr>
              <a:t>типа «</a:t>
            </a:r>
            <a:r>
              <a:rPr lang="ru-RU" altLang="ru-RU" sz="4000" b="1" dirty="0" err="1">
                <a:solidFill>
                  <a:srgbClr val="990000"/>
                </a:solidFill>
              </a:rPr>
              <a:t>Гепа</a:t>
            </a:r>
            <a:r>
              <a:rPr lang="ru-RU" altLang="ru-RU" sz="4000" b="1" dirty="0">
                <a:solidFill>
                  <a:srgbClr val="990000"/>
                </a:solidFill>
              </a:rPr>
              <a:t>»</a:t>
            </a:r>
          </a:p>
        </p:txBody>
      </p:sp>
      <p:graphicFrame>
        <p:nvGraphicFramePr>
          <p:cNvPr id="283648" name="Group 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064216"/>
              </p:ext>
            </p:extLst>
          </p:nvPr>
        </p:nvGraphicFramePr>
        <p:xfrm>
          <a:off x="845388" y="1715758"/>
          <a:ext cx="9191836" cy="4114800"/>
        </p:xfrm>
        <a:graphic>
          <a:graphicData uri="http://schemas.openxmlformats.org/drawingml/2006/table">
            <a:tbl>
              <a:tblPr/>
              <a:tblGrid>
                <a:gridCol w="2035835">
                  <a:extLst>
                    <a:ext uri="{9D8B030D-6E8A-4147-A177-3AD203B41FA5}">
                      <a16:colId xmlns:a16="http://schemas.microsoft.com/office/drawing/2014/main" val="2616978776"/>
                    </a:ext>
                  </a:extLst>
                </a:gridCol>
                <a:gridCol w="2648321">
                  <a:extLst>
                    <a:ext uri="{9D8B030D-6E8A-4147-A177-3AD203B41FA5}">
                      <a16:colId xmlns:a16="http://schemas.microsoft.com/office/drawing/2014/main" val="2008570855"/>
                    </a:ext>
                  </a:extLst>
                </a:gridCol>
                <a:gridCol w="2209721">
                  <a:extLst>
                    <a:ext uri="{9D8B030D-6E8A-4147-A177-3AD203B41FA5}">
                      <a16:colId xmlns:a16="http://schemas.microsoft.com/office/drawing/2014/main" val="3980216614"/>
                    </a:ext>
                  </a:extLst>
                </a:gridCol>
                <a:gridCol w="2297959">
                  <a:extLst>
                    <a:ext uri="{9D8B030D-6E8A-4147-A177-3AD203B41FA5}">
                      <a16:colId xmlns:a16="http://schemas.microsoft.com/office/drawing/2014/main" val="2809875518"/>
                    </a:ext>
                  </a:extLst>
                </a:gridCol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Аминостерил-Гепа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Гепасол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Нео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Аминоплаз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маль-Гепа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175362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Ароматич</a:t>
                      </a:r>
                      <a:r>
                        <a:rPr kumimoji="0" lang="ru-RU" alt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ru-RU" altLang="ru-RU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АК+Мет</a:t>
                      </a:r>
                      <a:endParaRPr kumimoji="0" lang="ru-RU" alt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68268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Разветвлен. 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08590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Незаменим. 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59,4%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49,4%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40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346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05" y="63871"/>
            <a:ext cx="1067752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</a:t>
            </a:r>
            <a:r>
              <a:rPr lang="ru-RU" b="1" dirty="0">
                <a:solidFill>
                  <a:srgbClr val="C00000"/>
                </a:solidFill>
                <a:effectLst/>
              </a:rPr>
              <a:t>-Аргинин</a:t>
            </a:r>
            <a:br>
              <a:rPr lang="ru-RU" b="1" dirty="0">
                <a:solidFill>
                  <a:srgbClr val="C00000"/>
                </a:solidFill>
                <a:effectLst/>
              </a:rPr>
            </a:br>
            <a:r>
              <a:rPr lang="ru-RU" sz="2800" b="1" dirty="0">
                <a:solidFill>
                  <a:srgbClr val="C00000"/>
                </a:solidFill>
              </a:rPr>
              <a:t>условно незаменимая для взрослых и незаменимая АК для детей                                120  мг/кг в сутки (</a:t>
            </a:r>
            <a:r>
              <a:rPr lang="ru-RU" sz="2800" b="1" dirty="0" err="1">
                <a:solidFill>
                  <a:srgbClr val="C00000"/>
                </a:solidFill>
              </a:rPr>
              <a:t>рек.сут.доза</a:t>
            </a:r>
            <a:r>
              <a:rPr lang="ru-RU" sz="2800" b="1" dirty="0">
                <a:solidFill>
                  <a:srgbClr val="C00000"/>
                </a:solidFill>
              </a:rPr>
              <a:t> для взрослых 6 -12 г/</a:t>
            </a:r>
            <a:r>
              <a:rPr lang="ru-RU" sz="2800" b="1" dirty="0" err="1">
                <a:solidFill>
                  <a:srgbClr val="C00000"/>
                </a:solidFill>
              </a:rPr>
              <a:t>сут</a:t>
            </a:r>
            <a:r>
              <a:rPr lang="ru-RU" sz="2800" b="1" dirty="0">
                <a:solidFill>
                  <a:srgbClr val="C00000"/>
                </a:solidFill>
              </a:rPr>
              <a:t>, для детей 4 г/</a:t>
            </a:r>
            <a:r>
              <a:rPr lang="ru-RU" sz="2800" b="1" dirty="0" err="1">
                <a:solidFill>
                  <a:srgbClr val="C00000"/>
                </a:solidFill>
              </a:rPr>
              <a:t>сут</a:t>
            </a:r>
            <a:r>
              <a:rPr lang="ru-RU" sz="2800" b="1" dirty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806" y="1467093"/>
            <a:ext cx="6890349" cy="4349748"/>
          </a:xfrm>
        </p:spPr>
        <p:txBody>
          <a:bodyPr>
            <a:noAutofit/>
          </a:bodyPr>
          <a:lstStyle/>
          <a:p>
            <a:r>
              <a:rPr lang="ru-RU" sz="2200" b="1" dirty="0"/>
              <a:t>Стимулирует синтез инсулина и </a:t>
            </a:r>
            <a:r>
              <a:rPr lang="ru-RU" sz="2200" b="1" dirty="0" err="1"/>
              <a:t>соматотропина</a:t>
            </a:r>
            <a:r>
              <a:rPr lang="ru-RU" sz="2200" b="1" dirty="0"/>
              <a:t> </a:t>
            </a:r>
            <a:r>
              <a:rPr lang="ru-RU" sz="2200" dirty="0"/>
              <a:t>(при приеме 20 г/день выработка СТГ повышается на 60%);</a:t>
            </a:r>
          </a:p>
          <a:p>
            <a:r>
              <a:rPr lang="ru-RU" sz="2200" b="1" dirty="0"/>
              <a:t>Улучшает микроциркуляцию </a:t>
            </a:r>
            <a:r>
              <a:rPr lang="ru-RU" sz="2200" dirty="0"/>
              <a:t>и реологические свойства крови</a:t>
            </a:r>
          </a:p>
          <a:p>
            <a:r>
              <a:rPr lang="ru-RU" sz="2200" b="1" dirty="0"/>
              <a:t>Стимулирует процессы образования коллагена</a:t>
            </a:r>
          </a:p>
          <a:p>
            <a:r>
              <a:rPr lang="ru-RU" sz="2200" dirty="0"/>
              <a:t>Оказывает ранозаживляющий эффект</a:t>
            </a:r>
          </a:p>
          <a:p>
            <a:r>
              <a:rPr lang="ru-RU" sz="2200" b="1" dirty="0"/>
              <a:t>Стимулирует процессы роста клеток мышечной ткани</a:t>
            </a:r>
          </a:p>
          <a:p>
            <a:r>
              <a:rPr lang="ru-RU" sz="2200" dirty="0" smtClean="0"/>
              <a:t>Стимулирует </a:t>
            </a:r>
            <a:r>
              <a:rPr lang="ru-RU" sz="2200" dirty="0"/>
              <a:t>синтез гликогена в мышечной ткани и в печени</a:t>
            </a:r>
          </a:p>
          <a:p>
            <a:r>
              <a:rPr lang="ru-RU" sz="2200" dirty="0"/>
              <a:t>Купирует явления умственной и физической усталост</a:t>
            </a:r>
            <a:r>
              <a:rPr lang="ru-RU" sz="2400" dirty="0"/>
              <a:t>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696" y="5963489"/>
            <a:ext cx="10972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Прием L-Аргинина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в высоких дозах (</a:t>
            </a:r>
            <a:r>
              <a:rPr lang="en-US" sz="2400" b="1" dirty="0">
                <a:solidFill>
                  <a:srgbClr val="C00000"/>
                </a:solidFill>
              </a:rPr>
              <a:t>&gt;</a:t>
            </a:r>
            <a:r>
              <a:rPr lang="ru-RU" sz="2400" b="1" dirty="0">
                <a:solidFill>
                  <a:srgbClr val="C00000"/>
                </a:solidFill>
              </a:rPr>
              <a:t> 15 г/сутки) может стать причиной диареи, слабости, тошноты, гипотензии </a:t>
            </a:r>
            <a:r>
              <a:rPr lang="ru-RU" sz="2400" b="1" dirty="0"/>
              <a:t>(Высшая суточная доза 30 г)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9155" y="1907797"/>
            <a:ext cx="3787175" cy="33547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Противопоказания: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беременные </a:t>
            </a:r>
            <a:r>
              <a:rPr lang="ru-RU" sz="2400" dirty="0">
                <a:solidFill>
                  <a:srgbClr val="002060"/>
                </a:solidFill>
              </a:rPr>
              <a:t>кормящие грудью женщины;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Псих. болезни;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Герпес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Гипотония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С осторожностью при онкологи и СД 2 типа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92179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7188"/>
            <a:ext cx="8827008" cy="1325563"/>
          </a:xfrm>
        </p:spPr>
        <p:txBody>
          <a:bodyPr/>
          <a:lstStyle/>
          <a:p>
            <a:pPr algn="ctr" eaLnBrk="1" hangingPunct="1"/>
            <a:r>
              <a:rPr lang="ru-RU" altLang="ru-RU" b="1" dirty="0" err="1">
                <a:solidFill>
                  <a:srgbClr val="C00000"/>
                </a:solidFill>
              </a:rPr>
              <a:t>Левокарнитин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</a:rPr>
              <a:t>1,5-4 </a:t>
            </a:r>
            <a:r>
              <a:rPr lang="ru-RU" altLang="ru-RU" b="1" dirty="0">
                <a:solidFill>
                  <a:srgbClr val="C00000"/>
                </a:solidFill>
              </a:rPr>
              <a:t>г/</a:t>
            </a:r>
            <a:r>
              <a:rPr lang="ru-RU" altLang="ru-RU" b="1" dirty="0" err="1">
                <a:solidFill>
                  <a:srgbClr val="C00000"/>
                </a:solidFill>
              </a:rPr>
              <a:t>сут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034" y="1432751"/>
            <a:ext cx="8685362" cy="4351338"/>
          </a:xfrm>
        </p:spPr>
        <p:txBody>
          <a:bodyPr/>
          <a:lstStyle/>
          <a:p>
            <a:pPr eaLnBrk="1" hangingPunct="1"/>
            <a:r>
              <a:rPr lang="ru-RU" altLang="ru-RU" sz="2600" dirty="0"/>
              <a:t>Способствует расщеплению жирных кислот </a:t>
            </a:r>
          </a:p>
          <a:p>
            <a:pPr eaLnBrk="1" hangingPunct="1"/>
            <a:r>
              <a:rPr lang="ru-RU" altLang="ru-RU" sz="2600" b="1" dirty="0"/>
              <a:t>Переносчик длинноцепочечных ЖК из цитоплазмы в митохондрии (АТФ)</a:t>
            </a:r>
          </a:p>
          <a:p>
            <a:pPr eaLnBrk="1" hangingPunct="1"/>
            <a:r>
              <a:rPr lang="ru-RU" altLang="ru-RU" sz="2600" b="1" dirty="0"/>
              <a:t>Оказывает анаболическое действие</a:t>
            </a:r>
          </a:p>
          <a:p>
            <a:pPr eaLnBrk="1" hangingPunct="1"/>
            <a:r>
              <a:rPr lang="ru-RU" altLang="ru-RU" sz="2600" b="1" dirty="0"/>
              <a:t>Улучшает когнитивные способности, память, повышает умственную активность</a:t>
            </a:r>
            <a:r>
              <a:rPr lang="ru-RU" altLang="ru-RU" sz="2600" dirty="0"/>
              <a:t>.</a:t>
            </a:r>
          </a:p>
          <a:p>
            <a:pPr eaLnBrk="1" hangingPunct="1"/>
            <a:r>
              <a:rPr lang="ru-RU" altLang="ru-RU" sz="2600" dirty="0"/>
              <a:t>Повышает секрецию и ферментативную активность желудочного и кишечного соков, улучшает усвоение пищи </a:t>
            </a:r>
          </a:p>
          <a:p>
            <a:pPr eaLnBrk="1" hangingPunct="1"/>
            <a:r>
              <a:rPr lang="ru-RU" altLang="ru-RU" sz="2600" dirty="0"/>
              <a:t>Уменьшает содержание жира в мышцах</a:t>
            </a:r>
          </a:p>
          <a:p>
            <a:pPr eaLnBrk="1" hangingPunct="1"/>
            <a:endParaRPr lang="ru-RU" alt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18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203" y="-11976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>
                <a:solidFill>
                  <a:srgbClr val="800000"/>
                </a:solidFill>
              </a:rPr>
              <a:t>Биологические  эффекты фосфолипидов</a:t>
            </a:r>
            <a:endParaRPr lang="ru-RU" altLang="ru-RU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299" y="2073215"/>
            <a:ext cx="86868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500" dirty="0"/>
              <a:t>Является  универсальным  </a:t>
            </a:r>
            <a:r>
              <a:rPr lang="ru-RU" altLang="ru-RU" sz="2500" dirty="0" err="1"/>
              <a:t>цитопротектором</a:t>
            </a:r>
            <a:r>
              <a:rPr lang="ru-RU" altLang="ru-RU" sz="2500" dirty="0"/>
              <a:t> – построение  клеточных мембран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b="1" dirty="0"/>
              <a:t>Донатор фосфора (АТФ)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dirty="0"/>
              <a:t>Предупреждает отложение жира в печени и </a:t>
            </a:r>
            <a:r>
              <a:rPr lang="ru-RU" altLang="ru-RU" sz="2500" dirty="0" err="1"/>
              <a:t>фиброзирование</a:t>
            </a:r>
            <a:r>
              <a:rPr lang="ru-RU" altLang="ru-RU" sz="2500" dirty="0"/>
              <a:t> органа, способствует элиминации жира из </a:t>
            </a:r>
            <a:r>
              <a:rPr lang="ru-RU" altLang="ru-RU" sz="2500" dirty="0" err="1"/>
              <a:t>гепатоцитов</a:t>
            </a:r>
            <a:r>
              <a:rPr lang="ru-RU" altLang="ru-RU" sz="25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b="1" dirty="0"/>
              <a:t>Усиливает биологические эффекты  </a:t>
            </a:r>
            <a:r>
              <a:rPr lang="ru-RU" altLang="ru-RU" sz="2500" b="1" dirty="0" err="1"/>
              <a:t>фолатов</a:t>
            </a:r>
            <a:r>
              <a:rPr lang="ru-RU" altLang="ru-RU" sz="2500" b="1" dirty="0"/>
              <a:t>, витаминов </a:t>
            </a:r>
            <a:r>
              <a:rPr lang="ru-RU" altLang="ru-RU" sz="2500" b="1" dirty="0" smtClean="0"/>
              <a:t>В6, </a:t>
            </a:r>
            <a:r>
              <a:rPr lang="ru-RU" altLang="ru-RU" sz="2500" b="1" dirty="0"/>
              <a:t>В12 и анаболические процессы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b="1" dirty="0"/>
              <a:t>Способствует повышению физической работоспособности (АЦХ)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dirty="0"/>
              <a:t>Улучшает память и мыслительные процессы</a:t>
            </a:r>
          </a:p>
          <a:p>
            <a:pPr eaLnBrk="1" hangingPunct="1">
              <a:lnSpc>
                <a:spcPct val="80000"/>
              </a:lnSpc>
            </a:pPr>
            <a:endParaRPr lang="ru-RU" altLang="ru-RU" sz="2500" dirty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59904" y="1023240"/>
            <a:ext cx="8135938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tx2"/>
                </a:solidFill>
                <a:cs typeface="Arial" panose="020B0604020202020204" pitchFamily="34" charset="0"/>
              </a:rPr>
              <a:t>(фосфатидилхолин, фосфатидилэтаноламин, фосфатидилинозитол, фосфатидилсерин).</a:t>
            </a:r>
          </a:p>
        </p:txBody>
      </p:sp>
    </p:spTree>
    <p:extLst>
      <p:ext uri="{BB962C8B-B14F-4D97-AF65-F5344CB8AC3E}">
        <p14:creationId xmlns:p14="http://schemas.microsoft.com/office/powerpoint/2010/main" val="40054932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190" y="365125"/>
            <a:ext cx="9307902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Стратегия преодоления анаболической резистентности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719868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Оптимальное потребление белка и энергии</a:t>
            </a:r>
          </a:p>
          <a:p>
            <a:r>
              <a:rPr lang="ru-RU" sz="3200" dirty="0"/>
              <a:t>Н</a:t>
            </a:r>
            <a:r>
              <a:rPr lang="ru-RU" sz="3200" dirty="0" smtClean="0"/>
              <a:t>агрузочные </a:t>
            </a:r>
            <a:r>
              <a:rPr lang="ru-RU" sz="3200" dirty="0"/>
              <a:t>ф</a:t>
            </a:r>
            <a:r>
              <a:rPr lang="ru-RU" sz="3200" dirty="0" smtClean="0"/>
              <a:t>изические упражнения </a:t>
            </a:r>
          </a:p>
          <a:p>
            <a:r>
              <a:rPr lang="ru-RU" sz="3200" dirty="0" smtClean="0"/>
              <a:t>Проведение противовоспалительной терапии</a:t>
            </a:r>
          </a:p>
          <a:p>
            <a:r>
              <a:rPr lang="ru-RU" sz="3200" dirty="0" smtClean="0"/>
              <a:t>Коррекция </a:t>
            </a:r>
            <a:r>
              <a:rPr lang="ru-RU" sz="3200" dirty="0" err="1" smtClean="0"/>
              <a:t>митохондриальной</a:t>
            </a:r>
            <a:r>
              <a:rPr lang="ru-RU" sz="3200" dirty="0" smtClean="0"/>
              <a:t> недостаточности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8958" y="5003320"/>
            <a:ext cx="918713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Анаболическая резистентность сопровождается прогрессирующей утратой мышечной массы особенно у пожилых людей, при иммобилизации, воспалении и онкологических заболеваниях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167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990000"/>
                </a:solidFill>
              </a:rPr>
              <a:t>Коррекция нарушений клеточного уровня трофической цепи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972" y="1420019"/>
            <a:ext cx="3887788" cy="50688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/>
              <a:t>Стабилизация клеточной мембраны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2400" dirty="0"/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/>
              <a:t> </a:t>
            </a:r>
            <a:r>
              <a:rPr lang="ru-RU" altLang="ru-RU" dirty="0"/>
              <a:t>Белок,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dirty="0"/>
              <a:t>ПНЖК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dirty="0"/>
              <a:t>Фосфолипиды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dirty="0"/>
              <a:t> Антиоксиданты</a:t>
            </a:r>
          </a:p>
          <a:p>
            <a:pPr eaLnBrk="1" hangingPunct="1">
              <a:lnSpc>
                <a:spcPct val="90000"/>
              </a:lnSpc>
            </a:pPr>
            <a:endParaRPr lang="ru-RU" altLang="ru-RU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39087" y="1325563"/>
            <a:ext cx="6107502" cy="498316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/>
              <a:t>Оптимизация внутриклеточного метаболизма </a:t>
            </a:r>
            <a:r>
              <a:rPr lang="ru-RU" altLang="ru-RU" sz="2400" b="1" dirty="0" smtClean="0"/>
              <a:t>(</a:t>
            </a:r>
            <a:r>
              <a:rPr lang="ru-RU" altLang="ru-RU" sz="2400" b="1" dirty="0" err="1"/>
              <a:t>энерготропная</a:t>
            </a:r>
            <a:r>
              <a:rPr lang="ru-RU" altLang="ru-RU" sz="2400" b="1" dirty="0"/>
              <a:t> терапия)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i="1" dirty="0" err="1" smtClean="0">
                <a:solidFill>
                  <a:srgbClr val="C00000"/>
                </a:solidFill>
              </a:rPr>
              <a:t>Кофакторы</a:t>
            </a:r>
            <a:r>
              <a:rPr lang="ru-RU" alt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altLang="ru-RU" sz="2400" b="1" i="1" dirty="0">
                <a:solidFill>
                  <a:srgbClr val="C00000"/>
                </a:solidFill>
              </a:rPr>
              <a:t>цикла трикарбоновых кислот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dirty="0" err="1"/>
              <a:t>Кокарбоксилаза</a:t>
            </a:r>
            <a:endParaRPr lang="ru-RU" altLang="ru-RU" sz="2000" b="1" dirty="0"/>
          </a:p>
          <a:p>
            <a:pPr eaLnBrk="1" hangingPunct="1">
              <a:lnSpc>
                <a:spcPct val="90000"/>
              </a:lnSpc>
            </a:pPr>
            <a:r>
              <a:rPr lang="ru-RU" altLang="ru-RU" sz="2000" b="1" dirty="0" err="1"/>
              <a:t>Липоевая</a:t>
            </a:r>
            <a:r>
              <a:rPr lang="ru-RU" altLang="ru-RU" sz="2000" b="1" dirty="0"/>
              <a:t> кислота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dirty="0"/>
              <a:t>Рибофлавин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b="1" i="1" dirty="0">
                <a:solidFill>
                  <a:srgbClr val="990000"/>
                </a:solidFill>
              </a:rPr>
              <a:t>Субстраты цикла ТК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dirty="0"/>
              <a:t>Янтарная кислота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dirty="0"/>
              <a:t>Лимонная кислота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dirty="0" err="1"/>
              <a:t>Фумаровая</a:t>
            </a:r>
            <a:r>
              <a:rPr lang="ru-RU" altLang="ru-RU" sz="2000" b="1" dirty="0"/>
              <a:t> кислота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dirty="0"/>
              <a:t>Карнитин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dirty="0" err="1"/>
              <a:t>Убихинон</a:t>
            </a:r>
            <a:endParaRPr lang="ru-RU" altLang="ru-RU" sz="2000" b="1" dirty="0"/>
          </a:p>
          <a:p>
            <a:pPr eaLnBrk="1" hangingPunct="1">
              <a:lnSpc>
                <a:spcPct val="90000"/>
              </a:lnSpc>
            </a:pPr>
            <a:endParaRPr lang="ru-RU" altLang="ru-RU" sz="1800" dirty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690778" y="6260307"/>
            <a:ext cx="671135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/>
              <a:t>вода, калий, магний, кальций,</a:t>
            </a:r>
          </a:p>
        </p:txBody>
      </p:sp>
    </p:spTree>
    <p:extLst>
      <p:ext uri="{BB962C8B-B14F-4D97-AF65-F5344CB8AC3E}">
        <p14:creationId xmlns:p14="http://schemas.microsoft.com/office/powerpoint/2010/main" val="41649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0588" y="0"/>
            <a:ext cx="8404225" cy="1462088"/>
          </a:xfrm>
        </p:spPr>
        <p:txBody>
          <a:bodyPr anchor="b"/>
          <a:lstStyle/>
          <a:p>
            <a:pPr algn="ctr" eaLnBrk="1" hangingPunct="1"/>
            <a:r>
              <a:rPr lang="ru-RU" altLang="ru-RU" b="1" dirty="0" smtClean="0">
                <a:solidFill>
                  <a:srgbClr val="993300"/>
                </a:solidFill>
              </a:rPr>
              <a:t>Противодействие нарастающей </a:t>
            </a:r>
            <a:r>
              <a:rPr lang="ru-RU" altLang="ru-RU" b="1" dirty="0" err="1" smtClean="0">
                <a:solidFill>
                  <a:srgbClr val="993300"/>
                </a:solidFill>
              </a:rPr>
              <a:t>саркопении</a:t>
            </a:r>
            <a:endParaRPr lang="ru-RU" altLang="ru-RU" b="1" dirty="0" smtClean="0">
              <a:solidFill>
                <a:srgbClr val="9933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588" y="1621766"/>
            <a:ext cx="9197855" cy="502662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b="1" dirty="0"/>
              <a:t>Двигательная активность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Энергетическое обеспечение 25-35 ккал/кг/</a:t>
            </a:r>
            <a:r>
              <a:rPr lang="ru-RU" altLang="ru-RU" dirty="0" err="1"/>
              <a:t>сут</a:t>
            </a:r>
            <a:endParaRPr lang="ru-RU" altLang="ru-RU" dirty="0"/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Белковое обеспечение 1,2 – 1,5 г/кг/</a:t>
            </a:r>
            <a:r>
              <a:rPr lang="ru-RU" altLang="ru-RU" dirty="0" err="1"/>
              <a:t>сут</a:t>
            </a:r>
            <a:endParaRPr lang="ru-RU" altLang="ru-RU" dirty="0"/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/>
              <a:t>Глутамин 10-20 г/</a:t>
            </a:r>
            <a:r>
              <a:rPr lang="ru-RU" altLang="ru-RU" b="1" dirty="0" err="1" smtClean="0"/>
              <a:t>сут</a:t>
            </a:r>
            <a:endParaRPr lang="ru-RU" altLang="ru-RU" b="1" dirty="0" smtClean="0"/>
          </a:p>
          <a:p>
            <a:pPr>
              <a:lnSpc>
                <a:spcPct val="80000"/>
              </a:lnSpc>
            </a:pPr>
            <a:r>
              <a:rPr lang="ru-RU" b="1" dirty="0"/>
              <a:t>Креатин - </a:t>
            </a:r>
            <a:r>
              <a:rPr lang="ru-RU" dirty="0"/>
              <a:t>наиболее эффективная </a:t>
            </a:r>
            <a:r>
              <a:rPr lang="ru-RU" dirty="0" err="1"/>
              <a:t>эргогенная</a:t>
            </a:r>
            <a:r>
              <a:rPr lang="ru-RU" dirty="0"/>
              <a:t> пищевая добавка - </a:t>
            </a:r>
            <a:r>
              <a:rPr lang="ru-RU" b="1" dirty="0"/>
              <a:t>0,3 г/кг/день </a:t>
            </a:r>
            <a:r>
              <a:rPr lang="ru-RU" dirty="0"/>
              <a:t>моногидрата креатина в течение 5–7 дней с последующим длительным приемом 0.1 г/кг/день </a:t>
            </a:r>
            <a:endParaRPr lang="ru-RU" altLang="ru-RU" b="1" dirty="0"/>
          </a:p>
          <a:p>
            <a:pPr eaLnBrk="1" hangingPunct="1">
              <a:lnSpc>
                <a:spcPct val="80000"/>
              </a:lnSpc>
            </a:pPr>
            <a:r>
              <a:rPr lang="ru-RU" altLang="ru-RU" b="1" dirty="0"/>
              <a:t>Разветвленные аминокислоты </a:t>
            </a:r>
            <a:r>
              <a:rPr lang="ru-RU" altLang="ru-RU" b="1" dirty="0" smtClean="0"/>
              <a:t>(ВСАА - </a:t>
            </a:r>
            <a:r>
              <a:rPr lang="ru-RU" altLang="ru-RU" b="1" dirty="0" err="1" smtClean="0"/>
              <a:t>валин</a:t>
            </a:r>
            <a:r>
              <a:rPr lang="ru-RU" altLang="ru-RU" b="1" dirty="0"/>
              <a:t>, изолейцин, лейцин</a:t>
            </a:r>
            <a:r>
              <a:rPr lang="ru-RU" altLang="ru-RU" b="1" dirty="0" smtClean="0"/>
              <a:t>) – 5-10 г/</a:t>
            </a:r>
            <a:r>
              <a:rPr lang="ru-RU" altLang="ru-RU" b="1" dirty="0" err="1" smtClean="0"/>
              <a:t>сут</a:t>
            </a:r>
            <a:endParaRPr lang="ru-RU" altLang="ru-RU" b="1" dirty="0"/>
          </a:p>
          <a:p>
            <a:pPr eaLnBrk="1" hangingPunct="1">
              <a:lnSpc>
                <a:spcPct val="80000"/>
              </a:lnSpc>
            </a:pPr>
            <a:r>
              <a:rPr lang="ru-RU" altLang="ru-RU" b="1" dirty="0"/>
              <a:t>Омега -3 жирные кислоты </a:t>
            </a:r>
            <a:r>
              <a:rPr lang="ru-RU" altLang="ru-RU" b="1" dirty="0" smtClean="0"/>
              <a:t>2-4 </a:t>
            </a:r>
            <a:r>
              <a:rPr lang="ru-RU" altLang="ru-RU" b="1" dirty="0"/>
              <a:t>г/</a:t>
            </a:r>
            <a:r>
              <a:rPr lang="ru-RU" altLang="ru-RU" b="1" dirty="0" err="1"/>
              <a:t>сут</a:t>
            </a:r>
            <a:r>
              <a:rPr lang="ru-RU" altLang="ru-RU" b="1" dirty="0"/>
              <a:t> (</a:t>
            </a:r>
            <a:r>
              <a:rPr lang="ru-RU" altLang="ru-RU" b="1" dirty="0" err="1"/>
              <a:t>антикахектиновый</a:t>
            </a:r>
            <a:r>
              <a:rPr lang="ru-RU" altLang="ru-RU" b="1" dirty="0"/>
              <a:t> эффект)</a:t>
            </a:r>
          </a:p>
          <a:p>
            <a:pPr>
              <a:lnSpc>
                <a:spcPct val="80000"/>
              </a:lnSpc>
            </a:pPr>
            <a:r>
              <a:rPr lang="ru-RU" b="1" dirty="0" err="1"/>
              <a:t>Митохондриальные</a:t>
            </a:r>
            <a:r>
              <a:rPr lang="ru-RU" b="1" dirty="0"/>
              <a:t> активаторы: </a:t>
            </a:r>
            <a:r>
              <a:rPr lang="ru-RU" dirty="0" err="1"/>
              <a:t>сукцинат</a:t>
            </a:r>
            <a:r>
              <a:rPr lang="ru-RU" b="1" dirty="0"/>
              <a:t> </a:t>
            </a:r>
            <a:r>
              <a:rPr lang="ru-RU" dirty="0"/>
              <a:t>(1-2 г/</a:t>
            </a:r>
            <a:r>
              <a:rPr lang="ru-RU" dirty="0" err="1"/>
              <a:t>сут</a:t>
            </a:r>
            <a:r>
              <a:rPr lang="ru-RU" dirty="0"/>
              <a:t>), </a:t>
            </a:r>
            <a:r>
              <a:rPr lang="ru-RU" dirty="0" err="1"/>
              <a:t>цитруллин</a:t>
            </a:r>
            <a:r>
              <a:rPr lang="ru-RU" dirty="0"/>
              <a:t> (150-200 мг/кг/день - регулярный прием 6-8 грамм L-</a:t>
            </a:r>
            <a:r>
              <a:rPr lang="ru-RU" dirty="0" err="1"/>
              <a:t>цитруллина</a:t>
            </a:r>
            <a:r>
              <a:rPr lang="ru-RU" dirty="0"/>
              <a:t> в сутки увеличивает уровень </a:t>
            </a:r>
            <a:endParaRPr lang="ru-RU" altLang="ru-RU" dirty="0"/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/>
              <a:t>Анаболические </a:t>
            </a:r>
            <a:r>
              <a:rPr lang="ru-RU" altLang="ru-RU" b="1" dirty="0"/>
              <a:t>индукторы </a:t>
            </a:r>
            <a:r>
              <a:rPr lang="ru-RU" altLang="ru-RU" dirty="0"/>
              <a:t>– Вит </a:t>
            </a:r>
            <a:r>
              <a:rPr lang="ru-RU" altLang="ru-RU" dirty="0" smtClean="0"/>
              <a:t>Д, В6</a:t>
            </a:r>
            <a:r>
              <a:rPr lang="ru-RU" altLang="ru-RU" dirty="0"/>
              <a:t>, В12, фолиевая кислота, </a:t>
            </a:r>
            <a:r>
              <a:rPr lang="ru-RU" altLang="ru-RU" dirty="0" smtClean="0"/>
              <a:t>цинк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114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03485" y="-101835"/>
            <a:ext cx="7032979" cy="1296144"/>
          </a:xfrm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>Белок + лейцин + витамин D </a:t>
            </a:r>
            <a:r>
              <a:rPr lang="en-US" sz="3200" b="1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/>
            </a:r>
            <a:br>
              <a:rPr lang="en-US" sz="3200" b="1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</a:br>
            <a:r>
              <a:rPr lang="ru-RU" sz="3200" b="1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>для пожилых людей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354026" y="1312032"/>
            <a:ext cx="6053124" cy="3724854"/>
          </a:xfrm>
          <a:extLst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ru-RU" sz="2000" b="1" dirty="0">
                <a:cs typeface="Arial"/>
              </a:rPr>
              <a:t>исследование </a:t>
            </a:r>
            <a:r>
              <a:rPr lang="en-US" sz="2000" b="1" dirty="0">
                <a:cs typeface="Arial"/>
              </a:rPr>
              <a:t>Provide</a:t>
            </a:r>
            <a:endParaRPr lang="ru-RU" sz="2000" b="1" dirty="0">
              <a:highlight>
                <a:srgbClr val="000000">
                  <a:alpha val="0"/>
                </a:srgbClr>
              </a:highlight>
              <a:cs typeface="Arial"/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•"/>
              <a:defRPr/>
            </a:pPr>
            <a:r>
              <a:rPr lang="ru-RU" sz="2000" b="1" dirty="0">
                <a:highlight>
                  <a:srgbClr val="000000">
                    <a:alpha val="0"/>
                  </a:srgbClr>
                </a:highlight>
                <a:cs typeface="Arial"/>
              </a:rPr>
              <a:t>380 &gt; 65 лет, (77 ± 1) лет, с</a:t>
            </a:r>
            <a:r>
              <a:rPr lang="en-US" sz="2000" b="1" dirty="0">
                <a:highlight>
                  <a:srgbClr val="000000">
                    <a:alpha val="0"/>
                  </a:srgbClr>
                </a:highlight>
                <a:cs typeface="Arial"/>
              </a:rPr>
              <a:t> </a:t>
            </a:r>
            <a:r>
              <a:rPr lang="ru-RU" sz="2000" b="1" dirty="0">
                <a:highlight>
                  <a:srgbClr val="000000">
                    <a:alpha val="0"/>
                  </a:srgbClr>
                </a:highlight>
                <a:cs typeface="Arial"/>
              </a:rPr>
              <a:t>саркопенией и недостаточностью питания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•"/>
              <a:defRPr/>
            </a:pPr>
            <a:r>
              <a:rPr lang="ru-RU" sz="2000" b="1" dirty="0">
                <a:highlight>
                  <a:srgbClr val="000000">
                    <a:alpha val="0"/>
                  </a:srgbClr>
                </a:highlight>
                <a:cs typeface="Arial"/>
              </a:rPr>
              <a:t>Рандомизированное контролируемое исследование на</a:t>
            </a:r>
            <a:r>
              <a:rPr lang="en-US" sz="2000" b="1" dirty="0">
                <a:highlight>
                  <a:srgbClr val="000000">
                    <a:alpha val="0"/>
                  </a:srgbClr>
                </a:highlight>
              </a:rPr>
              <a:t> </a:t>
            </a:r>
            <a:r>
              <a:rPr lang="ru-RU" sz="2000" b="1" dirty="0">
                <a:highlight>
                  <a:srgbClr val="000000">
                    <a:alpha val="0"/>
                  </a:srgbClr>
                </a:highlight>
                <a:cs typeface="Arial"/>
              </a:rPr>
              <a:t>протяжении 13 недель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•"/>
              <a:defRPr/>
            </a:pPr>
            <a:r>
              <a:rPr lang="ru-RU" sz="2400" b="1" dirty="0" smtClean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cs typeface="Arial"/>
              </a:rPr>
              <a:t>Дополнительно 40 </a:t>
            </a:r>
            <a:r>
              <a:rPr lang="ru-RU" sz="2400" b="1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cs typeface="Arial"/>
              </a:rPr>
              <a:t>г белка, 3 г лейцина, 1600 МЕ </a:t>
            </a:r>
            <a:r>
              <a:rPr lang="ru-RU" sz="2400" b="1" dirty="0" smtClean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cs typeface="Arial"/>
              </a:rPr>
              <a:t>вит. </a:t>
            </a:r>
            <a:r>
              <a:rPr lang="ru-RU" sz="2400" b="1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cs typeface="Arial"/>
              </a:rPr>
              <a:t>D, 300 ккал по сравнению </a:t>
            </a:r>
            <a:r>
              <a:rPr lang="ru-RU" sz="2400" b="1" dirty="0" smtClean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cs typeface="Arial"/>
              </a:rPr>
              <a:t>плацебо</a:t>
            </a:r>
            <a:endParaRPr lang="ru-RU" sz="2400" b="1" dirty="0">
              <a:solidFill>
                <a:srgbClr val="C00000"/>
              </a:solidFill>
              <a:highlight>
                <a:srgbClr val="000000">
                  <a:alpha val="0"/>
                </a:srgbClr>
              </a:highlight>
              <a:cs typeface="Arial"/>
            </a:endParaRPr>
          </a:p>
          <a:p>
            <a:pPr marL="285750" indent="-285750">
              <a:buFontTx/>
              <a:buChar char="•"/>
              <a:defRPr/>
            </a:pPr>
            <a:endParaRPr lang="sv-SE" altLang="sv-S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>
          <a:xfrm>
            <a:off x="8198448" y="6509534"/>
            <a:ext cx="1500732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defRPr sz="28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ru-RU" sz="1000" b="1" dirty="0" err="1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>Bauer</a:t>
            </a:r>
            <a:r>
              <a:rPr lang="ru-RU" sz="1000" b="1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>et</a:t>
            </a:r>
            <a:r>
              <a:rPr lang="ru-RU" sz="1000" b="1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>al</a:t>
            </a:r>
            <a:r>
              <a:rPr lang="ru-RU" sz="1000" b="1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>. JAMDA 2015</a:t>
            </a:r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3700" y="1595438"/>
            <a:ext cx="32448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4103688"/>
            <a:ext cx="3240088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Box 3"/>
          <p:cNvSpPr txBox="1">
            <a:spLocks noChangeArrowheads="1"/>
          </p:cNvSpPr>
          <p:nvPr/>
        </p:nvSpPr>
        <p:spPr>
          <a:xfrm>
            <a:off x="7608167" y="1230091"/>
            <a:ext cx="2592289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defRPr sz="28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ru-RU" sz="1400" b="1" dirty="0">
                <a:solidFill>
                  <a:srgbClr val="2B399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>Подъем со стула</a:t>
            </a:r>
          </a:p>
        </p:txBody>
      </p:sp>
      <p:sp>
        <p:nvSpPr>
          <p:cNvPr id="32778" name="TextBox 10"/>
          <p:cNvSpPr txBox="1">
            <a:spLocks noChangeArrowheads="1"/>
          </p:cNvSpPr>
          <p:nvPr/>
        </p:nvSpPr>
        <p:spPr>
          <a:xfrm>
            <a:off x="7399370" y="3947257"/>
            <a:ext cx="155420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defRPr sz="28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ru-RU" sz="1400" b="1" dirty="0">
                <a:solidFill>
                  <a:srgbClr val="2B399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>Мышечная масса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38110" y="4319588"/>
            <a:ext cx="1103672" cy="368300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0" tIns="0" rIns="0" bIns="0" anchor="ctr"/>
          <a:lstStyle/>
          <a:p>
            <a:pPr>
              <a:lnSpc>
                <a:spcPts val="1200"/>
              </a:lnSpc>
              <a:defRPr>
                <a:effectLst/>
              </a:defRPr>
            </a:pPr>
            <a:r>
              <a:rPr lang="ru-RU" sz="80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Контрольная группа </a:t>
            </a:r>
          </a:p>
          <a:p>
            <a:pPr>
              <a:lnSpc>
                <a:spcPts val="1200"/>
              </a:lnSpc>
              <a:defRPr>
                <a:effectLst/>
              </a:defRPr>
            </a:pPr>
            <a:r>
              <a:rPr lang="ru-RU" sz="80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Активная группа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77690" y="3788168"/>
            <a:ext cx="649287" cy="12382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anchor="ctr"/>
          <a:lstStyle/>
          <a:p>
            <a:pPr algn="ctr" fontAlgn="auto">
              <a:defRPr>
                <a:effectLst/>
              </a:defRPr>
            </a:pPr>
            <a:r>
              <a:rPr lang="ru-RU" sz="700">
                <a:solidFill>
                  <a:srgbClr val="1E1D1E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неделя 7</a:t>
            </a:r>
            <a:endParaRPr lang="ru-RU" sz="700"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61977" y="3775467"/>
            <a:ext cx="688975" cy="1524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anchor="ctr"/>
          <a:lstStyle/>
          <a:p>
            <a:pPr algn="ctr" fontAlgn="auto">
              <a:defRPr>
                <a:effectLst/>
              </a:defRPr>
            </a:pPr>
            <a:r>
              <a:rPr lang="ru-RU" sz="700">
                <a:solidFill>
                  <a:srgbClr val="1E1D1E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неделя 13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69764" y="6253555"/>
            <a:ext cx="533400" cy="11271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anchor="ctr"/>
          <a:lstStyle/>
          <a:p>
            <a:pPr algn="ctr" fontAlgn="auto">
              <a:defRPr>
                <a:effectLst/>
              </a:defRPr>
            </a:pPr>
            <a:r>
              <a:rPr lang="ru-RU" sz="700" dirty="0">
                <a:highlight>
                  <a:srgbClr val="000000">
                    <a:alpha val="0"/>
                  </a:srgbClr>
                </a:highlight>
                <a:cs typeface="Arial"/>
              </a:rPr>
              <a:t>к</a:t>
            </a:r>
            <a:r>
              <a:rPr lang="ru-RU" sz="70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онтрольная группа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61158" y="6237681"/>
            <a:ext cx="519112" cy="12858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anchor="ctr"/>
          <a:lstStyle/>
          <a:p>
            <a:pPr algn="ctr" fontAlgn="auto">
              <a:defRPr>
                <a:effectLst/>
              </a:defRPr>
            </a:pPr>
            <a:r>
              <a:rPr lang="ru-RU" sz="700" dirty="0">
                <a:highlight>
                  <a:srgbClr val="000000">
                    <a:alpha val="0"/>
                  </a:srgbClr>
                </a:highlight>
                <a:cs typeface="Arial"/>
              </a:rPr>
              <a:t>а</a:t>
            </a:r>
            <a:r>
              <a:rPr lang="ru-RU" sz="70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ктивная группа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48093" y="1837557"/>
            <a:ext cx="1084211" cy="368300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0" tIns="0" rIns="0" bIns="0" anchor="ctr"/>
          <a:lstStyle/>
          <a:p>
            <a:pPr>
              <a:lnSpc>
                <a:spcPts val="1200"/>
              </a:lnSpc>
              <a:defRPr>
                <a:effectLst/>
              </a:defRPr>
            </a:pPr>
            <a:r>
              <a:rPr lang="ru-RU" sz="80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Контрольная группа </a:t>
            </a:r>
          </a:p>
          <a:p>
            <a:pPr>
              <a:lnSpc>
                <a:spcPts val="1200"/>
              </a:lnSpc>
              <a:defRPr>
                <a:effectLst/>
              </a:defRPr>
            </a:pPr>
            <a:r>
              <a:rPr lang="ru-RU" sz="80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Активная группа</a:t>
            </a: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5786500" y="5162885"/>
            <a:ext cx="2140594" cy="152276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0" tIns="0" rIns="0" bIns="0" anchor="ctr"/>
          <a:lstStyle/>
          <a:p>
            <a:pPr algn="ctr">
              <a:lnSpc>
                <a:spcPts val="1200"/>
              </a:lnSpc>
              <a:defRPr>
                <a:effectLst/>
              </a:defRPr>
            </a:pPr>
            <a:r>
              <a:rPr lang="ru-RU" sz="70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Изменение в аппендикулярной мышечной массе (кг)</a:t>
            </a: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5808080" y="2656619"/>
            <a:ext cx="2140594" cy="307454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0" tIns="0" rIns="0" bIns="0" anchor="ctr"/>
          <a:lstStyle/>
          <a:p>
            <a:pPr algn="ctr" fontAlgn="auto">
              <a:defRPr>
                <a:effectLst/>
              </a:defRPr>
            </a:pPr>
            <a:r>
              <a:rPr lang="ru-RU" sz="70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Время подъема со стула (сек)</a:t>
            </a:r>
          </a:p>
          <a:p>
            <a:pPr algn="ctr" fontAlgn="auto">
              <a:defRPr>
                <a:effectLst/>
              </a:defRPr>
            </a:pPr>
            <a:r>
              <a:rPr lang="ru-RU" sz="70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Уменьшение по сравнению с исходной величиной</a:t>
            </a:r>
          </a:p>
        </p:txBody>
      </p:sp>
      <p:sp>
        <p:nvSpPr>
          <p:cNvPr id="19" name="Text Box 5">
            <a:extLst/>
          </p:cNvPr>
          <p:cNvSpPr txBox="1">
            <a:spLocks noChangeArrowheads="1"/>
          </p:cNvSpPr>
          <p:nvPr/>
        </p:nvSpPr>
        <p:spPr>
          <a:xfrm>
            <a:off x="513417" y="5449811"/>
            <a:ext cx="5804209" cy="837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3333FF"/>
              </a:buClr>
              <a:buFont typeface="Times" pitchFamily="-65" charset="0"/>
              <a:buChar char="•"/>
              <a:defRPr sz="3200" b="1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FF"/>
                </a:solidFill>
                <a:effectLst/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9pPr>
          </a:lstStyle>
          <a:p>
            <a:pPr marL="285750" indent="-285750">
              <a:buClr>
                <a:srgbClr val="CC3300"/>
              </a:buClr>
              <a:defRPr/>
            </a:pP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Подъем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со стула в 5 раз быстрее</a:t>
            </a:r>
          </a:p>
          <a:p>
            <a:pPr marL="285750" indent="-285750">
              <a:buClr>
                <a:srgbClr val="CC3300"/>
              </a:buClr>
              <a:defRPr/>
            </a:pPr>
            <a:r>
              <a:rPr lang="ru-RU" sz="2200" dirty="0">
                <a:solidFill>
                  <a:srgbClr val="C00000"/>
                </a:solidFill>
                <a:latin typeface="+mn-lt"/>
              </a:rPr>
              <a:t>Набор мышечной массы в три раза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больше</a:t>
            </a:r>
            <a:endParaRPr lang="ru-RU" sz="2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16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0332" y="111759"/>
            <a:ext cx="9171432" cy="1462088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800000"/>
                </a:solidFill>
              </a:rPr>
              <a:t>Индивидуализация питательных композиций</a:t>
            </a:r>
            <a:r>
              <a:rPr lang="ru-RU" altLang="ru-RU" dirty="0" smtClean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664" y="1708976"/>
            <a:ext cx="8555736" cy="48402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dirty="0" err="1" smtClean="0"/>
              <a:t>Нутриэн</a:t>
            </a:r>
            <a:r>
              <a:rPr lang="ru-RU" altLang="ru-RU" sz="2400" b="1" dirty="0" smtClean="0"/>
              <a:t> Форт (</a:t>
            </a:r>
            <a:r>
              <a:rPr lang="ru-RU" altLang="ru-RU" sz="2400" b="1" dirty="0" err="1" smtClean="0"/>
              <a:t>Нутризон</a:t>
            </a:r>
            <a:r>
              <a:rPr lang="ru-RU" altLang="ru-RU" sz="2400" b="1" dirty="0" smtClean="0"/>
              <a:t>) – 10 </a:t>
            </a:r>
            <a:r>
              <a:rPr lang="ru-RU" altLang="ru-RU" sz="2400" b="1" dirty="0"/>
              <a:t>мерных </a:t>
            </a:r>
            <a:r>
              <a:rPr lang="ru-RU" altLang="ru-RU" sz="2400" b="1" dirty="0" smtClean="0"/>
              <a:t>ложек (36-43 г)</a:t>
            </a:r>
            <a:endParaRPr lang="ru-RU" altLang="ru-RU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ru-RU" sz="2400" b="1" dirty="0" smtClean="0"/>
              <a:t>Platinum </a:t>
            </a:r>
            <a:r>
              <a:rPr lang="en-US" altLang="ru-RU" sz="2400" b="1" dirty="0" err="1" smtClean="0"/>
              <a:t>Wh</a:t>
            </a:r>
            <a:r>
              <a:rPr lang="ru-RU" altLang="ru-RU" sz="2400" b="1" dirty="0" err="1" smtClean="0"/>
              <a:t>еу</a:t>
            </a:r>
            <a:r>
              <a:rPr lang="ru-RU" altLang="ru-RU" sz="2400" b="1" dirty="0" smtClean="0"/>
              <a:t> -протеин -15 г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/>
              <a:t>Креатин – 5 г </a:t>
            </a:r>
            <a:endParaRPr lang="ru-RU" altLang="ru-RU" sz="2400" b="1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/>
              <a:t>Глутамин Плюс – 1 саше</a:t>
            </a:r>
            <a:endParaRPr lang="ru-RU" altLang="ru-RU" sz="2400" b="1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/>
              <a:t>Вода </a:t>
            </a:r>
            <a:r>
              <a:rPr lang="ru-RU" altLang="ru-RU" sz="2400" b="1" dirty="0"/>
              <a:t>– </a:t>
            </a:r>
            <a:r>
              <a:rPr lang="ru-RU" altLang="ru-RU" sz="2400" b="1" dirty="0" smtClean="0"/>
              <a:t>50-100 </a:t>
            </a:r>
            <a:r>
              <a:rPr lang="ru-RU" altLang="ru-RU" sz="2400" b="1" dirty="0"/>
              <a:t>мл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/>
              <a:t>Коньяк (виски) – </a:t>
            </a:r>
            <a:r>
              <a:rPr lang="ru-RU" altLang="ru-RU" sz="2400" b="1" dirty="0"/>
              <a:t>30 </a:t>
            </a:r>
            <a:r>
              <a:rPr lang="ru-RU" altLang="ru-RU" sz="2400" b="1" dirty="0" smtClean="0"/>
              <a:t>мл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/>
              <a:t>Пломбир – 20 г</a:t>
            </a:r>
            <a:endParaRPr lang="ru-RU" altLang="ru-RU" sz="2400" b="1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/>
              <a:t>Фруктовое пюре – 50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/>
              <a:t>Соевый лецитин – 1 ст. </a:t>
            </a:r>
            <a:r>
              <a:rPr lang="ru-RU" altLang="ru-RU" sz="2400" b="1" dirty="0" smtClean="0"/>
              <a:t>ложка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err="1" smtClean="0"/>
              <a:t>Элькар</a:t>
            </a:r>
            <a:r>
              <a:rPr lang="ru-RU" altLang="ru-RU" sz="2400" b="1" dirty="0" smtClean="0"/>
              <a:t> – 5 мл (1500 мг </a:t>
            </a:r>
            <a:r>
              <a:rPr lang="ru-RU" altLang="ru-RU" sz="2400" b="1" dirty="0" err="1" smtClean="0"/>
              <a:t>левокарнитина</a:t>
            </a:r>
            <a:r>
              <a:rPr lang="ru-RU" altLang="ru-RU" sz="2400" b="1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err="1" smtClean="0"/>
              <a:t>Стимол</a:t>
            </a:r>
            <a:r>
              <a:rPr lang="ru-RU" altLang="ru-RU" sz="2400" b="1" dirty="0" smtClean="0"/>
              <a:t> (</a:t>
            </a:r>
            <a:r>
              <a:rPr lang="ru-RU" altLang="ru-RU" sz="2400" b="1" dirty="0" err="1" smtClean="0"/>
              <a:t>цитрулин</a:t>
            </a:r>
            <a:r>
              <a:rPr lang="ru-RU" altLang="ru-RU" sz="2400" b="1" dirty="0" smtClean="0"/>
              <a:t>) – 10 мл</a:t>
            </a:r>
          </a:p>
          <a:p>
            <a:r>
              <a:rPr lang="ru-RU" altLang="ru-RU" sz="2400" b="1" dirty="0" smtClean="0"/>
              <a:t>Соевый лецитин в гранулах (фосфолипиды) – 1 </a:t>
            </a:r>
            <a:r>
              <a:rPr lang="ru-RU" altLang="ru-RU" sz="2400" b="1" dirty="0" err="1" smtClean="0"/>
              <a:t>ст.ложка</a:t>
            </a:r>
            <a:endParaRPr lang="ru-RU" altLang="ru-RU" sz="2400" b="1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/>
              <a:t>Цикорий (кофе) </a:t>
            </a:r>
            <a:r>
              <a:rPr lang="ru-RU" altLang="ru-RU" sz="2400" b="1" dirty="0"/>
              <a:t>– 1 </a:t>
            </a:r>
            <a:r>
              <a:rPr lang="ru-RU" altLang="ru-RU" sz="2400" b="1" dirty="0" err="1"/>
              <a:t>ч.ложка</a:t>
            </a:r>
            <a:endParaRPr lang="ru-RU" altLang="ru-RU" sz="2400" b="1" dirty="0"/>
          </a:p>
          <a:p>
            <a:pPr eaLnBrk="1" hangingPunct="1">
              <a:lnSpc>
                <a:spcPct val="90000"/>
              </a:lnSpc>
            </a:pPr>
            <a:endParaRPr lang="ru-RU" altLang="ru-RU" sz="2400" b="1" dirty="0"/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174393" y="2900806"/>
            <a:ext cx="3858768" cy="156966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dirty="0"/>
              <a:t>Все смешать в блендере, потреблять медленно (20-30 мин) в качестве отдельного приема пищи</a:t>
            </a:r>
          </a:p>
        </p:txBody>
      </p:sp>
    </p:spTree>
    <p:extLst>
      <p:ext uri="{BB962C8B-B14F-4D97-AF65-F5344CB8AC3E}">
        <p14:creationId xmlns:p14="http://schemas.microsoft.com/office/powerpoint/2010/main" val="2950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20" y="235728"/>
            <a:ext cx="9627079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Синдром </a:t>
            </a:r>
            <a:r>
              <a:rPr lang="ru-RU" b="1" dirty="0" smtClean="0"/>
              <a:t>анорексии-кахексии</a:t>
            </a:r>
            <a:br>
              <a:rPr lang="ru-RU" b="1" dirty="0" smtClean="0"/>
            </a:br>
            <a:r>
              <a:rPr lang="ru-RU" sz="3100" b="1" dirty="0" smtClean="0"/>
              <a:t>1 этиологический + 1 фенотипический признаки</a:t>
            </a: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9751" y="1889904"/>
            <a:ext cx="4425351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Фенотипические </a:t>
            </a:r>
            <a:r>
              <a:rPr lang="ru-RU" b="1" dirty="0" smtClean="0"/>
              <a:t>критерии</a:t>
            </a:r>
          </a:p>
          <a:p>
            <a:r>
              <a:rPr lang="ru-RU" dirty="0" smtClean="0"/>
              <a:t>Редукция МТ </a:t>
            </a:r>
            <a:r>
              <a:rPr lang="en-US" dirty="0" smtClean="0"/>
              <a:t>&gt;</a:t>
            </a:r>
            <a:r>
              <a:rPr lang="ru-RU" dirty="0"/>
              <a:t>5% за последние 3 месяца </a:t>
            </a:r>
            <a:r>
              <a:rPr lang="ru-RU" dirty="0" smtClean="0"/>
              <a:t>или </a:t>
            </a:r>
            <a:r>
              <a:rPr lang="en-US" dirty="0"/>
              <a:t>&gt;</a:t>
            </a:r>
            <a:r>
              <a:rPr lang="ru-RU" dirty="0"/>
              <a:t>10% более чем за 6 </a:t>
            </a:r>
            <a:r>
              <a:rPr lang="ru-RU" dirty="0" smtClean="0"/>
              <a:t>месяцев</a:t>
            </a:r>
          </a:p>
          <a:p>
            <a:r>
              <a:rPr lang="ru-RU" dirty="0" smtClean="0"/>
              <a:t>ИМТ </a:t>
            </a:r>
            <a:r>
              <a:rPr lang="en-US" dirty="0" smtClean="0"/>
              <a:t>&lt;</a:t>
            </a:r>
            <a:r>
              <a:rPr lang="ru-RU" dirty="0" smtClean="0"/>
              <a:t>20 кг/м2, возраст </a:t>
            </a:r>
            <a:r>
              <a:rPr lang="en-US" dirty="0"/>
              <a:t>&lt;</a:t>
            </a:r>
            <a:r>
              <a:rPr lang="ru-RU" dirty="0"/>
              <a:t>70 лет, или </a:t>
            </a:r>
            <a:r>
              <a:rPr lang="en-US" dirty="0"/>
              <a:t>&lt;</a:t>
            </a:r>
            <a:r>
              <a:rPr lang="en-US" dirty="0" smtClean="0"/>
              <a:t>22</a:t>
            </a:r>
            <a:r>
              <a:rPr lang="ru-RU" dirty="0" smtClean="0"/>
              <a:t> кг/м2, возраст </a:t>
            </a:r>
            <a:r>
              <a:rPr lang="en-US" dirty="0"/>
              <a:t>&gt;70 </a:t>
            </a:r>
            <a:r>
              <a:rPr lang="ru-RU" dirty="0"/>
              <a:t>лет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Уменьшение  мышечной массы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3684" y="1889904"/>
            <a:ext cx="4779034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Этиологические критерии</a:t>
            </a:r>
          </a:p>
          <a:p>
            <a:r>
              <a:rPr lang="ru-RU" dirty="0" smtClean="0"/>
              <a:t>Алиментарная недостаточность (голодание, нарушенное пищеварение)</a:t>
            </a:r>
          </a:p>
          <a:p>
            <a:r>
              <a:rPr lang="ru-RU" dirty="0" smtClean="0"/>
              <a:t>Наличие </a:t>
            </a:r>
            <a:r>
              <a:rPr lang="ru-RU" dirty="0" err="1" smtClean="0"/>
              <a:t>персистирующей</a:t>
            </a:r>
            <a:r>
              <a:rPr lang="ru-RU" dirty="0" smtClean="0"/>
              <a:t> </a:t>
            </a:r>
            <a:r>
              <a:rPr lang="en-US" dirty="0" smtClean="0"/>
              <a:t>SIRS</a:t>
            </a:r>
            <a:r>
              <a:rPr lang="ru-RU" dirty="0" smtClean="0"/>
              <a:t>, связанно</a:t>
            </a:r>
            <a:r>
              <a:rPr lang="ru-RU" dirty="0"/>
              <a:t>й</a:t>
            </a:r>
            <a:r>
              <a:rPr lang="ru-RU" dirty="0" smtClean="0"/>
              <a:t> с острым или хроническим заболеванием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93574" y="6301627"/>
            <a:ext cx="277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Cederholm</a:t>
            </a:r>
            <a:r>
              <a:rPr lang="en-US" sz="2000" dirty="0"/>
              <a:t> T</a:t>
            </a:r>
            <a:r>
              <a:rPr lang="ru-RU" sz="2000" dirty="0"/>
              <a:t>, </a:t>
            </a:r>
            <a:r>
              <a:rPr lang="en-US" sz="2000" dirty="0"/>
              <a:t>et al; 2019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53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845" y="1452530"/>
            <a:ext cx="6858000" cy="857250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990000"/>
                </a:solidFill>
              </a:rPr>
              <a:t>Контейнеры «три в одном»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5534" y="2173145"/>
            <a:ext cx="4217988" cy="320300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sz="2400" b="1" dirty="0"/>
              <a:t>Для центрального питания</a:t>
            </a:r>
          </a:p>
          <a:p>
            <a:r>
              <a:rPr lang="ru-RU" altLang="ru-RU" sz="2400" dirty="0" err="1"/>
              <a:t>Кабивен</a:t>
            </a:r>
            <a:r>
              <a:rPr lang="ru-RU" altLang="ru-RU" sz="2400" dirty="0"/>
              <a:t> </a:t>
            </a:r>
            <a:r>
              <a:rPr lang="ru-RU" altLang="ru-RU" sz="2400" dirty="0" smtClean="0"/>
              <a:t>Центральный</a:t>
            </a:r>
            <a:endParaRPr lang="ru-RU" altLang="ru-RU" sz="2400" dirty="0"/>
          </a:p>
          <a:p>
            <a:r>
              <a:rPr lang="ru-RU" altLang="ru-RU" sz="2400" b="1" dirty="0" err="1"/>
              <a:t>Смофкабивен</a:t>
            </a:r>
            <a:r>
              <a:rPr lang="ru-RU" altLang="ru-RU" sz="2400" dirty="0"/>
              <a:t> </a:t>
            </a:r>
            <a:r>
              <a:rPr lang="ru-RU" altLang="ru-RU" sz="2400" b="1" dirty="0" smtClean="0"/>
              <a:t>Центральный</a:t>
            </a:r>
          </a:p>
          <a:p>
            <a:r>
              <a:rPr lang="ru-RU" altLang="ru-RU" sz="2400" dirty="0" err="1" smtClean="0"/>
              <a:t>Оликлиномель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№ 7-1000Е </a:t>
            </a:r>
            <a:endParaRPr lang="ru-RU" altLang="ru-RU" sz="2400" dirty="0" smtClean="0"/>
          </a:p>
          <a:p>
            <a:r>
              <a:rPr lang="ru-RU" altLang="ru-RU" sz="2400" b="1" dirty="0" err="1" smtClean="0"/>
              <a:t>Оликлиномель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№ 8-800</a:t>
            </a:r>
          </a:p>
          <a:p>
            <a:r>
              <a:rPr lang="ru-RU" altLang="ru-RU" sz="2400" b="1" dirty="0" err="1"/>
              <a:t>Нутрифлекс</a:t>
            </a:r>
            <a:r>
              <a:rPr lang="ru-RU" altLang="ru-RU" sz="2400" b="1" dirty="0"/>
              <a:t> </a:t>
            </a:r>
            <a:r>
              <a:rPr lang="ru-RU" altLang="ru-RU" sz="2400" dirty="0"/>
              <a:t>48/150, </a:t>
            </a:r>
            <a:r>
              <a:rPr lang="ru-RU" altLang="ru-RU" sz="2400" b="1" dirty="0" smtClean="0"/>
              <a:t>70/180</a:t>
            </a:r>
            <a:r>
              <a:rPr lang="ru-RU" altLang="ru-RU" sz="2400" dirty="0" smtClean="0"/>
              <a:t> </a:t>
            </a:r>
            <a:r>
              <a:rPr lang="ru-RU" altLang="ru-RU" sz="2400" b="1" dirty="0" smtClean="0"/>
              <a:t>Липид</a:t>
            </a:r>
            <a:endParaRPr lang="ru-RU" altLang="ru-RU" sz="2400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42297" y="2173145"/>
            <a:ext cx="4356100" cy="292973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sz="2400" b="1" dirty="0"/>
              <a:t>Для периферического питания</a:t>
            </a:r>
          </a:p>
          <a:p>
            <a:r>
              <a:rPr lang="ru-RU" altLang="ru-RU" sz="2400" dirty="0" err="1"/>
              <a:t>Кабивен</a:t>
            </a:r>
            <a:r>
              <a:rPr lang="ru-RU" altLang="ru-RU" sz="2400" dirty="0"/>
              <a:t> периферический </a:t>
            </a:r>
            <a:endParaRPr lang="ru-RU" altLang="ru-RU" sz="2400" dirty="0" smtClean="0"/>
          </a:p>
          <a:p>
            <a:r>
              <a:rPr lang="ru-RU" altLang="ru-RU" sz="2400" dirty="0" err="1" smtClean="0"/>
              <a:t>Смофкабивен</a:t>
            </a:r>
            <a:r>
              <a:rPr lang="ru-RU" altLang="ru-RU" sz="2400" dirty="0" smtClean="0"/>
              <a:t> периферический</a:t>
            </a:r>
            <a:endParaRPr lang="ru-RU" altLang="ru-RU" sz="2400" dirty="0"/>
          </a:p>
          <a:p>
            <a:r>
              <a:rPr lang="ru-RU" altLang="ru-RU" sz="2400" dirty="0" err="1"/>
              <a:t>Оликлиномель</a:t>
            </a:r>
            <a:r>
              <a:rPr lang="ru-RU" altLang="ru-RU" sz="2400" dirty="0"/>
              <a:t> № </a:t>
            </a:r>
            <a:r>
              <a:rPr lang="ru-RU" altLang="ru-RU" sz="2400" dirty="0" smtClean="0"/>
              <a:t>4-550Е</a:t>
            </a:r>
            <a:endParaRPr lang="ru-RU" altLang="ru-RU" sz="2400" dirty="0"/>
          </a:p>
          <a:p>
            <a:r>
              <a:rPr lang="ru-RU" altLang="ru-RU" sz="2400" dirty="0" err="1"/>
              <a:t>Нутрифлекс</a:t>
            </a:r>
            <a:r>
              <a:rPr lang="ru-RU" altLang="ru-RU" sz="2400" dirty="0"/>
              <a:t> </a:t>
            </a:r>
            <a:r>
              <a:rPr lang="ru-RU" altLang="ru-RU" sz="2400" dirty="0" smtClean="0"/>
              <a:t>40/80 Липид</a:t>
            </a:r>
            <a:endParaRPr lang="ru-RU" alt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43464" y="87555"/>
            <a:ext cx="963570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/>
              <a:t>Парентеральное питание – назначается при невозможности или недостаточной алиментации пациентов через ЖКТ </a:t>
            </a:r>
            <a:r>
              <a:rPr lang="ru-RU" altLang="ru-RU" sz="2400" b="1" dirty="0" smtClean="0"/>
              <a:t>более недели (</a:t>
            </a:r>
            <a:r>
              <a:rPr lang="en-US" altLang="ru-RU" sz="2400" b="1" dirty="0" smtClean="0"/>
              <a:t>&lt;</a:t>
            </a:r>
            <a:r>
              <a:rPr lang="ru-RU" altLang="ru-RU" sz="2400" b="1" dirty="0" smtClean="0"/>
              <a:t>50-60% от потребности) и </a:t>
            </a:r>
            <a:r>
              <a:rPr lang="ru-RU" altLang="ru-RU" sz="2400" b="1" dirty="0"/>
              <a:t>угрозе преждевременной смерти от кахексии 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7665" y="5239512"/>
            <a:ext cx="8501317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Микронутриенты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400" b="1" dirty="0">
                <a:cs typeface="Arial" panose="020B0604020202020204" pitchFamily="34" charset="0"/>
              </a:rPr>
              <a:t>Витаминные комплексы: </a:t>
            </a:r>
            <a:r>
              <a:rPr lang="ru-RU" altLang="ru-RU" sz="2400" dirty="0" err="1">
                <a:cs typeface="Arial" panose="020B0604020202020204" pitchFamily="34" charset="0"/>
              </a:rPr>
              <a:t>Солувит</a:t>
            </a:r>
            <a:r>
              <a:rPr lang="ru-RU" altLang="ru-RU" sz="2400" dirty="0">
                <a:cs typeface="Arial" panose="020B0604020202020204" pitchFamily="34" charset="0"/>
              </a:rPr>
              <a:t>, </a:t>
            </a:r>
            <a:r>
              <a:rPr lang="ru-RU" altLang="ru-RU" sz="2400" dirty="0" err="1" smtClean="0">
                <a:cs typeface="Arial" panose="020B0604020202020204" pitchFamily="34" charset="0"/>
              </a:rPr>
              <a:t>Виталипид</a:t>
            </a:r>
            <a:r>
              <a:rPr lang="ru-RU" altLang="ru-RU" sz="2400" dirty="0" smtClean="0">
                <a:cs typeface="Arial" panose="020B0604020202020204" pitchFamily="34" charset="0"/>
              </a:rPr>
              <a:t>, </a:t>
            </a:r>
            <a:r>
              <a:rPr lang="ru-RU" altLang="ru-RU" sz="2400" dirty="0" err="1" smtClean="0">
                <a:cs typeface="Arial" panose="020B0604020202020204" pitchFamily="34" charset="0"/>
              </a:rPr>
              <a:t>Церневит</a:t>
            </a:r>
            <a:r>
              <a:rPr lang="ru-RU" altLang="ru-RU" sz="2400" dirty="0" smtClean="0">
                <a:cs typeface="Arial" panose="020B0604020202020204" pitchFamily="34" charset="0"/>
              </a:rPr>
              <a:t>, </a:t>
            </a:r>
            <a:endParaRPr lang="ru-RU" altLang="ru-RU" sz="240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400" dirty="0">
                <a:cs typeface="Arial" panose="020B0604020202020204" pitchFamily="34" charset="0"/>
              </a:rPr>
              <a:t>2. </a:t>
            </a:r>
            <a:r>
              <a:rPr lang="ru-RU" altLang="ru-RU" sz="2400" b="1" dirty="0" smtClean="0">
                <a:cs typeface="Arial" panose="020B0604020202020204" pitchFamily="34" charset="0"/>
              </a:rPr>
              <a:t>Микроэлементы: </a:t>
            </a:r>
            <a:r>
              <a:rPr lang="ru-RU" altLang="ru-RU" sz="2400" dirty="0" err="1" smtClean="0">
                <a:cs typeface="Arial" panose="020B0604020202020204" pitchFamily="34" charset="0"/>
              </a:rPr>
              <a:t>Аддамель</a:t>
            </a:r>
            <a:endParaRPr lang="ru-RU" altLang="ru-RU" sz="2400" dirty="0">
              <a:cs typeface="Arial" panose="020B0604020202020204" pitchFamily="34" charset="0"/>
            </a:endParaRPr>
          </a:p>
        </p:txBody>
      </p:sp>
      <p:pic>
        <p:nvPicPr>
          <p:cNvPr id="8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45" y="5429362"/>
            <a:ext cx="243902" cy="4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807" y="5348315"/>
            <a:ext cx="182275" cy="48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 descr="http://www.mims.com/resources/drugs/thailand/pic/Cernevit%20infusion00b3df00-5e6e-42cc-beab-a22900fc6b7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44" y="5377679"/>
            <a:ext cx="226488" cy="50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3" r="15237" b="5341"/>
          <a:stretch>
            <a:fillRect/>
          </a:stretch>
        </p:blipFill>
        <p:spPr bwMode="auto">
          <a:xfrm>
            <a:off x="5295902" y="6217920"/>
            <a:ext cx="272482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61" y="2309780"/>
            <a:ext cx="951896" cy="115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Нутрифлекс 40-80 липи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32" y="3674755"/>
            <a:ext cx="958555" cy="103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2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27591" y="-111711"/>
            <a:ext cx="7807451" cy="113374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rgbClr val="990000"/>
                </a:solidFill>
              </a:rPr>
              <a:t>Витамин Д - </a:t>
            </a:r>
            <a:r>
              <a:rPr lang="ru-RU" altLang="ru-RU" sz="2400" b="1" dirty="0" err="1" smtClean="0">
                <a:solidFill>
                  <a:srgbClr val="990000"/>
                </a:solidFill>
              </a:rPr>
              <a:t>сут</a:t>
            </a:r>
            <a:r>
              <a:rPr lang="ru-RU" altLang="ru-RU" sz="2400" b="1" dirty="0" smtClean="0">
                <a:solidFill>
                  <a:srgbClr val="990000"/>
                </a:solidFill>
              </a:rPr>
              <a:t>. потребность 15-20 мкг (600-800 МЕ)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579407" y="1656781"/>
            <a:ext cx="8461076" cy="1905929"/>
          </a:xfrm>
        </p:spPr>
        <p:txBody>
          <a:bodyPr>
            <a:normAutofit fontScale="92500"/>
          </a:bodyPr>
          <a:lstStyle/>
          <a:p>
            <a:r>
              <a:rPr lang="ru-RU" altLang="ru-RU" sz="2400" dirty="0" smtClean="0"/>
              <a:t>Дефицит витамина D &lt; 20 </a:t>
            </a:r>
            <a:r>
              <a:rPr lang="ru-RU" altLang="ru-RU" sz="2400" dirty="0" err="1" smtClean="0"/>
              <a:t>нг</a:t>
            </a:r>
            <a:r>
              <a:rPr lang="ru-RU" altLang="ru-RU" sz="2400" dirty="0" smtClean="0"/>
              <a:t>/мл (50 </a:t>
            </a:r>
            <a:r>
              <a:rPr lang="ru-RU" altLang="ru-RU" sz="2400" dirty="0" err="1" smtClean="0"/>
              <a:t>нмоль</a:t>
            </a:r>
            <a:r>
              <a:rPr lang="ru-RU" altLang="ru-RU" sz="2400" dirty="0" smtClean="0"/>
              <a:t>/л)</a:t>
            </a:r>
          </a:p>
          <a:p>
            <a:r>
              <a:rPr lang="ru-RU" altLang="ru-RU" sz="2400" dirty="0" smtClean="0"/>
              <a:t>Недостаток витамина D -  от 20 до 30 </a:t>
            </a:r>
            <a:r>
              <a:rPr lang="ru-RU" altLang="ru-RU" sz="2400" dirty="0" err="1" smtClean="0"/>
              <a:t>нг</a:t>
            </a:r>
            <a:r>
              <a:rPr lang="ru-RU" altLang="ru-RU" sz="2400" dirty="0" smtClean="0"/>
              <a:t>/мл (от 50 до 75 </a:t>
            </a:r>
            <a:r>
              <a:rPr lang="ru-RU" altLang="ru-RU" sz="2400" dirty="0" err="1" smtClean="0"/>
              <a:t>нмоль</a:t>
            </a:r>
            <a:r>
              <a:rPr lang="ru-RU" altLang="ru-RU" sz="2400" dirty="0" smtClean="0"/>
              <a:t>/л), </a:t>
            </a:r>
          </a:p>
          <a:p>
            <a:r>
              <a:rPr lang="ru-RU" altLang="ru-RU" b="1" dirty="0" smtClean="0">
                <a:solidFill>
                  <a:srgbClr val="C00000"/>
                </a:solidFill>
              </a:rPr>
              <a:t>Адекватный уровень - более 30 </a:t>
            </a:r>
            <a:r>
              <a:rPr lang="ru-RU" altLang="ru-RU" b="1" dirty="0" err="1" smtClean="0">
                <a:solidFill>
                  <a:srgbClr val="C00000"/>
                </a:solidFill>
              </a:rPr>
              <a:t>нг</a:t>
            </a:r>
            <a:r>
              <a:rPr lang="ru-RU" altLang="ru-RU" b="1" dirty="0" smtClean="0">
                <a:solidFill>
                  <a:srgbClr val="C00000"/>
                </a:solidFill>
              </a:rPr>
              <a:t>/мл (75 </a:t>
            </a:r>
            <a:r>
              <a:rPr lang="ru-RU" altLang="ru-RU" b="1" dirty="0" err="1" smtClean="0">
                <a:solidFill>
                  <a:srgbClr val="C00000"/>
                </a:solidFill>
              </a:rPr>
              <a:t>нмоль</a:t>
            </a:r>
            <a:r>
              <a:rPr lang="ru-RU" altLang="ru-RU" b="1" dirty="0" smtClean="0">
                <a:solidFill>
                  <a:srgbClr val="C00000"/>
                </a:solidFill>
              </a:rPr>
              <a:t>/л). </a:t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sz="2400" dirty="0" smtClean="0"/>
              <a:t> 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07035" y="3051998"/>
            <a:ext cx="912674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/>
              <a:t>Содержание </a:t>
            </a:r>
            <a:r>
              <a:rPr lang="ru-RU" altLang="ru-RU" sz="2400" b="1" dirty="0" err="1"/>
              <a:t>вит.Д</a:t>
            </a:r>
            <a:r>
              <a:rPr lang="ru-RU" altLang="ru-RU" sz="2400" b="1" dirty="0"/>
              <a:t> </a:t>
            </a:r>
            <a:r>
              <a:rPr lang="ru-RU" altLang="ru-RU" sz="2400" b="1" dirty="0" smtClean="0"/>
              <a:t>в сыворотке крови более </a:t>
            </a:r>
            <a:r>
              <a:rPr lang="ru-RU" altLang="ru-RU" sz="2400" b="1" dirty="0"/>
              <a:t>30 </a:t>
            </a:r>
            <a:r>
              <a:rPr lang="ru-RU" altLang="ru-RU" sz="2400" b="1" dirty="0" err="1"/>
              <a:t>нг</a:t>
            </a:r>
            <a:r>
              <a:rPr lang="ru-RU" altLang="ru-RU" sz="2400" b="1" dirty="0"/>
              <a:t>/мл ассоциированы со снижением переломов и падений у пожилых.</a:t>
            </a:r>
            <a:r>
              <a:rPr lang="ru-RU" altLang="ru-RU" sz="2400" dirty="0"/>
              <a:t> 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043251" y="6192838"/>
            <a:ext cx="7704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dirty="0"/>
              <a:t>Дефицит витамина D у взрослых: Диагностика, лечение </a:t>
            </a:r>
            <a:r>
              <a:rPr lang="ru-RU" altLang="ru-RU" dirty="0" smtClean="0"/>
              <a:t>и профилактика/Клинические </a:t>
            </a:r>
            <a:r>
              <a:rPr lang="ru-RU" altLang="ru-RU" dirty="0"/>
              <a:t>рекомендации 2015г.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251" y="757911"/>
            <a:ext cx="714321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1 ME = 0,025 мкг </a:t>
            </a:r>
            <a:r>
              <a:rPr lang="ru-RU" sz="2400" b="1" dirty="0" err="1"/>
              <a:t>эрго</a:t>
            </a:r>
            <a:r>
              <a:rPr lang="ru-RU" sz="2400" b="1" dirty="0"/>
              <a:t> - или </a:t>
            </a:r>
            <a:r>
              <a:rPr lang="ru-RU" sz="2400" b="1" dirty="0" err="1"/>
              <a:t>холекальциферола</a:t>
            </a:r>
            <a:r>
              <a:rPr lang="ru-RU" sz="2400" b="1" dirty="0"/>
              <a:t>                               </a:t>
            </a:r>
            <a:r>
              <a:rPr lang="ru-RU" sz="2400" b="1" dirty="0" smtClean="0"/>
              <a:t>              1 </a:t>
            </a:r>
            <a:r>
              <a:rPr lang="ru-RU" sz="2400" b="1" dirty="0"/>
              <a:t>мкг витамина = 40 ME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486573"/>
              </p:ext>
            </p:extLst>
          </p:nvPr>
        </p:nvGraphicFramePr>
        <p:xfrm>
          <a:off x="579407" y="3947089"/>
          <a:ext cx="8127999" cy="2245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41211518"/>
                    </a:ext>
                  </a:extLst>
                </a:gridCol>
                <a:gridCol w="3088163">
                  <a:extLst>
                    <a:ext uri="{9D8B030D-6E8A-4147-A177-3AD203B41FA5}">
                      <a16:colId xmlns:a16="http://schemas.microsoft.com/office/drawing/2014/main" val="2094805414"/>
                    </a:ext>
                  </a:extLst>
                </a:gridCol>
                <a:gridCol w="2330503">
                  <a:extLst>
                    <a:ext uri="{9D8B030D-6E8A-4147-A177-3AD203B41FA5}">
                      <a16:colId xmlns:a16="http://schemas.microsoft.com/office/drawing/2014/main" val="328444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Содержание вит </a:t>
                      </a:r>
                      <a:r>
                        <a:rPr lang="en-US" sz="2000" dirty="0" smtClean="0"/>
                        <a:t>D</a:t>
                      </a:r>
                      <a:endParaRPr lang="ru-RU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Дозировка</a:t>
                      </a:r>
                      <a:endParaRPr lang="ru-RU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Длительность приема</a:t>
                      </a:r>
                      <a:endParaRPr lang="ru-RU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17009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менее 20 </a:t>
                      </a:r>
                      <a:r>
                        <a:rPr lang="ru-RU" sz="2000" dirty="0" err="1" smtClean="0"/>
                        <a:t>нг</a:t>
                      </a:r>
                      <a:r>
                        <a:rPr lang="ru-RU" sz="2000" dirty="0" smtClean="0"/>
                        <a:t>/мл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200 мкг (8000 МЕ) в день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 недель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7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20–29 </a:t>
                      </a:r>
                      <a:r>
                        <a:rPr lang="ru-RU" sz="2000" dirty="0" err="1" smtClean="0"/>
                        <a:t>нг</a:t>
                      </a:r>
                      <a:r>
                        <a:rPr lang="ru-RU" sz="2000" dirty="0" smtClean="0"/>
                        <a:t>/мл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200 мкг (8000 МЕ) в день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 недели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40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Поддержание уровня витамина D &gt; 30 </a:t>
                      </a:r>
                      <a:r>
                        <a:rPr lang="ru-RU" sz="2000" dirty="0" err="1" smtClean="0"/>
                        <a:t>нг</a:t>
                      </a:r>
                      <a:r>
                        <a:rPr lang="ru-RU" sz="2000" dirty="0" smtClean="0"/>
                        <a:t>/мл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20-50 мкг (800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dirty="0" smtClean="0"/>
                        <a:t>–2000 МЕ)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ежедневно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262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2693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49" y="342669"/>
            <a:ext cx="896461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>
                <a:solidFill>
                  <a:srgbClr val="993300"/>
                </a:solidFill>
              </a:rPr>
              <a:t>Основные причины недостаточной реакции организма на проводимую НМТ при раковой кахексии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94" y="1784351"/>
            <a:ext cx="8518525" cy="4525962"/>
          </a:xfrm>
        </p:spPr>
        <p:txBody>
          <a:bodyPr/>
          <a:lstStyle/>
          <a:p>
            <a:r>
              <a:rPr lang="ru-RU" altLang="ru-RU" dirty="0"/>
              <a:t>Продукция пептидов – активирующих </a:t>
            </a:r>
            <a:r>
              <a:rPr lang="ru-RU" altLang="ru-RU" dirty="0" smtClean="0"/>
              <a:t>                        </a:t>
            </a:r>
            <a:r>
              <a:rPr lang="ru-RU" altLang="ru-RU" dirty="0" err="1"/>
              <a:t>липолиз</a:t>
            </a:r>
            <a:r>
              <a:rPr lang="ru-RU" altLang="ru-RU" dirty="0"/>
              <a:t> и </a:t>
            </a:r>
            <a:r>
              <a:rPr lang="ru-RU" altLang="ru-RU" dirty="0" err="1"/>
              <a:t>миолиз</a:t>
            </a:r>
            <a:endParaRPr lang="ru-RU" altLang="ru-RU" dirty="0"/>
          </a:p>
          <a:p>
            <a:r>
              <a:rPr lang="ru-RU" altLang="ru-RU" dirty="0"/>
              <a:t>Системное воспаление </a:t>
            </a:r>
          </a:p>
          <a:p>
            <a:endParaRPr lang="ru-RU" altLang="ru-RU" dirty="0"/>
          </a:p>
          <a:p>
            <a:r>
              <a:rPr lang="ru-RU" altLang="ru-RU" dirty="0"/>
              <a:t>Физическая активность </a:t>
            </a:r>
          </a:p>
          <a:p>
            <a:pPr>
              <a:buFontTx/>
              <a:buNone/>
            </a:pPr>
            <a:endParaRPr lang="ru-RU" altLang="ru-RU" dirty="0"/>
          </a:p>
          <a:p>
            <a:r>
              <a:rPr lang="ru-RU" altLang="ru-RU" dirty="0"/>
              <a:t>Возраст 	</a:t>
            </a:r>
          </a:p>
          <a:p>
            <a:endParaRPr lang="ru-RU" altLang="ru-RU" dirty="0"/>
          </a:p>
          <a:p>
            <a:endParaRPr lang="ru-RU" altLang="ru-RU" dirty="0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7425291" y="2173341"/>
            <a:ext cx="647700" cy="649288"/>
          </a:xfrm>
          <a:prstGeom prst="upArrow">
            <a:avLst>
              <a:gd name="adj1" fmla="val 50000"/>
              <a:gd name="adj2" fmla="val 25061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7496729" y="3637981"/>
            <a:ext cx="576263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7496729" y="4690268"/>
            <a:ext cx="576262" cy="649288"/>
          </a:xfrm>
          <a:prstGeom prst="upArrow">
            <a:avLst>
              <a:gd name="adj1" fmla="val 50000"/>
              <a:gd name="adj2" fmla="val 2816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831" y="145241"/>
            <a:ext cx="8964613" cy="1143000"/>
          </a:xfrm>
        </p:spPr>
        <p:txBody>
          <a:bodyPr/>
          <a:lstStyle/>
          <a:p>
            <a:pPr algn="ctr"/>
            <a:r>
              <a:rPr lang="ru-RU" altLang="ru-RU" sz="3600" b="1" dirty="0">
                <a:solidFill>
                  <a:srgbClr val="993300"/>
                </a:solidFill>
              </a:rPr>
              <a:t>Фармакологическая коррекция анорексии - </a:t>
            </a:r>
            <a:r>
              <a:rPr lang="ru-RU" altLang="ru-RU" sz="3600" b="1" dirty="0" err="1">
                <a:solidFill>
                  <a:srgbClr val="993300"/>
                </a:solidFill>
              </a:rPr>
              <a:t>профагенные</a:t>
            </a:r>
            <a:r>
              <a:rPr lang="ru-RU" altLang="ru-RU" sz="3600" b="1" dirty="0">
                <a:solidFill>
                  <a:srgbClr val="993300"/>
                </a:solidFill>
              </a:rPr>
              <a:t> препараты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8831" y="1600200"/>
            <a:ext cx="8686800" cy="41536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altLang="ru-RU" dirty="0"/>
              <a:t>Средства повышающие </a:t>
            </a:r>
            <a:r>
              <a:rPr lang="ru-RU" altLang="ru-RU" dirty="0" smtClean="0"/>
              <a:t>аппетит</a:t>
            </a:r>
            <a:r>
              <a:rPr lang="ru-RU" altLang="ru-RU" sz="2400" dirty="0" smtClean="0"/>
              <a:t>: алкоголь, </a:t>
            </a:r>
            <a:r>
              <a:rPr lang="ru-RU" altLang="ru-RU" sz="2400" dirty="0" err="1" smtClean="0"/>
              <a:t>апилак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гепалив</a:t>
            </a:r>
            <a:r>
              <a:rPr lang="ru-RU" altLang="ru-RU" sz="2400" dirty="0" smtClean="0"/>
              <a:t>,  </a:t>
            </a:r>
            <a:r>
              <a:rPr lang="ru-RU" altLang="ru-RU" sz="2400" dirty="0"/>
              <a:t>лив-52, </a:t>
            </a:r>
            <a:r>
              <a:rPr lang="ru-RU" altLang="ru-RU" sz="2400" dirty="0" err="1"/>
              <a:t>лимонтар</a:t>
            </a:r>
            <a:r>
              <a:rPr lang="ru-RU" altLang="ru-RU" sz="2400" dirty="0"/>
              <a:t>, настойка </a:t>
            </a:r>
            <a:r>
              <a:rPr lang="ru-RU" altLang="ru-RU" sz="2400" dirty="0" smtClean="0"/>
              <a:t>женьшеня, пантокрина или </a:t>
            </a:r>
            <a:r>
              <a:rPr lang="ru-RU" altLang="ru-RU" sz="2400" dirty="0" err="1" smtClean="0"/>
              <a:t>элеуторокка</a:t>
            </a:r>
            <a:r>
              <a:rPr lang="ru-RU" altLang="ru-RU" sz="2400" dirty="0" smtClean="0"/>
              <a:t>)</a:t>
            </a:r>
            <a:endParaRPr lang="ru-RU" altLang="ru-RU" sz="2400" dirty="0"/>
          </a:p>
          <a:p>
            <a:pPr lvl="0"/>
            <a:r>
              <a:rPr lang="ru-RU" altLang="ru-RU" dirty="0" err="1" smtClean="0"/>
              <a:t>Глюкокортикоиды</a:t>
            </a:r>
            <a:r>
              <a:rPr lang="ru-RU" altLang="ru-RU" dirty="0" smtClean="0"/>
              <a:t> </a:t>
            </a:r>
            <a:r>
              <a:rPr lang="ru-RU" altLang="ru-RU" sz="2400" dirty="0" smtClean="0"/>
              <a:t>(преднизолон 15-20 мг/</a:t>
            </a:r>
            <a:r>
              <a:rPr lang="ru-RU" altLang="ru-RU" sz="2400" dirty="0" err="1" smtClean="0"/>
              <a:t>сут</a:t>
            </a:r>
            <a:r>
              <a:rPr lang="ru-RU" altLang="ru-RU" sz="2400" dirty="0" smtClean="0"/>
              <a:t> или </a:t>
            </a:r>
            <a:r>
              <a:rPr lang="ru-RU" altLang="ru-RU" sz="2400" dirty="0" err="1" smtClean="0"/>
              <a:t>дексаметазон</a:t>
            </a:r>
            <a:r>
              <a:rPr lang="ru-RU" altLang="ru-RU" sz="2400" dirty="0" smtClean="0"/>
              <a:t> 4-8 мг/</a:t>
            </a:r>
            <a:r>
              <a:rPr lang="ru-RU" altLang="ru-RU" sz="2400" dirty="0" err="1" smtClean="0"/>
              <a:t>сут</a:t>
            </a:r>
            <a:r>
              <a:rPr lang="ru-RU" altLang="ru-RU" sz="2400" dirty="0" smtClean="0"/>
              <a:t>)</a:t>
            </a:r>
          </a:p>
          <a:p>
            <a:pPr lvl="0"/>
            <a:r>
              <a:rPr lang="ru-RU" altLang="ru-RU" dirty="0" smtClean="0"/>
              <a:t>НПВП </a:t>
            </a:r>
            <a:r>
              <a:rPr lang="ru-RU" altLang="ru-RU" sz="2400" dirty="0" smtClean="0"/>
              <a:t>(</a:t>
            </a:r>
            <a:r>
              <a:rPr lang="ru-RU" sz="2400" dirty="0"/>
              <a:t>ибупрофен 400 </a:t>
            </a:r>
            <a:r>
              <a:rPr lang="ru-RU" sz="2400" dirty="0" smtClean="0"/>
              <a:t>мгх3 </a:t>
            </a:r>
            <a:r>
              <a:rPr lang="ru-RU" sz="2400" dirty="0"/>
              <a:t>р/д </a:t>
            </a:r>
            <a:r>
              <a:rPr lang="ru-RU" sz="2400" dirty="0" smtClean="0"/>
              <a:t>или </a:t>
            </a:r>
            <a:r>
              <a:rPr lang="ru-RU" sz="2400" dirty="0" err="1" smtClean="0"/>
              <a:t>индометацин</a:t>
            </a:r>
            <a:r>
              <a:rPr lang="ru-RU" sz="2400" dirty="0" smtClean="0"/>
              <a:t> </a:t>
            </a:r>
            <a:r>
              <a:rPr lang="ru-RU" sz="2400" dirty="0"/>
              <a:t>50 мг х</a:t>
            </a:r>
            <a:r>
              <a:rPr lang="ru-RU" sz="2400" dirty="0" smtClean="0"/>
              <a:t> </a:t>
            </a:r>
            <a:r>
              <a:rPr lang="ru-RU" sz="2400" dirty="0"/>
              <a:t>2 </a:t>
            </a:r>
            <a:r>
              <a:rPr lang="ru-RU" sz="2400" dirty="0" smtClean="0"/>
              <a:t>р/д или </a:t>
            </a:r>
            <a:r>
              <a:rPr lang="ru-RU" sz="2400" dirty="0" err="1" smtClean="0"/>
              <a:t>целекоксиб</a:t>
            </a:r>
            <a:r>
              <a:rPr lang="ru-RU" sz="2400" dirty="0" smtClean="0"/>
              <a:t>/</a:t>
            </a:r>
            <a:r>
              <a:rPr lang="ru-RU" sz="2400" dirty="0" err="1"/>
              <a:t>ц</a:t>
            </a:r>
            <a:r>
              <a:rPr lang="ru-RU" sz="2400" dirty="0" err="1" smtClean="0"/>
              <a:t>елебрекс</a:t>
            </a:r>
            <a:r>
              <a:rPr lang="ru-RU" sz="2400" dirty="0" smtClean="0"/>
              <a:t> </a:t>
            </a:r>
            <a:r>
              <a:rPr lang="ru-RU" sz="2400" dirty="0"/>
              <a:t>100 мг х</a:t>
            </a:r>
            <a:r>
              <a:rPr lang="ru-RU" sz="2400" dirty="0" smtClean="0"/>
              <a:t> </a:t>
            </a:r>
            <a:r>
              <a:rPr lang="ru-RU" sz="2400" dirty="0"/>
              <a:t>2 </a:t>
            </a:r>
            <a:r>
              <a:rPr lang="ru-RU" sz="2400" dirty="0" smtClean="0"/>
              <a:t>р/д</a:t>
            </a:r>
            <a:r>
              <a:rPr lang="ru-RU" sz="2400" dirty="0"/>
              <a:t>)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 err="1" smtClean="0"/>
              <a:t>Эйкозапентоеновая</a:t>
            </a:r>
            <a:r>
              <a:rPr lang="ru-RU" altLang="ru-RU" dirty="0" smtClean="0"/>
              <a:t> </a:t>
            </a:r>
            <a:r>
              <a:rPr lang="ru-RU" altLang="ru-RU" dirty="0" smtClean="0"/>
              <a:t>кислота (1,8-2,2 г/</a:t>
            </a:r>
            <a:r>
              <a:rPr lang="ru-RU" altLang="ru-RU" dirty="0" err="1" smtClean="0"/>
              <a:t>сут</a:t>
            </a:r>
            <a:r>
              <a:rPr lang="ru-RU" altLang="ru-RU" dirty="0" smtClean="0"/>
              <a:t>) </a:t>
            </a:r>
            <a:endParaRPr lang="ru-RU" altLang="ru-RU" dirty="0" smtClean="0"/>
          </a:p>
          <a:p>
            <a:pPr>
              <a:lnSpc>
                <a:spcPct val="80000"/>
              </a:lnSpc>
            </a:pPr>
            <a:r>
              <a:rPr lang="ru-RU" altLang="ru-RU" dirty="0" smtClean="0"/>
              <a:t>Разветвленные АК (антагонисты триптофана)?</a:t>
            </a:r>
          </a:p>
          <a:p>
            <a:pPr>
              <a:lnSpc>
                <a:spcPct val="80000"/>
              </a:lnSpc>
            </a:pPr>
            <a:r>
              <a:rPr lang="ru-RU" altLang="ru-RU" dirty="0" err="1" smtClean="0"/>
              <a:t>Каннабиноиды</a:t>
            </a:r>
            <a:r>
              <a:rPr lang="ru-RU" altLang="ru-RU" dirty="0" smtClean="0"/>
              <a:t> </a:t>
            </a:r>
            <a:r>
              <a:rPr lang="ru-RU" altLang="ru-RU" dirty="0"/>
              <a:t>– </a:t>
            </a:r>
            <a:r>
              <a:rPr lang="ru-RU" altLang="ru-RU" sz="2400" dirty="0"/>
              <a:t>производные марихуаны (</a:t>
            </a:r>
            <a:r>
              <a:rPr lang="ru-RU" altLang="ru-RU" sz="2400" dirty="0" err="1"/>
              <a:t>дронабидол</a:t>
            </a:r>
            <a:r>
              <a:rPr lang="ru-RU" altLang="ru-RU" sz="2400" dirty="0" smtClean="0"/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ru-RU" altLang="ru-RU" dirty="0" err="1" smtClean="0"/>
              <a:t>Грелин</a:t>
            </a:r>
            <a:r>
              <a:rPr lang="ru-RU" altLang="ru-RU" dirty="0" smtClean="0"/>
              <a:t> (</a:t>
            </a:r>
            <a:r>
              <a:rPr lang="ru-RU" altLang="ru-RU" sz="2400" dirty="0" smtClean="0"/>
              <a:t>гормон голода - </a:t>
            </a:r>
            <a:r>
              <a:rPr lang="ru-RU" sz="2400" dirty="0" smtClean="0"/>
              <a:t>оказывает </a:t>
            </a:r>
            <a:r>
              <a:rPr lang="ru-RU" sz="2400" dirty="0"/>
              <a:t>преимущественно положительное влияние на уровни гормона роста в плазме, </a:t>
            </a:r>
            <a:r>
              <a:rPr lang="ru-RU" sz="2400" dirty="0" smtClean="0"/>
              <a:t>увеличение </a:t>
            </a:r>
            <a:r>
              <a:rPr lang="ru-RU" sz="2400" dirty="0"/>
              <a:t>мышечной массы и сокращение потерь жировой ткани.</a:t>
            </a:r>
            <a:r>
              <a:rPr lang="ru-RU" altLang="ru-RU" sz="2400" dirty="0" smtClean="0"/>
              <a:t>)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endParaRPr lang="ru-RU" altLang="ru-RU" dirty="0">
              <a:solidFill>
                <a:srgbClr val="00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476" y="5742612"/>
            <a:ext cx="753948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Регуляторы ощущения </a:t>
            </a:r>
            <a:r>
              <a:rPr lang="ru-RU" sz="2400" b="1" dirty="0">
                <a:solidFill>
                  <a:srgbClr val="C00000"/>
                </a:solidFill>
              </a:rPr>
              <a:t>сытости и голода </a:t>
            </a:r>
            <a:r>
              <a:rPr lang="ru-RU" sz="2400" b="1" dirty="0" smtClean="0">
                <a:solidFill>
                  <a:srgbClr val="C00000"/>
                </a:solidFill>
              </a:rPr>
              <a:t>в организме -  лептин </a:t>
            </a:r>
            <a:r>
              <a:rPr lang="ru-RU" sz="2400" b="1" dirty="0">
                <a:solidFill>
                  <a:srgbClr val="C00000"/>
                </a:solidFill>
              </a:rPr>
              <a:t>и </a:t>
            </a:r>
            <a:r>
              <a:rPr lang="ru-RU" sz="2400" b="1" dirty="0" err="1">
                <a:solidFill>
                  <a:srgbClr val="C00000"/>
                </a:solidFill>
              </a:rPr>
              <a:t>грелин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64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4888" y="0"/>
            <a:ext cx="8229600" cy="1143000"/>
          </a:xfrm>
        </p:spPr>
        <p:txBody>
          <a:bodyPr/>
          <a:lstStyle/>
          <a:p>
            <a:r>
              <a:rPr lang="ru-RU" altLang="ru-RU" sz="4000" b="1" dirty="0" err="1">
                <a:solidFill>
                  <a:srgbClr val="993300"/>
                </a:solidFill>
              </a:rPr>
              <a:t>Антикахектические</a:t>
            </a:r>
            <a:r>
              <a:rPr lang="ru-RU" altLang="ru-RU" sz="4000" b="1" dirty="0">
                <a:solidFill>
                  <a:srgbClr val="993300"/>
                </a:solidFill>
              </a:rPr>
              <a:t> препараты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6431" y="1259787"/>
            <a:ext cx="8626414" cy="53292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 err="1"/>
              <a:t>Мегестрол</a:t>
            </a:r>
            <a:r>
              <a:rPr lang="ru-RU" altLang="ru-RU" sz="2400" dirty="0"/>
              <a:t> (160- </a:t>
            </a:r>
            <a:r>
              <a:rPr lang="ru-RU" altLang="ru-RU" sz="2400" dirty="0" smtClean="0"/>
              <a:t>800 </a:t>
            </a:r>
            <a:r>
              <a:rPr lang="ru-RU" altLang="ru-RU" sz="2400" dirty="0"/>
              <a:t>мг/</a:t>
            </a:r>
            <a:r>
              <a:rPr lang="ru-RU" altLang="ru-RU" sz="2400" dirty="0" err="1"/>
              <a:t>сут</a:t>
            </a:r>
            <a:r>
              <a:rPr lang="ru-RU" altLang="ru-RU" sz="2400" dirty="0" smtClean="0"/>
              <a:t>)</a:t>
            </a:r>
            <a:endParaRPr lang="ru-RU" altLang="ru-RU" sz="2000" dirty="0"/>
          </a:p>
          <a:p>
            <a:pPr>
              <a:lnSpc>
                <a:spcPct val="90000"/>
              </a:lnSpc>
            </a:pPr>
            <a:r>
              <a:rPr lang="ru-RU" altLang="ru-RU" sz="2400" dirty="0" err="1"/>
              <a:t>Сегидрин</a:t>
            </a:r>
            <a:r>
              <a:rPr lang="ru-RU" altLang="ru-RU" sz="2400" dirty="0"/>
              <a:t> (180 мг/</a:t>
            </a:r>
            <a:r>
              <a:rPr lang="ru-RU" altLang="ru-RU" sz="2400" dirty="0" err="1"/>
              <a:t>сут</a:t>
            </a:r>
            <a:r>
              <a:rPr lang="ru-RU" altLang="ru-RU" sz="2400" dirty="0"/>
              <a:t>)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Мелатонин (</a:t>
            </a:r>
            <a:r>
              <a:rPr lang="ru-RU" altLang="ru-RU" sz="2400" dirty="0" err="1"/>
              <a:t>Мелаксен</a:t>
            </a:r>
            <a:r>
              <a:rPr lang="ru-RU" altLang="ru-RU" sz="2400" dirty="0"/>
              <a:t>) – </a:t>
            </a:r>
            <a:r>
              <a:rPr lang="ru-RU" altLang="ru-RU" sz="2400" dirty="0" smtClean="0"/>
              <a:t>20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мг перед сном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Анаболические стероиды </a:t>
            </a:r>
            <a:r>
              <a:rPr lang="ru-RU" altLang="ru-RU" sz="2400" dirty="0" smtClean="0"/>
              <a:t>–</a:t>
            </a:r>
            <a:r>
              <a:rPr lang="ru-RU" altLang="ru-RU" sz="2400" dirty="0" err="1" smtClean="0"/>
              <a:t>ретаболил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силаболил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нераболил</a:t>
            </a:r>
            <a:r>
              <a:rPr lang="ru-RU" altLang="ru-RU" sz="2400" dirty="0"/>
              <a:t>)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Нестероидные анаболики – </a:t>
            </a:r>
            <a:r>
              <a:rPr lang="ru-RU" altLang="ru-RU" sz="2400" dirty="0" err="1"/>
              <a:t>метилурацил</a:t>
            </a:r>
            <a:r>
              <a:rPr lang="ru-RU" altLang="ru-RU" sz="2400" dirty="0"/>
              <a:t> (1,5-2 г/</a:t>
            </a:r>
            <a:r>
              <a:rPr lang="ru-RU" altLang="ru-RU" sz="2400" dirty="0" err="1"/>
              <a:t>сут</a:t>
            </a:r>
            <a:r>
              <a:rPr lang="ru-RU" altLang="ru-RU" sz="2400" dirty="0"/>
              <a:t>), </a:t>
            </a:r>
            <a:r>
              <a:rPr lang="ru-RU" altLang="ru-RU" sz="2400" dirty="0" err="1"/>
              <a:t>пентоксил</a:t>
            </a:r>
            <a:r>
              <a:rPr lang="ru-RU" altLang="ru-RU" sz="2400" dirty="0"/>
              <a:t> (0,6-1,2г/</a:t>
            </a:r>
            <a:r>
              <a:rPr lang="ru-RU" altLang="ru-RU" sz="2400" dirty="0" err="1"/>
              <a:t>сут</a:t>
            </a:r>
            <a:r>
              <a:rPr lang="ru-RU" altLang="ru-RU" sz="2400" dirty="0"/>
              <a:t>), </a:t>
            </a:r>
            <a:r>
              <a:rPr lang="ru-RU" altLang="ru-RU" sz="2400" dirty="0" err="1"/>
              <a:t>оротат</a:t>
            </a:r>
            <a:r>
              <a:rPr lang="ru-RU" altLang="ru-RU" sz="2400" dirty="0"/>
              <a:t> калия (0,5-1,5 г/</a:t>
            </a:r>
            <a:r>
              <a:rPr lang="ru-RU" altLang="ru-RU" sz="2400" dirty="0" err="1"/>
              <a:t>сут</a:t>
            </a:r>
            <a:r>
              <a:rPr lang="ru-RU" altLang="ru-RU" sz="2400" dirty="0"/>
              <a:t>), </a:t>
            </a:r>
            <a:r>
              <a:rPr lang="ru-RU" altLang="ru-RU" sz="2400" dirty="0" err="1" smtClean="0"/>
              <a:t>инозитол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(0,6-2,4 г/</a:t>
            </a:r>
            <a:r>
              <a:rPr lang="ru-RU" altLang="ru-RU" sz="2400" dirty="0" err="1"/>
              <a:t>сут</a:t>
            </a:r>
            <a:r>
              <a:rPr lang="ru-RU" altLang="ru-RU" sz="2400" dirty="0"/>
              <a:t>)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Инсулин</a:t>
            </a:r>
            <a:br>
              <a:rPr lang="ru-RU" altLang="ru-RU" sz="2400" dirty="0"/>
            </a:br>
            <a:endParaRPr lang="ru-RU" altLang="ru-RU" sz="2400" dirty="0"/>
          </a:p>
          <a:p>
            <a:pPr>
              <a:lnSpc>
                <a:spcPct val="90000"/>
              </a:lnSpc>
            </a:pPr>
            <a:r>
              <a:rPr lang="ru-RU" altLang="ru-RU" sz="2400" dirty="0"/>
              <a:t>Глутамин (10-20 г/</a:t>
            </a:r>
            <a:r>
              <a:rPr lang="ru-RU" altLang="ru-RU" sz="2400" dirty="0" err="1"/>
              <a:t>сут</a:t>
            </a:r>
            <a:r>
              <a:rPr lang="ru-RU" altLang="ru-RU" sz="2400" dirty="0"/>
              <a:t>)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Карнитин (</a:t>
            </a:r>
            <a:r>
              <a:rPr lang="ru-RU" altLang="ru-RU" sz="2400" dirty="0" smtClean="0"/>
              <a:t>1,5- 4 </a:t>
            </a:r>
            <a:r>
              <a:rPr lang="ru-RU" altLang="ru-RU" sz="2400" dirty="0"/>
              <a:t>г/</a:t>
            </a:r>
            <a:r>
              <a:rPr lang="ru-RU" altLang="ru-RU" sz="2400" dirty="0" err="1"/>
              <a:t>сут</a:t>
            </a:r>
            <a:r>
              <a:rPr lang="ru-RU" altLang="ru-RU" sz="24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2400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endParaRPr lang="ru-RU" altLang="ru-RU" sz="2400" dirty="0">
              <a:solidFill>
                <a:srgbClr val="000066"/>
              </a:solidFill>
            </a:endParaRPr>
          </a:p>
        </p:txBody>
      </p:sp>
      <p:sp>
        <p:nvSpPr>
          <p:cNvPr id="21508" name="AutoShape 4"/>
          <p:cNvSpPr>
            <a:spLocks/>
          </p:cNvSpPr>
          <p:nvPr/>
        </p:nvSpPr>
        <p:spPr bwMode="auto">
          <a:xfrm>
            <a:off x="4291135" y="1361194"/>
            <a:ext cx="71437" cy="792162"/>
          </a:xfrm>
          <a:prstGeom prst="rightBrace">
            <a:avLst>
              <a:gd name="adj1" fmla="val 9240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TextBox 1"/>
          <p:cNvSpPr txBox="1"/>
          <p:nvPr/>
        </p:nvSpPr>
        <p:spPr>
          <a:xfrm>
            <a:off x="4502989" y="1249443"/>
            <a:ext cx="6038491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 опухолевой кахексии – уменьшают явления </a:t>
            </a:r>
            <a:r>
              <a:rPr lang="ru-RU" sz="2000" b="1" dirty="0" err="1" smtClean="0"/>
              <a:t>астенизации</a:t>
            </a:r>
            <a:r>
              <a:rPr lang="ru-RU" sz="2000" b="1" dirty="0" smtClean="0"/>
              <a:t>, улучшают качество жизни, сохранение или временное увеличение МТ за счет жира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993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9328" y="257385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993300"/>
                </a:solidFill>
              </a:rPr>
              <a:t>Симптоматическая терапия кахексии, </a:t>
            </a:r>
            <a:r>
              <a:rPr lang="ru-RU" altLang="ru-RU" sz="3600" b="1" i="1" dirty="0">
                <a:solidFill>
                  <a:srgbClr val="993300"/>
                </a:solidFill>
              </a:rPr>
              <a:t>(улучшение качества жизни)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9291" y="1600201"/>
            <a:ext cx="8548777" cy="4525963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Противорвотные </a:t>
            </a:r>
            <a:r>
              <a:rPr lang="ru-RU" altLang="ru-RU" dirty="0"/>
              <a:t>препараты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Средства нормализующие моторику ЖКТ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Средства улучшающие процессы внутриполостного пищеварения и всасывания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Средства нормализующие стул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Анальгетики</a:t>
            </a:r>
            <a:endParaRPr lang="ru-RU" altLang="ru-RU" dirty="0"/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Антидепрессанты и седативные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Психотерапия</a:t>
            </a:r>
            <a:r>
              <a:rPr lang="ru-RU" altLang="ru-RU" dirty="0">
                <a:solidFill>
                  <a:srgbClr val="00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32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005571" y="134800"/>
            <a:ext cx="7793037" cy="838200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993300"/>
                </a:solidFill>
              </a:rPr>
              <a:t>Паллиативная медицина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1305" y="1216524"/>
            <a:ext cx="4356100" cy="279093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 b="1" dirty="0">
                <a:solidFill>
                  <a:srgbClr val="993300"/>
                </a:solidFill>
              </a:rPr>
              <a:t>Идеология</a:t>
            </a:r>
            <a:r>
              <a:rPr lang="ru-RU" altLang="ru-RU" sz="3200" b="1" dirty="0">
                <a:solidFill>
                  <a:srgbClr val="000066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dirty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i="1" dirty="0"/>
              <a:t>Цивилизованное общество должно предоставить людям, покидающим этот мир, такой же уход и внимание, как тем, кто входит в эту </a:t>
            </a:r>
            <a:r>
              <a:rPr lang="ru-RU" altLang="ru-RU" sz="2400" b="1" i="1" dirty="0" smtClean="0"/>
              <a:t>жизнь</a:t>
            </a:r>
            <a:endParaRPr lang="ru-RU" altLang="ru-RU" sz="2400" b="1" dirty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78735" y="1216523"/>
            <a:ext cx="4508018" cy="501332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600" b="1" dirty="0">
                <a:solidFill>
                  <a:srgbClr val="993300"/>
                </a:solidFill>
              </a:rPr>
              <a:t>Содержание мед. помощи </a:t>
            </a:r>
            <a:endParaRPr lang="ru-RU" altLang="ru-RU" sz="26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Контроль боли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Симптоматическая терапия органных и системных поражений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>
                <a:solidFill>
                  <a:srgbClr val="800000"/>
                </a:solidFill>
              </a:rPr>
              <a:t>Нутриционная поддержка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Психологическая поддержка</a:t>
            </a:r>
            <a:endParaRPr lang="ru-RU" altLang="ru-RU" sz="24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Социальная поддержка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Финансовая поддержка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Духовная и религиозная поддержка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7160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1634" y="219456"/>
            <a:ext cx="5078792" cy="858584"/>
          </a:xfrm>
        </p:spPr>
        <p:txBody>
          <a:bodyPr anchor="b"/>
          <a:lstStyle/>
          <a:p>
            <a:pPr algn="ctr"/>
            <a:r>
              <a:rPr lang="ru-RU" altLang="ru-RU" sz="5400" b="1" dirty="0">
                <a:solidFill>
                  <a:srgbClr val="990000"/>
                </a:solidFill>
              </a:rPr>
              <a:t>Резюме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5775" y="1338262"/>
            <a:ext cx="9197721" cy="5065585"/>
          </a:xfrm>
        </p:spPr>
        <p:txBody>
          <a:bodyPr>
            <a:normAutofit fontScale="92500"/>
          </a:bodyPr>
          <a:lstStyle/>
          <a:p>
            <a:r>
              <a:rPr lang="ru-RU" altLang="ru-RU" sz="3200" dirty="0" smtClean="0"/>
              <a:t>В настоящее время в РФ имеются все необходимые средства для качественного обеспечения клинического питания, позволяющие </a:t>
            </a:r>
            <a:r>
              <a:rPr lang="ru-RU" altLang="ru-RU" sz="3200" dirty="0"/>
              <a:t>осуществлять </a:t>
            </a:r>
            <a:r>
              <a:rPr lang="ru-RU" altLang="ru-RU" sz="3200" dirty="0" smtClean="0"/>
              <a:t>дифференцированную НП  любой категории паллиативных больных как в стационарных, так и в домашних условиях</a:t>
            </a:r>
          </a:p>
          <a:p>
            <a:r>
              <a:rPr lang="ru-RU" altLang="ru-RU" sz="3200" dirty="0" smtClean="0"/>
              <a:t>Внедрение и применение современных технологий клинического питания должно стать обязательной составляющей симптоматического лечения паллиативных больных с целью улучшения качества, а в ряде случаев и продолжительности их жизни</a:t>
            </a:r>
          </a:p>
          <a:p>
            <a:pPr>
              <a:lnSpc>
                <a:spcPct val="90000"/>
              </a:lnSpc>
            </a:pP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8143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1900" y="0"/>
            <a:ext cx="4167188" cy="6858000"/>
          </a:xfrm>
        </p:spPr>
        <p:txBody>
          <a:bodyPr/>
          <a:lstStyle/>
          <a:p>
            <a:endParaRPr lang="ru-RU" altLang="ru-RU" sz="3600" b="1">
              <a:solidFill>
                <a:srgbClr val="000066"/>
              </a:solidFill>
            </a:endParaRPr>
          </a:p>
          <a:p>
            <a:endParaRPr lang="ru-RU" altLang="ru-RU" sz="3600" b="1">
              <a:solidFill>
                <a:srgbClr val="000066"/>
              </a:solidFill>
            </a:endParaRPr>
          </a:p>
          <a:p>
            <a:endParaRPr lang="ru-RU" altLang="ru-RU" sz="3600" b="1">
              <a:solidFill>
                <a:srgbClr val="000066"/>
              </a:solidFill>
            </a:endParaRPr>
          </a:p>
          <a:p>
            <a:endParaRPr lang="ru-RU" altLang="ru-RU" sz="3600" b="1">
              <a:solidFill>
                <a:srgbClr val="000066"/>
              </a:solidFill>
            </a:endParaRPr>
          </a:p>
          <a:p>
            <a:pPr>
              <a:buFontTx/>
              <a:buNone/>
            </a:pPr>
            <a:r>
              <a:rPr lang="ru-RU" altLang="ru-RU" sz="3600" b="1">
                <a:solidFill>
                  <a:srgbClr val="000066"/>
                </a:solidFill>
              </a:rPr>
              <a:t> </a:t>
            </a:r>
            <a:endParaRPr lang="ru-RU" altLang="ru-RU" sz="4000" b="1">
              <a:solidFill>
                <a:srgbClr val="000066"/>
              </a:solidFill>
            </a:endParaRPr>
          </a:p>
        </p:txBody>
      </p:sp>
      <p:pic>
        <p:nvPicPr>
          <p:cNvPr id="66564" name="Picture 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4572000" cy="5516563"/>
          </a:xfrm>
          <a:noFill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457200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351088" y="5589588"/>
            <a:ext cx="7200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4400" b="1" dirty="0">
                <a:solidFill>
                  <a:srgbClr val="000066"/>
                </a:solidFill>
              </a:rPr>
              <a:t>Благодарю за внимание! </a:t>
            </a:r>
            <a:r>
              <a:rPr lang="en-US" alt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nwaspen.ru</a:t>
            </a:r>
            <a:endParaRPr lang="ru-RU" altLang="ru-RU" sz="32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ru-RU" altLang="ru-RU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366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6682" y="2821421"/>
            <a:ext cx="237226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Саркопения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46727" y="915202"/>
            <a:ext cx="136422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Маразм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46795" y="1027346"/>
            <a:ext cx="3017301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Маразматический </a:t>
            </a:r>
          </a:p>
          <a:p>
            <a:pPr algn="ctr"/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квашиоркор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2040" y="1458233"/>
            <a:ext cx="167853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Кахексия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6106" y="4322635"/>
            <a:ext cx="197778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Синдром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разбитости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11561" y="5107421"/>
            <a:ext cx="1999843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Старческая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астения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41637" y="4276468"/>
            <a:ext cx="182761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Голодание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365630" y="1504399"/>
            <a:ext cx="0" cy="1169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824207" y="2089294"/>
            <a:ext cx="1103468" cy="7833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105552" y="2170394"/>
            <a:ext cx="1301130" cy="621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403893" y="3457371"/>
            <a:ext cx="1002789" cy="865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824207" y="3501524"/>
            <a:ext cx="1784955" cy="6909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428837" y="3545457"/>
            <a:ext cx="23760" cy="14147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48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95" y="1675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Ключевые звенья патогенеза синдрома анорексии-кахексии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6686" y="1554649"/>
            <a:ext cx="761712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Хроническое заболевание</a:t>
            </a:r>
          </a:p>
          <a:p>
            <a:pPr algn="ctr"/>
            <a:r>
              <a:rPr lang="ru-RU" sz="2000" dirty="0" smtClean="0"/>
              <a:t>(ХСН, ХОБЛ, ХБП, СЗСТ, ВЗК)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87862" y="2742941"/>
            <a:ext cx="16562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SIRS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259" y="3762882"/>
            <a:ext cx="2053087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Гипогонатизм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6541" y="2738675"/>
            <a:ext cx="1876247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Гипоксемия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93287" y="2831537"/>
            <a:ext cx="165627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Анорексия 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20501" y="2711290"/>
            <a:ext cx="205740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Нарушенное пищеварение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27077" y="3903364"/>
            <a:ext cx="26138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Гипоалиментация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140518" y="3576552"/>
            <a:ext cx="8626" cy="10662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1"/>
            <a:endCxn id="8" idx="3"/>
          </p:cNvCxnSpPr>
          <p:nvPr/>
        </p:nvCxnSpPr>
        <p:spPr>
          <a:xfrm flipH="1" flipV="1">
            <a:off x="6149559" y="3062370"/>
            <a:ext cx="238303" cy="37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2"/>
          </p:cNvCxnSpPr>
          <p:nvPr/>
        </p:nvCxnSpPr>
        <p:spPr>
          <a:xfrm>
            <a:off x="3349203" y="3542287"/>
            <a:ext cx="1" cy="3698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5066811" y="3331804"/>
            <a:ext cx="8627" cy="458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7" idx="3"/>
          </p:cNvCxnSpPr>
          <p:nvPr/>
        </p:nvCxnSpPr>
        <p:spPr>
          <a:xfrm>
            <a:off x="2062788" y="2969508"/>
            <a:ext cx="286831" cy="11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6606" y="4644506"/>
            <a:ext cx="345919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Митохондриальная дисфункция</a:t>
            </a:r>
            <a:endParaRPr lang="ru-RU" sz="2400" b="1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1078302" y="3200340"/>
            <a:ext cx="21518" cy="13112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599285" y="4398368"/>
            <a:ext cx="0" cy="2326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30019" y="4603867"/>
            <a:ext cx="424419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Инсулиновая и анаболическая резистентность</a:t>
            </a:r>
            <a:endParaRPr lang="ru-RU" sz="2400" b="1" dirty="0"/>
          </a:p>
        </p:txBody>
      </p:sp>
      <p:cxnSp>
        <p:nvCxnSpPr>
          <p:cNvPr id="50" name="Прямая со стрелкой 49"/>
          <p:cNvCxnSpPr>
            <a:endCxn id="48" idx="1"/>
          </p:cNvCxnSpPr>
          <p:nvPr/>
        </p:nvCxnSpPr>
        <p:spPr>
          <a:xfrm flipV="1">
            <a:off x="4001883" y="5019366"/>
            <a:ext cx="828136" cy="29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668700" y="2385646"/>
            <a:ext cx="0" cy="3011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3295290" y="2429693"/>
            <a:ext cx="0" cy="2815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4" idx="2"/>
          </p:cNvCxnSpPr>
          <p:nvPr/>
        </p:nvCxnSpPr>
        <p:spPr>
          <a:xfrm flipH="1">
            <a:off x="5305248" y="2385646"/>
            <a:ext cx="1" cy="3714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трелка вниз 59"/>
          <p:cNvSpPr/>
          <p:nvPr/>
        </p:nvSpPr>
        <p:spPr>
          <a:xfrm>
            <a:off x="6993219" y="2376290"/>
            <a:ext cx="170375" cy="281597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8665924" y="4295105"/>
            <a:ext cx="8626" cy="3030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239479" y="5783004"/>
            <a:ext cx="584008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Нарастающие саркопения и редукция МТ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H="1">
            <a:off x="3599285" y="5532078"/>
            <a:ext cx="8626" cy="25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48" idx="2"/>
          </p:cNvCxnSpPr>
          <p:nvPr/>
        </p:nvCxnSpPr>
        <p:spPr>
          <a:xfrm flipH="1">
            <a:off x="6952117" y="5434864"/>
            <a:ext cx="1" cy="290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9443014" y="4298798"/>
            <a:ext cx="34506" cy="1522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9119074" y="5876084"/>
            <a:ext cx="375246" cy="86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895113" y="6316598"/>
            <a:ext cx="659920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Слабость     Быстрая утомляемость     Гиподинамия    </a:t>
            </a:r>
            <a:endParaRPr lang="ru-RU" sz="2000" b="1" dirty="0"/>
          </a:p>
        </p:txBody>
      </p:sp>
      <p:cxnSp>
        <p:nvCxnSpPr>
          <p:cNvPr id="82" name="Прямая со стрелкой 81"/>
          <p:cNvCxnSpPr>
            <a:endCxn id="64" idx="1"/>
          </p:cNvCxnSpPr>
          <p:nvPr/>
        </p:nvCxnSpPr>
        <p:spPr>
          <a:xfrm flipV="1">
            <a:off x="2980944" y="6013837"/>
            <a:ext cx="258535" cy="2308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endCxn id="64" idx="3"/>
          </p:cNvCxnSpPr>
          <p:nvPr/>
        </p:nvCxnSpPr>
        <p:spPr>
          <a:xfrm flipH="1" flipV="1">
            <a:off x="9079562" y="6013837"/>
            <a:ext cx="362309" cy="2308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2232510" y="5584288"/>
            <a:ext cx="0" cy="8958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2312143" y="6492513"/>
            <a:ext cx="582969" cy="104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>
            <a:extLst>
              <a:ext uri="{FF2B5EF4-FFF2-40B4-BE49-F238E27FC236}">
                <a16:creationId xmlns:a16="http://schemas.microsoft.com/office/drawing/2014/main" id="{62B3C2C2-A91D-1833-D87C-9765BD3B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905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b="1">
                <a:solidFill>
                  <a:srgbClr val="800000"/>
                </a:solidFill>
              </a:rPr>
              <a:t>Дефицит тестостерона 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128003" name="Объект 2">
            <a:extLst>
              <a:ext uri="{FF2B5EF4-FFF2-40B4-BE49-F238E27FC236}">
                <a16:creationId xmlns:a16="http://schemas.microsoft.com/office/drawing/2014/main" id="{D0D47444-678A-DB88-6169-607E94D60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538" y="1484313"/>
            <a:ext cx="5111750" cy="3384550"/>
          </a:xfrm>
        </p:spPr>
        <p:txBody>
          <a:bodyPr/>
          <a:lstStyle/>
          <a:p>
            <a:r>
              <a:rPr lang="ru-RU" altLang="ru-RU" sz="3600"/>
              <a:t>Саркопения </a:t>
            </a:r>
          </a:p>
          <a:p>
            <a:r>
              <a:rPr lang="ru-RU" altLang="ru-RU" sz="3600"/>
              <a:t>Анемия </a:t>
            </a:r>
          </a:p>
          <a:p>
            <a:r>
              <a:rPr lang="ru-RU" altLang="ru-RU" sz="3600"/>
              <a:t>Остеопения </a:t>
            </a:r>
          </a:p>
          <a:p>
            <a:r>
              <a:rPr lang="ru-RU" altLang="ru-RU" sz="3600"/>
              <a:t>Ухудшение памяти </a:t>
            </a:r>
          </a:p>
          <a:p>
            <a:r>
              <a:rPr lang="ru-RU" altLang="ru-RU" sz="3600"/>
              <a:t>Снижение либидо </a:t>
            </a:r>
          </a:p>
        </p:txBody>
      </p:sp>
      <p:sp>
        <p:nvSpPr>
          <p:cNvPr id="128004" name="TextBox 3">
            <a:extLst>
              <a:ext uri="{FF2B5EF4-FFF2-40B4-BE49-F238E27FC236}">
                <a16:creationId xmlns:a16="http://schemas.microsoft.com/office/drawing/2014/main" id="{0A787631-8A81-E9E6-0585-C0634819C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6165851"/>
            <a:ext cx="49672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/>
              <a:t>М</a:t>
            </a:r>
            <a:r>
              <a:rPr lang="en-US" altLang="ru-RU" sz="2000"/>
              <a:t>arcelo Maggio, 2014 </a:t>
            </a:r>
            <a:endParaRPr lang="ru-RU" altLang="ru-RU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2117ED-CFB4-FBA2-0E3F-EC70B222A446}"/>
              </a:ext>
            </a:extLst>
          </p:cNvPr>
          <p:cNvSpPr txBox="1"/>
          <p:nvPr/>
        </p:nvSpPr>
        <p:spPr>
          <a:xfrm>
            <a:off x="2135188" y="5229226"/>
            <a:ext cx="78486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Низкий уровень тестостерона ассоциируется с повышением летальности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3350258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190" y="365125"/>
            <a:ext cx="9307902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Стратегия преодоления анаболической резистентности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719868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Оптимальное потребление белка и энергии</a:t>
            </a:r>
          </a:p>
          <a:p>
            <a:r>
              <a:rPr lang="ru-RU" sz="3200" dirty="0"/>
              <a:t>Н</a:t>
            </a:r>
            <a:r>
              <a:rPr lang="ru-RU" sz="3200" dirty="0" smtClean="0"/>
              <a:t>агрузочные </a:t>
            </a:r>
            <a:r>
              <a:rPr lang="ru-RU" sz="3200" dirty="0"/>
              <a:t>ф</a:t>
            </a:r>
            <a:r>
              <a:rPr lang="ru-RU" sz="3200" dirty="0" smtClean="0"/>
              <a:t>изические упражнения </a:t>
            </a:r>
          </a:p>
          <a:p>
            <a:r>
              <a:rPr lang="ru-RU" sz="3200" dirty="0" smtClean="0"/>
              <a:t>Проведение противовоспалительной терапии</a:t>
            </a:r>
          </a:p>
          <a:p>
            <a:r>
              <a:rPr lang="ru-RU" sz="3200" dirty="0" smtClean="0"/>
              <a:t>Коррекция </a:t>
            </a:r>
            <a:r>
              <a:rPr lang="ru-RU" sz="3200" dirty="0" err="1" smtClean="0"/>
              <a:t>митохондриальной</a:t>
            </a:r>
            <a:r>
              <a:rPr lang="ru-RU" sz="3200" dirty="0" smtClean="0"/>
              <a:t> недостаточности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8958" y="5003320"/>
            <a:ext cx="918713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Анаболическая резистентность сопровождается прогрессирующей утратой мышечной массы особенно у пожилых людей, при иммобилизации, воспалении и онкологических заболеваниях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727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166" y="192596"/>
            <a:ext cx="878025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Шкала оценки тяжести состояния пациента по версии ВОЗ/ECOG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319837"/>
              </p:ext>
            </p:extLst>
          </p:nvPr>
        </p:nvGraphicFramePr>
        <p:xfrm>
          <a:off x="303362" y="1722108"/>
          <a:ext cx="9651521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574">
                  <a:extLst>
                    <a:ext uri="{9D8B030D-6E8A-4147-A177-3AD203B41FA5}">
                      <a16:colId xmlns:a16="http://schemas.microsoft.com/office/drawing/2014/main" val="1721744471"/>
                    </a:ext>
                  </a:extLst>
                </a:gridCol>
                <a:gridCol w="8393947">
                  <a:extLst>
                    <a:ext uri="{9D8B030D-6E8A-4147-A177-3AD203B41FA5}">
                      <a16:colId xmlns:a16="http://schemas.microsoft.com/office/drawing/2014/main" val="4282015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БАЛЛ</a:t>
                      </a:r>
                      <a:endParaRPr lang="ru-RU" sz="2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Состояние пациента</a:t>
                      </a:r>
                      <a:endParaRPr lang="ru-RU" sz="2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191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Пациент полностью активен, способен выполнять все, как и до заболевания (90 - 100% по шкале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Карновского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1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Пациент неспособен выполнять тяжелую, но может выполнять легкую или сидячую работу (например, легкую домашнюю или канцелярскую работу, 70 - 80% по шкале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Карновского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705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Пациент лечится амбулаторно, способен к самообслуживанию, но не может выполнять работу. Более 50% времени бодрствования проводит активно - в вертикальном положении (50 - 60% по шкале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Карновского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72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Пациент способен лишь к ограниченному самообслуживанию, проводит в кресле или постели более 50% времени бодрствования (30 - 40% по шкале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Карновского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234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Инвалид, совершенно не способен к самообслуживанию, прикован к креслу или постели (10 - 20% по шкале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Карновского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336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1752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188913"/>
            <a:ext cx="77724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990000"/>
                </a:solidFill>
              </a:rPr>
              <a:t>Омегавен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341439"/>
            <a:ext cx="8642350" cy="5832475"/>
          </a:xfrm>
        </p:spPr>
        <p:txBody>
          <a:bodyPr/>
          <a:lstStyle/>
          <a:p>
            <a:r>
              <a:rPr lang="ru-RU" altLang="ru-RU"/>
              <a:t>специализированная 10% ЖЭ, производимая на основе только высокоочищенного рыбьего жира</a:t>
            </a:r>
          </a:p>
          <a:p>
            <a:r>
              <a:rPr lang="ru-RU" altLang="ru-RU"/>
              <a:t>преимущественный донатор  омега-3 ЖК</a:t>
            </a:r>
          </a:p>
          <a:p>
            <a:r>
              <a:rPr lang="ru-RU" altLang="ru-RU"/>
              <a:t> содержит также фосфолипиды яичного желтка (12 г), глицерол (25 г) и </a:t>
            </a:r>
            <a:r>
              <a:rPr lang="en-US" altLang="ru-RU"/>
              <a:t>d</a:t>
            </a:r>
            <a:r>
              <a:rPr lang="ru-RU" altLang="ru-RU"/>
              <a:t>-токоферол (150-300 мг). </a:t>
            </a:r>
          </a:p>
          <a:p>
            <a:r>
              <a:rPr lang="ru-RU" altLang="ru-RU"/>
              <a:t>энергетическая ценность – 1120 ккал/л, </a:t>
            </a:r>
          </a:p>
          <a:p>
            <a:r>
              <a:rPr lang="ru-RU" altLang="ru-RU"/>
              <a:t>осмолярность 342 мосм/л</a:t>
            </a:r>
          </a:p>
          <a:p>
            <a:pPr algn="ctr">
              <a:buFontTx/>
              <a:buNone/>
            </a:pPr>
            <a:r>
              <a:rPr lang="ru-RU" altLang="ru-RU" b="1">
                <a:solidFill>
                  <a:srgbClr val="990000"/>
                </a:solidFill>
              </a:rPr>
              <a:t>Рекомендуемая дозировка 1-2 мл/кг в сутки, скорость инфузии не более 0,5 мл/кг в час</a:t>
            </a:r>
          </a:p>
          <a:p>
            <a:pPr>
              <a:buFontTx/>
              <a:buNone/>
            </a:pPr>
            <a:r>
              <a:rPr lang="ru-RU" altLang="ru-RU">
                <a:solidFill>
                  <a:schemeClr val="tx2"/>
                </a:solidFill>
              </a:rPr>
              <a:t> </a:t>
            </a:r>
            <a:r>
              <a:rPr lang="ru-RU" altLang="ru-RU" sz="2400"/>
              <a:t>(может назначаться одновременно с другими ЖЭ в дозировке 10-20% от суточной потребности в жирах)</a:t>
            </a:r>
          </a:p>
        </p:txBody>
      </p:sp>
    </p:spTree>
    <p:extLst>
      <p:ext uri="{BB962C8B-B14F-4D97-AF65-F5344CB8AC3E}">
        <p14:creationId xmlns:p14="http://schemas.microsoft.com/office/powerpoint/2010/main" val="8234314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908050"/>
            <a:ext cx="8713788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>
                <a:solidFill>
                  <a:srgbClr val="993300"/>
                </a:solidFill>
              </a:rPr>
              <a:t>Мультимодальный подход к лечению кахексии, способствующий улучшению качества и продолжительности жизни пациентов</a:t>
            </a:r>
            <a:r>
              <a:rPr lang="ru-RU" altLang="ru-RU" sz="3200">
                <a:solidFill>
                  <a:srgbClr val="CC3300"/>
                </a:solidFill>
              </a:rPr>
              <a:t>  </a:t>
            </a:r>
            <a:br>
              <a:rPr lang="ru-RU" altLang="ru-RU" sz="3200">
                <a:solidFill>
                  <a:srgbClr val="CC3300"/>
                </a:solidFill>
              </a:rPr>
            </a:br>
            <a:r>
              <a:rPr lang="ru-RU" altLang="ru-RU" sz="3200">
                <a:solidFill>
                  <a:srgbClr val="CC3300"/>
                </a:solidFill>
              </a:rPr>
              <a:t/>
            </a:r>
            <a:br>
              <a:rPr lang="ru-RU" altLang="ru-RU" sz="3200">
                <a:solidFill>
                  <a:srgbClr val="CC3300"/>
                </a:solidFill>
              </a:rPr>
            </a:br>
            <a:endParaRPr lang="ru-RU" altLang="ru-RU" sz="3200">
              <a:solidFill>
                <a:srgbClr val="CC33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989138"/>
            <a:ext cx="8893175" cy="4868862"/>
          </a:xfrm>
        </p:spPr>
        <p:txBody>
          <a:bodyPr/>
          <a:lstStyle/>
          <a:p>
            <a:r>
              <a:rPr lang="ru-RU" altLang="ru-RU" b="1"/>
              <a:t>Оптимальная нутриционная поддержка</a:t>
            </a:r>
          </a:p>
          <a:p>
            <a:r>
              <a:rPr lang="ru-RU" altLang="ru-RU" b="1"/>
              <a:t>Ингибиторы циклооксигеназы</a:t>
            </a:r>
          </a:p>
          <a:p>
            <a:r>
              <a:rPr lang="ru-RU" altLang="ru-RU" b="1"/>
              <a:t>Эйкозапентоеновая кислота</a:t>
            </a:r>
          </a:p>
          <a:p>
            <a:pPr algn="ctr">
              <a:buFontTx/>
              <a:buNone/>
            </a:pPr>
            <a:r>
              <a:rPr lang="ru-RU" altLang="ru-RU" b="1">
                <a:solidFill>
                  <a:srgbClr val="993300"/>
                </a:solidFill>
              </a:rPr>
              <a:t>Для достижения положительных результатов, самым существенным компонентом оказалась нутриционная поддержка</a:t>
            </a:r>
            <a:r>
              <a:rPr lang="ru-RU" altLang="ru-RU"/>
              <a:t> </a:t>
            </a:r>
          </a:p>
          <a:p>
            <a:pPr algn="r">
              <a:buFontTx/>
              <a:buNone/>
            </a:pPr>
            <a:r>
              <a:rPr lang="ru-RU" altLang="ru-RU"/>
              <a:t>    </a:t>
            </a:r>
            <a:r>
              <a:rPr lang="ru-RU" altLang="ru-RU" sz="1800" b="1"/>
              <a:t>Lundholm K, et al. Palliative nutritional intervention in addition to cyclooxygenase and erythropoietin treatment for patients with malignant disease: Effects on survival, metabolism, and function. Cancer 2004;100:1967-77</a:t>
            </a:r>
            <a:r>
              <a:rPr lang="ru-RU" altLang="ru-RU" sz="2400"/>
              <a:t>. </a:t>
            </a:r>
          </a:p>
          <a:p>
            <a:pPr algn="r"/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40115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7463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990000"/>
                </a:solidFill>
              </a:rPr>
              <a:t>Рекомендуемые фармаконутриенты для лечения саркопении и кахексии</a:t>
            </a:r>
            <a:endParaRPr lang="ru-RU" altLang="ru-RU" sz="2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4839" y="1628776"/>
            <a:ext cx="8785225" cy="4752975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None/>
            </a:pPr>
            <a:r>
              <a:rPr lang="ru-RU" altLang="ru-RU" b="1"/>
              <a:t>Нутриенты I ряда 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</a:rPr>
              <a:t>Whey протеин (0,3 г/кг) – 17-20 г/сут 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</a:rPr>
              <a:t>L-Глутамин (0,4 г/кг) 10-20 г/сут.  (Глутамин Плюс) 4-6 нед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</a:rPr>
              <a:t>Креатин – (0,1 г/кг) 5-10 г/сутки 4-6 нед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</a:rPr>
              <a:t>Аминокислоты (смесь) с разветвленной цепью (BCAAs) – не менее 1200 мг L- Лейцина, 600 мг L-Изолейцина и 600 мг L-Валина в сут.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</a:rPr>
              <a:t>Омега-3 ЖК -1400 мг EPA и 1000 мг DHA в сутки 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</a:rPr>
              <a:t>L-Карнитин - 1000 – 2000 мг/сутки 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</a:rPr>
              <a:t>Мультинутриентная формула (содержащая 218 мг кальция, 400 мг магния, 200 мкг селена, 500 мкг хрома, 35 мг цинка) 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</a:rPr>
              <a:t>Пре-, мета или пробиотики</a:t>
            </a:r>
          </a:p>
        </p:txBody>
      </p:sp>
    </p:spTree>
    <p:extLst>
      <p:ext uri="{BB962C8B-B14F-4D97-AF65-F5344CB8AC3E}">
        <p14:creationId xmlns:p14="http://schemas.microsoft.com/office/powerpoint/2010/main" val="27728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673225" y="22225"/>
            <a:ext cx="8928100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990000"/>
                </a:solidFill>
              </a:rPr>
              <a:t>Рациональная терапия саркопении (кахексии)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6713" y="1181100"/>
            <a:ext cx="8964612" cy="584835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sz="2600" b="1" dirty="0">
                <a:solidFill>
                  <a:srgbClr val="002060"/>
                </a:solidFill>
              </a:rPr>
              <a:t>Масса тела 50 кг, Рост – 175 см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>
                <a:solidFill>
                  <a:srgbClr val="002060"/>
                </a:solidFill>
              </a:rPr>
              <a:t>Энергия- 35 ккал/кг (1750 ккал)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>
                <a:solidFill>
                  <a:srgbClr val="002060"/>
                </a:solidFill>
              </a:rPr>
              <a:t>Белки 1,5 г/кг/день ( 75 г/</a:t>
            </a:r>
            <a:r>
              <a:rPr lang="ru-RU" altLang="ru-RU" sz="2400" dirty="0" err="1">
                <a:solidFill>
                  <a:srgbClr val="002060"/>
                </a:solidFill>
              </a:rPr>
              <a:t>сут</a:t>
            </a:r>
            <a:r>
              <a:rPr lang="ru-RU" altLang="ru-RU" sz="2400" dirty="0">
                <a:solidFill>
                  <a:srgbClr val="002060"/>
                </a:solidFill>
              </a:rPr>
              <a:t>,  50% сывороточные)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</a:rPr>
              <a:t>+ курсовой прием (не менее 4 недель)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err="1">
                <a:solidFill>
                  <a:srgbClr val="002060"/>
                </a:solidFill>
              </a:rPr>
              <a:t>Глутамин</a:t>
            </a:r>
            <a:r>
              <a:rPr lang="ru-RU" altLang="ru-RU" sz="2400" dirty="0">
                <a:solidFill>
                  <a:srgbClr val="002060"/>
                </a:solidFill>
              </a:rPr>
              <a:t> (0,4 г/кг – 20 г/день)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ru-RU" sz="2400" dirty="0">
                <a:solidFill>
                  <a:srgbClr val="002060"/>
                </a:solidFill>
              </a:rPr>
              <a:t>Whey </a:t>
            </a:r>
            <a:r>
              <a:rPr lang="ru-RU" altLang="ru-RU" sz="2400" dirty="0">
                <a:solidFill>
                  <a:srgbClr val="002060"/>
                </a:solidFill>
              </a:rPr>
              <a:t>протеин (0,3 г/кг – 15 г/день)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>
                <a:solidFill>
                  <a:srgbClr val="002060"/>
                </a:solidFill>
              </a:rPr>
              <a:t>креатин (,0,1 г/кг - 5 г/день)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>
                <a:solidFill>
                  <a:srgbClr val="002060"/>
                </a:solidFill>
              </a:rPr>
              <a:t>омега-3 ПНЖК (3 г/день),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>
                <a:solidFill>
                  <a:srgbClr val="002060"/>
                </a:solidFill>
              </a:rPr>
              <a:t>витамина </a:t>
            </a:r>
            <a:r>
              <a:rPr lang="en-US" altLang="ru-RU" sz="2400" dirty="0">
                <a:solidFill>
                  <a:srgbClr val="002060"/>
                </a:solidFill>
              </a:rPr>
              <a:t>D</a:t>
            </a:r>
            <a:r>
              <a:rPr lang="ru-RU" altLang="ru-RU" sz="2400" dirty="0">
                <a:solidFill>
                  <a:srgbClr val="002060"/>
                </a:solidFill>
              </a:rPr>
              <a:t>3 (5000 МЕ/день)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>
                <a:solidFill>
                  <a:srgbClr val="002060"/>
                </a:solidFill>
              </a:rPr>
              <a:t>ПВ – 15 г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</a:rPr>
              <a:t>+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>
                <a:solidFill>
                  <a:srgbClr val="002060"/>
                </a:solidFill>
              </a:rPr>
              <a:t>регулярные физические аэробные и силовые тренировки 30-40 минут в день 3-4 раза в неделю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</a:rPr>
              <a:t>+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</a:rPr>
              <a:t>Анаболические индукторы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896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4169" y="176152"/>
            <a:ext cx="7772400" cy="1143000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rgbClr val="990000"/>
                </a:solidFill>
              </a:rPr>
              <a:t>Саркопения</a:t>
            </a:r>
            <a:br>
              <a:rPr lang="ru-RU" altLang="ru-RU" sz="4000" b="1" dirty="0">
                <a:solidFill>
                  <a:srgbClr val="990000"/>
                </a:solidFill>
              </a:rPr>
            </a:br>
            <a:r>
              <a:rPr lang="en-US" altLang="ru-RU" sz="3200" b="1" dirty="0">
                <a:solidFill>
                  <a:srgbClr val="990000"/>
                </a:solidFill>
              </a:rPr>
              <a:t>(</a:t>
            </a:r>
            <a:r>
              <a:rPr lang="ru-RU" altLang="ru-RU" sz="3200" b="1" dirty="0">
                <a:solidFill>
                  <a:srgbClr val="990000"/>
                </a:solidFill>
              </a:rPr>
              <a:t>от греч. </a:t>
            </a:r>
            <a:r>
              <a:rPr lang="en-US" altLang="ru-RU" sz="3200" b="1" i="1" dirty="0" err="1">
                <a:solidFill>
                  <a:srgbClr val="990000"/>
                </a:solidFill>
              </a:rPr>
              <a:t>sarx</a:t>
            </a:r>
            <a:r>
              <a:rPr lang="en-US" altLang="ru-RU" sz="3200" b="1" i="1" dirty="0">
                <a:solidFill>
                  <a:srgbClr val="990000"/>
                </a:solidFill>
              </a:rPr>
              <a:t> </a:t>
            </a:r>
            <a:r>
              <a:rPr lang="en-US" altLang="ru-RU" sz="3200" b="1" dirty="0">
                <a:solidFill>
                  <a:srgbClr val="990000"/>
                </a:solidFill>
              </a:rPr>
              <a:t>- </a:t>
            </a:r>
            <a:r>
              <a:rPr lang="ru-RU" altLang="ru-RU" sz="3200" b="1" dirty="0">
                <a:solidFill>
                  <a:srgbClr val="990000"/>
                </a:solidFill>
              </a:rPr>
              <a:t>мясо, </a:t>
            </a:r>
            <a:r>
              <a:rPr lang="en-US" altLang="ru-RU" sz="3200" b="1" i="1" dirty="0" err="1">
                <a:solidFill>
                  <a:srgbClr val="990000"/>
                </a:solidFill>
              </a:rPr>
              <a:t>penia</a:t>
            </a:r>
            <a:r>
              <a:rPr lang="en-US" altLang="ru-RU" sz="3200" b="1" dirty="0">
                <a:solidFill>
                  <a:srgbClr val="990000"/>
                </a:solidFill>
              </a:rPr>
              <a:t> – </a:t>
            </a:r>
            <a:r>
              <a:rPr lang="ru-RU" altLang="ru-RU" sz="3200" b="1" dirty="0">
                <a:solidFill>
                  <a:srgbClr val="990000"/>
                </a:solidFill>
              </a:rPr>
              <a:t>мало</a:t>
            </a:r>
            <a:r>
              <a:rPr lang="en-US" altLang="ru-RU" sz="3200" b="1" dirty="0">
                <a:solidFill>
                  <a:srgbClr val="990000"/>
                </a:solidFill>
              </a:rPr>
              <a:t>)</a:t>
            </a:r>
            <a:endParaRPr lang="ru-RU" altLang="ru-RU" sz="3200" b="1" dirty="0">
              <a:solidFill>
                <a:srgbClr val="99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333" y="1495194"/>
            <a:ext cx="8667618" cy="39227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/>
              <a:t>     </a:t>
            </a:r>
            <a:r>
              <a:rPr lang="ru-RU" altLang="ru-RU" dirty="0"/>
              <a:t>синдромокомплекс, который характеризуется прогрессивным и </a:t>
            </a:r>
            <a:r>
              <a:rPr lang="ru-RU" altLang="ru-RU" b="1" dirty="0"/>
              <a:t>генерализированным снижением скелетной мышечной массы со снижением её силы и (или) функции, </a:t>
            </a:r>
            <a:r>
              <a:rPr lang="ru-RU" altLang="ru-RU" dirty="0"/>
              <a:t>обусловленные возрастными </a:t>
            </a:r>
            <a:r>
              <a:rPr lang="ru-RU" altLang="ru-RU" dirty="0" err="1"/>
              <a:t>нейро</a:t>
            </a:r>
            <a:r>
              <a:rPr lang="ru-RU" altLang="ru-RU" dirty="0"/>
              <a:t>-гуморальными сдвигами, нарушениями питания или мышечным катаболизмом</a:t>
            </a:r>
            <a:endParaRPr lang="ru-RU" altLang="ru-RU" sz="18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altLang="ru-RU" sz="1800" dirty="0"/>
              <a:t>Рабочая группа по изучению </a:t>
            </a:r>
            <a:r>
              <a:rPr lang="ru-RU" altLang="ru-RU" sz="1800" dirty="0" err="1"/>
              <a:t>саркопении</a:t>
            </a:r>
            <a:r>
              <a:rPr lang="ru-RU" altLang="ru-RU" sz="1800" dirty="0"/>
              <a:t> </a:t>
            </a:r>
            <a:endParaRPr lang="ru-RU" altLang="ru-RU" sz="1800" dirty="0" smtClean="0"/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altLang="ru-RU" sz="1800" dirty="0" smtClean="0"/>
              <a:t>(</a:t>
            </a:r>
            <a:r>
              <a:rPr lang="ru-RU" altLang="ru-RU" sz="1800" dirty="0" err="1"/>
              <a:t>European</a:t>
            </a:r>
            <a:r>
              <a:rPr lang="ru-RU" altLang="ru-RU" sz="1800" dirty="0"/>
              <a:t> </a:t>
            </a:r>
            <a:r>
              <a:rPr lang="ru-RU" altLang="ru-RU" sz="1800" dirty="0" err="1"/>
              <a:t>Working</a:t>
            </a:r>
            <a:r>
              <a:rPr lang="ru-RU" altLang="ru-RU" sz="1800" dirty="0"/>
              <a:t> Group </a:t>
            </a:r>
            <a:r>
              <a:rPr lang="ru-RU" altLang="ru-RU" sz="1800" dirty="0" err="1"/>
              <a:t>on</a:t>
            </a:r>
            <a:r>
              <a:rPr lang="ru-RU" altLang="ru-RU" sz="1800" dirty="0"/>
              <a:t> </a:t>
            </a:r>
            <a:r>
              <a:rPr lang="ru-RU" altLang="ru-RU" sz="1800" dirty="0" err="1"/>
              <a:t>Sarcopenia</a:t>
            </a:r>
            <a:r>
              <a:rPr lang="ru-RU" altLang="ru-RU" sz="1800" dirty="0"/>
              <a:t>  </a:t>
            </a:r>
            <a:r>
              <a:rPr lang="ru-RU" altLang="ru-RU" sz="1800" dirty="0" err="1"/>
              <a:t>in</a:t>
            </a:r>
            <a:r>
              <a:rPr lang="ru-RU" altLang="ru-RU" sz="1800" dirty="0"/>
              <a:t> </a:t>
            </a:r>
            <a:r>
              <a:rPr lang="ru-RU" altLang="ru-RU" sz="1800" dirty="0" err="1"/>
              <a:t>Older</a:t>
            </a:r>
            <a:r>
              <a:rPr lang="ru-RU" altLang="ru-RU" sz="1800" dirty="0"/>
              <a:t> </a:t>
            </a:r>
            <a:r>
              <a:rPr lang="ru-RU" altLang="ru-RU" sz="1800" dirty="0" err="1"/>
              <a:t>People</a:t>
            </a:r>
            <a:r>
              <a:rPr lang="ru-RU" altLang="ru-RU" sz="1800" dirty="0"/>
              <a:t> (EWGSOP, 2010).</a:t>
            </a:r>
          </a:p>
        </p:txBody>
      </p:sp>
      <p:sp>
        <p:nvSpPr>
          <p:cNvPr id="41990" name="TextBox 1"/>
          <p:cNvSpPr txBox="1">
            <a:spLocks noChangeArrowheads="1"/>
          </p:cNvSpPr>
          <p:nvPr/>
        </p:nvSpPr>
        <p:spPr bwMode="auto">
          <a:xfrm>
            <a:off x="763479" y="5210236"/>
            <a:ext cx="8208963" cy="101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b="1" dirty="0"/>
              <a:t>Термин «саркопения» впервые был использован Ирвином Розенбергом в 1989 г. для обозначения снижения мышечной массы вследствие естественного процесса старения.</a:t>
            </a:r>
            <a:endParaRPr lang="ru-RU" altLang="ru-RU" sz="2000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823606" y="157846"/>
            <a:ext cx="8229600" cy="95567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Саркопения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861" y="1308067"/>
            <a:ext cx="8856984" cy="4536504"/>
          </a:xfrm>
        </p:spPr>
        <p:txBody>
          <a:bodyPr/>
          <a:lstStyle/>
          <a:p>
            <a:pPr marL="273050" indent="-273050">
              <a:defRPr/>
            </a:pPr>
            <a:r>
              <a:rPr lang="ru-RU" sz="2400" b="1" i="1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Первичная</a:t>
            </a:r>
            <a:r>
              <a:rPr lang="ru-RU" sz="2000" b="1" i="1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2000" i="1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(возрастная </a:t>
            </a:r>
            <a:r>
              <a:rPr lang="ru-RU" sz="2000" i="1" dirty="0" err="1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програмированная</a:t>
            </a:r>
            <a:r>
              <a:rPr lang="ru-RU" sz="2000" i="1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неизбежность)</a:t>
            </a:r>
            <a:r>
              <a:rPr lang="ru-RU" sz="2000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-</a:t>
            </a:r>
            <a:r>
              <a:rPr lang="ru-RU" sz="1600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нет очевидных причин, кроме возрастного старения</a:t>
            </a:r>
            <a:r>
              <a:rPr lang="ru-RU" altLang="ru-RU" sz="2000" dirty="0"/>
              <a:t> (после 30 лет -1%, а после 50 лет 2% в год). </a:t>
            </a:r>
            <a:r>
              <a:rPr lang="ru-RU" altLang="ru-RU" sz="2000" b="1" dirty="0"/>
              <a:t>Может быть ассоциирована со старческой астенией.</a:t>
            </a:r>
            <a:endParaRPr lang="ru-RU" sz="2000" b="1" dirty="0">
              <a:highlight>
                <a:srgbClr val="000000">
                  <a:alpha val="0"/>
                </a:srgbClr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3050" indent="-273050">
              <a:defRPr/>
            </a:pPr>
            <a:r>
              <a:rPr lang="ru-RU" sz="2400" b="1" i="1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Вторичная саркопения</a:t>
            </a:r>
            <a:r>
              <a:rPr lang="ru-RU" sz="2000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- установлена одна или более причин:</a:t>
            </a:r>
          </a:p>
          <a:p>
            <a:pPr marL="1279525" lvl="3">
              <a:defRPr/>
            </a:pPr>
            <a:r>
              <a:rPr lang="ru-RU" b="1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Обусловленная ограничением подвижности</a:t>
            </a:r>
          </a:p>
          <a:p>
            <a:pPr marL="1828800" lvl="4" indent="0">
              <a:buNone/>
              <a:defRPr/>
            </a:pPr>
            <a:r>
              <a:rPr lang="ru-RU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постельный режим, сидячий образ жизни, потеря физической формы…</a:t>
            </a:r>
          </a:p>
          <a:p>
            <a:pPr marL="1279525" lvl="3">
              <a:defRPr/>
            </a:pPr>
            <a:r>
              <a:rPr lang="ru-RU" b="1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Связанная с заболеваниями</a:t>
            </a:r>
          </a:p>
          <a:p>
            <a:pPr marL="1828800" lvl="4" indent="0">
              <a:buNone/>
              <a:defRPr/>
            </a:pPr>
            <a:r>
              <a:rPr lang="ru-RU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тяжелые формы органной недостаточности (сердце, дыхательная система, печень, почки, мозг, кишечник), воспалительный процесс, злокачественное новообразование, эндокринное заболевание</a:t>
            </a:r>
          </a:p>
          <a:p>
            <a:pPr marL="1279525" lvl="3">
              <a:defRPr/>
            </a:pPr>
            <a:r>
              <a:rPr lang="ru-RU" b="1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Связанная с недостаточным питания</a:t>
            </a:r>
          </a:p>
          <a:p>
            <a:pPr marL="547688" lvl="1" indent="-273050">
              <a:defRPr/>
            </a:pPr>
            <a:endParaRPr lang="es-ES" altLang="sv-SE" sz="1800" dirty="0"/>
          </a:p>
          <a:p>
            <a:pPr>
              <a:defRPr/>
            </a:pPr>
            <a:endParaRPr lang="ru-R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>
          <a:xfrm>
            <a:off x="3334539" y="5959218"/>
            <a:ext cx="680769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33FF"/>
              </a:buClr>
              <a:buFont typeface="Times" pitchFamily="-65" charset="0"/>
              <a:buChar char="•"/>
              <a:defRPr sz="3200" b="1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FF"/>
                </a:solidFill>
                <a:effectLst/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ru-RU" sz="1600" dirty="0">
              <a:solidFill>
                <a:srgbClr val="2B3990"/>
              </a:solidFill>
              <a:highlight>
                <a:srgbClr val="000000">
                  <a:alpha val="0"/>
                </a:srgbClr>
              </a:highlight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algn="r" eaLnBrk="1" hangingPunct="1">
              <a:spcBef>
                <a:spcPct val="0"/>
              </a:spcBef>
              <a:buClrTx/>
              <a:buNone/>
              <a:defRPr/>
            </a:pPr>
            <a:r>
              <a:rPr lang="ru-RU" sz="1600" dirty="0" err="1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Cruz-Jentoft</a:t>
            </a:r>
            <a:r>
              <a:rPr lang="ru-RU" sz="1600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ru-RU" sz="1600" dirty="0" err="1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et</a:t>
            </a:r>
            <a:r>
              <a:rPr lang="ru-RU" sz="1600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ru-RU" sz="1600" dirty="0" err="1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al</a:t>
            </a:r>
            <a:r>
              <a:rPr lang="ru-RU" sz="1600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. </a:t>
            </a:r>
            <a:r>
              <a:rPr lang="ru-RU" sz="1600" dirty="0" err="1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Age</a:t>
            </a:r>
            <a:r>
              <a:rPr lang="ru-RU" sz="1600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ru-RU" sz="1600" dirty="0" err="1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Aging</a:t>
            </a:r>
            <a:r>
              <a:rPr lang="ru-RU" sz="1600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2010; 39: 412–23</a:t>
            </a:r>
            <a:r>
              <a:rPr lang="ru-RU" sz="1600" b="0" dirty="0">
                <a:highlight>
                  <a:srgbClr val="000000">
                    <a:alpha val="0"/>
                  </a:srgbClr>
                </a:highligh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891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901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Основные проявления синдрома возобновленного питания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539" y="1609965"/>
            <a:ext cx="9090804" cy="5179024"/>
          </a:xfrm>
        </p:spPr>
        <p:txBody>
          <a:bodyPr>
            <a:normAutofit fontScale="85000" lnSpcReduction="20000"/>
          </a:bodyPr>
          <a:lstStyle/>
          <a:p>
            <a:r>
              <a:rPr lang="ru-RU" sz="3100" b="1" dirty="0"/>
              <a:t>З</a:t>
            </a:r>
            <a:r>
              <a:rPr lang="ru-RU" sz="3100" b="1" dirty="0" smtClean="0"/>
              <a:t>адержка </a:t>
            </a:r>
            <a:r>
              <a:rPr lang="ru-RU" sz="3100" b="1" dirty="0"/>
              <a:t>натрия и воды</a:t>
            </a:r>
            <a:r>
              <a:rPr lang="ru-RU" sz="3100" dirty="0"/>
              <a:t>, ведущие к появлению отеков и развитию сердечной </a:t>
            </a:r>
            <a:r>
              <a:rPr lang="ru-RU" sz="3100" dirty="0" smtClean="0"/>
              <a:t>недостаточности</a:t>
            </a:r>
            <a:endParaRPr lang="ru-RU" sz="3100" dirty="0"/>
          </a:p>
          <a:p>
            <a:r>
              <a:rPr lang="ru-RU" sz="3100" b="1" dirty="0"/>
              <a:t>Г</a:t>
            </a:r>
            <a:r>
              <a:rPr lang="ru-RU" sz="3100" b="1" dirty="0" smtClean="0"/>
              <a:t>ипокалиемия </a:t>
            </a:r>
            <a:r>
              <a:rPr lang="ru-RU" sz="3100" b="1" dirty="0"/>
              <a:t>(&lt;3 </a:t>
            </a:r>
            <a:r>
              <a:rPr lang="ru-RU" sz="3100" b="1" dirty="0" err="1"/>
              <a:t>ммоль</a:t>
            </a:r>
            <a:r>
              <a:rPr lang="ru-RU" sz="3100" b="1" dirty="0"/>
              <a:t>/л), </a:t>
            </a:r>
            <a:r>
              <a:rPr lang="ru-RU" sz="3100" dirty="0"/>
              <a:t>обусловленная быстрым перемещением калия в клетки, происходящим при поглощении ими глюкозы и аминокислот для синтеза гликогена и </a:t>
            </a:r>
            <a:r>
              <a:rPr lang="ru-RU" sz="3100" dirty="0" smtClean="0"/>
              <a:t>белка</a:t>
            </a:r>
            <a:endParaRPr lang="ru-RU" sz="3100" dirty="0"/>
          </a:p>
          <a:p>
            <a:r>
              <a:rPr lang="ru-RU" sz="3100" b="1" dirty="0"/>
              <a:t>Г</a:t>
            </a:r>
            <a:r>
              <a:rPr lang="ru-RU" sz="3100" b="1" dirty="0" smtClean="0"/>
              <a:t>ипофосфатемия </a:t>
            </a:r>
            <a:r>
              <a:rPr lang="ru-RU" sz="3100" b="1" dirty="0"/>
              <a:t>(&lt;0,60 </a:t>
            </a:r>
            <a:r>
              <a:rPr lang="ru-RU" sz="3100" b="1" dirty="0" err="1"/>
              <a:t>ммоль</a:t>
            </a:r>
            <a:r>
              <a:rPr lang="ru-RU" sz="3100" b="1" dirty="0"/>
              <a:t>/л), </a:t>
            </a:r>
            <a:r>
              <a:rPr lang="ru-RU" sz="3100" dirty="0" smtClean="0"/>
              <a:t>возникающая </a:t>
            </a:r>
            <a:r>
              <a:rPr lang="ru-RU" sz="3100" dirty="0"/>
              <a:t>в результате потребления фосфата для </a:t>
            </a:r>
            <a:r>
              <a:rPr lang="ru-RU" sz="3100" dirty="0" err="1"/>
              <a:t>фосфорилирования</a:t>
            </a:r>
            <a:r>
              <a:rPr lang="ru-RU" sz="3100" dirty="0"/>
              <a:t> глюкозы и синтеза </a:t>
            </a:r>
            <a:r>
              <a:rPr lang="ru-RU" sz="3100" dirty="0" err="1"/>
              <a:t>аденозинтрифосфата</a:t>
            </a:r>
            <a:r>
              <a:rPr lang="ru-RU" sz="3100" dirty="0"/>
              <a:t> (АТФ</a:t>
            </a:r>
            <a:r>
              <a:rPr lang="ru-RU" sz="3100" dirty="0" smtClean="0"/>
              <a:t>)</a:t>
            </a:r>
            <a:endParaRPr lang="ru-RU" sz="3100" dirty="0"/>
          </a:p>
          <a:p>
            <a:r>
              <a:rPr lang="ru-RU" sz="3100" b="1" dirty="0"/>
              <a:t>Г</a:t>
            </a:r>
            <a:r>
              <a:rPr lang="ru-RU" sz="3100" b="1" dirty="0" smtClean="0"/>
              <a:t>ипомагниемия </a:t>
            </a:r>
            <a:r>
              <a:rPr lang="ru-RU" sz="3100" b="1" dirty="0"/>
              <a:t>(&lt; 0,50 </a:t>
            </a:r>
            <a:r>
              <a:rPr lang="ru-RU" sz="3100" b="1" dirty="0" err="1"/>
              <a:t>ммоль</a:t>
            </a:r>
            <a:r>
              <a:rPr lang="ru-RU" sz="3100" b="1" dirty="0"/>
              <a:t>/л), </a:t>
            </a:r>
            <a:r>
              <a:rPr lang="ru-RU" sz="3100" dirty="0" smtClean="0"/>
              <a:t>обусловленная </a:t>
            </a:r>
            <a:r>
              <a:rPr lang="ru-RU" sz="3100" dirty="0"/>
              <a:t>поглощением магния клетками для использования его в синтезе </a:t>
            </a:r>
            <a:r>
              <a:rPr lang="ru-RU" sz="3100" dirty="0" smtClean="0"/>
              <a:t>АТФ</a:t>
            </a:r>
            <a:endParaRPr lang="ru-RU" sz="3100" dirty="0"/>
          </a:p>
          <a:p>
            <a:r>
              <a:rPr lang="ru-RU" sz="3100" b="1" dirty="0" smtClean="0"/>
              <a:t>Развитие </a:t>
            </a:r>
            <a:r>
              <a:rPr lang="ru-RU" sz="3100" b="1" dirty="0" err="1" smtClean="0"/>
              <a:t>лактат</a:t>
            </a:r>
            <a:r>
              <a:rPr lang="ru-RU" sz="3100" b="1" dirty="0" smtClean="0"/>
              <a:t>-ацидоза</a:t>
            </a:r>
            <a:r>
              <a:rPr lang="ru-RU" sz="3200" b="1" i="1" dirty="0" smtClean="0"/>
              <a:t> </a:t>
            </a:r>
            <a:r>
              <a:rPr lang="ru-RU" sz="3200" dirty="0" smtClean="0"/>
              <a:t>(</a:t>
            </a:r>
            <a:r>
              <a:rPr lang="ru-RU" sz="3100" dirty="0" smtClean="0"/>
              <a:t>энцефалопатия Вернике и/или </a:t>
            </a:r>
            <a:r>
              <a:rPr lang="ru-RU" sz="3100" dirty="0" err="1" smtClean="0"/>
              <a:t>кардиомиопатия</a:t>
            </a:r>
            <a:r>
              <a:rPr lang="ru-RU" sz="3100" dirty="0" smtClean="0"/>
              <a:t>) </a:t>
            </a:r>
            <a:r>
              <a:rPr lang="ru-RU" sz="3200" dirty="0" smtClean="0"/>
              <a:t>вследствие </a:t>
            </a:r>
            <a:r>
              <a:rPr lang="ru-RU" sz="3100" b="1" dirty="0"/>
              <a:t>д</a:t>
            </a:r>
            <a:r>
              <a:rPr lang="ru-RU" sz="3100" b="1" dirty="0" smtClean="0"/>
              <a:t>ефицит тиамина, </a:t>
            </a:r>
            <a:r>
              <a:rPr lang="ru-RU" sz="3100" dirty="0" smtClean="0"/>
              <a:t>являющегося </a:t>
            </a:r>
            <a:r>
              <a:rPr lang="ru-RU" sz="3100" dirty="0" err="1" smtClean="0"/>
              <a:t>кофактором</a:t>
            </a:r>
            <a:r>
              <a:rPr lang="ru-RU" sz="3100" dirty="0" smtClean="0"/>
              <a:t> процессов гликолиза, что ведет к нарушению метаболизма глюкозы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4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01FC372-72F3-68DA-A291-2B02D9CDF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17097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8029960E-0948-5010-FB6A-E37C96B61EC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9288" y="1635126"/>
          <a:ext cx="9148009" cy="514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Диаграмма" r:id="rId4" imgW="6286534" imgH="3136860" progId="MSGraph.Chart.8">
                  <p:embed followColorScheme="full"/>
                </p:oleObj>
              </mc:Choice>
              <mc:Fallback>
                <p:oleObj name="Диаграмма" r:id="rId4" imgW="6286534" imgH="3136860" progId="MSGraph.Chart.8">
                  <p:embed followColorScheme="full"/>
                  <p:pic>
                    <p:nvPicPr>
                      <p:cNvPr id="15363" name="Object 3">
                        <a:extLst>
                          <a:ext uri="{FF2B5EF4-FFF2-40B4-BE49-F238E27FC236}">
                            <a16:creationId xmlns:a16="http://schemas.microsoft.com/office/drawing/2014/main" id="{8029960E-0948-5010-FB6A-E37C96B61E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88" y="1635126"/>
                        <a:ext cx="9148009" cy="5145236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>
            <a:extLst>
              <a:ext uri="{FF2B5EF4-FFF2-40B4-BE49-F238E27FC236}">
                <a16:creationId xmlns:a16="http://schemas.microsoft.com/office/drawing/2014/main" id="{643172A9-DA4E-426B-9DD2-BCC7A101B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7420" y="69986"/>
            <a:ext cx="8640763" cy="892175"/>
          </a:xfrm>
        </p:spPr>
        <p:txBody>
          <a:bodyPr/>
          <a:lstStyle/>
          <a:p>
            <a:pPr algn="ctr" eaLnBrk="1" hangingPunct="1"/>
            <a:r>
              <a:rPr lang="ru-RU" altLang="ru-RU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Относительная площадь коллагена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290FCD1D-4821-4E4D-BDE9-7EF1E69A6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1557339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4BBC59BD-F4B3-5D91-1765-16CF2DE9E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449" y="1063372"/>
            <a:ext cx="6340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% от общей площади СО тонкой кишки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E70AF22E-C2B9-900C-4980-2ED849EB2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663" y="6300995"/>
            <a:ext cx="2689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bg1"/>
                </a:solidFill>
              </a:rPr>
              <a:t>Костюкевич О.И., 2004</a:t>
            </a:r>
          </a:p>
        </p:txBody>
      </p:sp>
      <p:sp>
        <p:nvSpPr>
          <p:cNvPr id="15370" name="Text Box 16">
            <a:extLst>
              <a:ext uri="{FF2B5EF4-FFF2-40B4-BE49-F238E27FC236}">
                <a16:creationId xmlns:a16="http://schemas.microsoft.com/office/drawing/2014/main" id="{928ED341-9E3C-40C7-6DC1-C54048A68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802" y="1701362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15374" name="Text Box 20">
            <a:extLst>
              <a:ext uri="{FF2B5EF4-FFF2-40B4-BE49-F238E27FC236}">
                <a16:creationId xmlns:a16="http://schemas.microsoft.com/office/drawing/2014/main" id="{31BD60C3-AB3F-6394-B6FC-FAFD0F5FC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332" y="17097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670372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260350"/>
            <a:ext cx="8964613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b="1">
                <a:solidFill>
                  <a:srgbClr val="993300"/>
                </a:solidFill>
              </a:rPr>
              <a:t>Основные причины недостаточной реакции организма на проводимую НМТ при раковой кахексии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916113"/>
            <a:ext cx="8518525" cy="4525962"/>
          </a:xfrm>
        </p:spPr>
        <p:txBody>
          <a:bodyPr/>
          <a:lstStyle/>
          <a:p>
            <a:r>
              <a:rPr lang="ru-RU" altLang="ru-RU"/>
              <a:t>Продукция пептидов – активирующих  липолиз и миолиз</a:t>
            </a:r>
          </a:p>
          <a:p>
            <a:r>
              <a:rPr lang="ru-RU" altLang="ru-RU"/>
              <a:t>Системное воспаление </a:t>
            </a:r>
          </a:p>
          <a:p>
            <a:endParaRPr lang="ru-RU" altLang="ru-RU"/>
          </a:p>
          <a:p>
            <a:r>
              <a:rPr lang="ru-RU" altLang="ru-RU"/>
              <a:t>Физическая активность </a:t>
            </a:r>
          </a:p>
          <a:p>
            <a:pPr>
              <a:buFontTx/>
              <a:buNone/>
            </a:pPr>
            <a:endParaRPr lang="ru-RU" altLang="ru-RU"/>
          </a:p>
          <a:p>
            <a:r>
              <a:rPr lang="ru-RU" altLang="ru-RU"/>
              <a:t>Возраст 	</a:t>
            </a:r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8616950" y="2492375"/>
            <a:ext cx="647700" cy="649288"/>
          </a:xfrm>
          <a:prstGeom prst="upArrow">
            <a:avLst>
              <a:gd name="adj1" fmla="val 50000"/>
              <a:gd name="adj2" fmla="val 25061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8616951" y="4221163"/>
            <a:ext cx="576263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8688388" y="5661025"/>
            <a:ext cx="576262" cy="649288"/>
          </a:xfrm>
          <a:prstGeom prst="upArrow">
            <a:avLst>
              <a:gd name="adj1" fmla="val 50000"/>
              <a:gd name="adj2" fmla="val 2816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7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908050"/>
            <a:ext cx="8713788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>
                <a:solidFill>
                  <a:srgbClr val="993300"/>
                </a:solidFill>
              </a:rPr>
              <a:t>Мультимодальный подход к лечению кахексии, способствующий улучшению качества и продолжительности жизни пациентов</a:t>
            </a:r>
            <a:r>
              <a:rPr lang="ru-RU" altLang="ru-RU" sz="3200">
                <a:solidFill>
                  <a:srgbClr val="CC3300"/>
                </a:solidFill>
              </a:rPr>
              <a:t>  </a:t>
            </a:r>
            <a:br>
              <a:rPr lang="ru-RU" altLang="ru-RU" sz="3200">
                <a:solidFill>
                  <a:srgbClr val="CC3300"/>
                </a:solidFill>
              </a:rPr>
            </a:br>
            <a:r>
              <a:rPr lang="ru-RU" altLang="ru-RU" sz="3200">
                <a:solidFill>
                  <a:srgbClr val="CC3300"/>
                </a:solidFill>
              </a:rPr>
              <a:t/>
            </a:r>
            <a:br>
              <a:rPr lang="ru-RU" altLang="ru-RU" sz="3200">
                <a:solidFill>
                  <a:srgbClr val="CC3300"/>
                </a:solidFill>
              </a:rPr>
            </a:br>
            <a:endParaRPr lang="ru-RU" altLang="ru-RU" sz="3200">
              <a:solidFill>
                <a:srgbClr val="CC33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989138"/>
            <a:ext cx="8893175" cy="4868862"/>
          </a:xfrm>
        </p:spPr>
        <p:txBody>
          <a:bodyPr/>
          <a:lstStyle/>
          <a:p>
            <a:r>
              <a:rPr lang="ru-RU" altLang="ru-RU" b="1"/>
              <a:t>Оптимальная нутриционная поддержка</a:t>
            </a:r>
          </a:p>
          <a:p>
            <a:r>
              <a:rPr lang="ru-RU" altLang="ru-RU" b="1"/>
              <a:t>Ингибиторы циклооксигеназы</a:t>
            </a:r>
          </a:p>
          <a:p>
            <a:r>
              <a:rPr lang="ru-RU" altLang="ru-RU" b="1"/>
              <a:t>Эйкозапентоеновая кислота</a:t>
            </a:r>
          </a:p>
          <a:p>
            <a:pPr algn="ctr">
              <a:buFontTx/>
              <a:buNone/>
            </a:pPr>
            <a:r>
              <a:rPr lang="ru-RU" altLang="ru-RU" b="1">
                <a:solidFill>
                  <a:srgbClr val="993300"/>
                </a:solidFill>
              </a:rPr>
              <a:t>Для достижения положительных результатов, самым существенным компонентом оказалась нутриционная поддержка</a:t>
            </a:r>
            <a:r>
              <a:rPr lang="ru-RU" altLang="ru-RU"/>
              <a:t> </a:t>
            </a:r>
          </a:p>
          <a:p>
            <a:pPr algn="r">
              <a:buFontTx/>
              <a:buNone/>
            </a:pPr>
            <a:r>
              <a:rPr lang="ru-RU" altLang="ru-RU"/>
              <a:t>    </a:t>
            </a:r>
            <a:r>
              <a:rPr lang="ru-RU" altLang="ru-RU" sz="1800" b="1"/>
              <a:t>Lundholm K, et al. Palliative nutritional intervention in addition to cyclooxygenase and erythropoietin treatment for patients with malignant disease: Effects on survival, metabolism, and function. Cancer 2004;100:1967-77</a:t>
            </a:r>
            <a:r>
              <a:rPr lang="ru-RU" altLang="ru-RU" sz="2400"/>
              <a:t>. </a:t>
            </a:r>
          </a:p>
          <a:p>
            <a:pPr algn="r"/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2402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rgbClr val="CC3300"/>
                </a:solidFill>
              </a:rPr>
              <a:t>Наиболее эффективные комбинации при кахексии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8507413" cy="4525963"/>
          </a:xfrm>
        </p:spPr>
        <p:txBody>
          <a:bodyPr/>
          <a:lstStyle/>
          <a:p>
            <a:r>
              <a:rPr lang="ru-RU" altLang="ru-RU" b="1"/>
              <a:t>Мегестрол ацетат </a:t>
            </a:r>
            <a:r>
              <a:rPr lang="ru-RU" altLang="ru-RU" sz="2400" b="1"/>
              <a:t>(320 – 640 мг/сут)</a:t>
            </a:r>
            <a:r>
              <a:rPr lang="ru-RU" altLang="ru-RU" b="1"/>
              <a:t> +  ингибиторы циклооксигеназы </a:t>
            </a:r>
            <a:r>
              <a:rPr lang="ru-RU" altLang="ru-RU" sz="2400"/>
              <a:t>(ибупрофен  – 1200 – 1600 мг/сут, целекоксиб – 800 мг/сут)</a:t>
            </a:r>
            <a:r>
              <a:rPr lang="ru-RU" altLang="ru-RU" b="1"/>
              <a:t> - </a:t>
            </a:r>
            <a:r>
              <a:rPr lang="ru-RU" altLang="ru-RU" sz="2400" b="1"/>
              <a:t>большее увеличение МТ у  пациентов с прогрессирующим раком ЖКТ, чем при приеме только одного мегестрола ацетата</a:t>
            </a:r>
          </a:p>
          <a:p>
            <a:r>
              <a:rPr lang="ru-RU" altLang="ru-RU" b="1"/>
              <a:t>Ингибиторы циклооксигеназы + эйкозапентоеновая кислота </a:t>
            </a:r>
            <a:r>
              <a:rPr lang="ru-RU" altLang="ru-RU" sz="2400" b="1"/>
              <a:t>(ЭПК- 4 г/сут)</a:t>
            </a:r>
          </a:p>
          <a:p>
            <a:endParaRPr lang="ru-RU" altLang="ru-RU" sz="2400" b="1"/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1354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   Физическая бездеятельность является одним из основным катаболических механизмов у тяжело больных пациентов (нет стимула для синтеза белка)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/>
              <a:t>Пути преодоления:</a:t>
            </a:r>
          </a:p>
          <a:p>
            <a:pPr>
              <a:lnSpc>
                <a:spcPct val="90000"/>
              </a:lnSpc>
            </a:pPr>
            <a:r>
              <a:rPr lang="ru-RU" altLang="ru-RU"/>
              <a:t>Ранняя физическая активизация</a:t>
            </a:r>
          </a:p>
          <a:p>
            <a:pPr>
              <a:lnSpc>
                <a:spcPct val="90000"/>
              </a:lnSpc>
            </a:pPr>
            <a:r>
              <a:rPr lang="ru-RU" altLang="ru-RU"/>
              <a:t>Повышенное белковое обеспечение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22690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/>
              <a:t>Основные положения раковой анорексии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/>
              <a:t>Раковая анорексия представляет собой клинически значимый симптом, который играет важную роль в развитии и усилении кахексии;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/>
              <a:t>Раковая анорексия негативно влияет на качество жизни пациентов;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/>
              <a:t>Раковая анорексия связана со сниженным уровнем выживаемости;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/>
              <a:t>Терапевтические методы лечения анорексии существуют, но остается необходимость в их совершенствовании;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/>
              <a:t>Пациентам с раковой анорексией необходимо давать нутрициологические рекомендации;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/>
              <a:t> Если же нутрициологических рекомендаций недостаточно или они не приносят результата, то необходима лекарственная терапия. </a:t>
            </a:r>
          </a:p>
        </p:txBody>
      </p:sp>
    </p:spTree>
    <p:extLst>
      <p:ext uri="{BB962C8B-B14F-4D97-AF65-F5344CB8AC3E}">
        <p14:creationId xmlns:p14="http://schemas.microsoft.com/office/powerpoint/2010/main" val="40919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/>
              <a:t>Метаболические изменения у онкологических пациентов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/>
              <a:t>Углеводы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/>
              <a:t> - повышенный глюконеогенез из аминокислот, лактата и глицерина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/>
              <a:t> – повышенная утилизация глюкозы и повторное ее использование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/>
              <a:t> – инсулинорезистентность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/>
              <a:t>Липиды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/>
              <a:t>      – повышенный липолиз</a:t>
            </a:r>
            <a:br>
              <a:rPr lang="ru-RU" altLang="ru-RU" sz="1800"/>
            </a:br>
            <a:r>
              <a:rPr lang="ru-RU" altLang="ru-RU" sz="1800"/>
              <a:t>– повышенный оборот глицерина и жирных кислот</a:t>
            </a:r>
            <a:br>
              <a:rPr lang="ru-RU" altLang="ru-RU" sz="1800"/>
            </a:br>
            <a:r>
              <a:rPr lang="ru-RU" altLang="ru-RU" sz="1800"/>
              <a:t>– липидное окисление, неингибирующееся</a:t>
            </a:r>
            <a:br>
              <a:rPr lang="ru-RU" altLang="ru-RU" sz="1800"/>
            </a:br>
            <a:r>
              <a:rPr lang="ru-RU" altLang="ru-RU" sz="1800"/>
              <a:t>– пониженный липогенез</a:t>
            </a:r>
            <a:br>
              <a:rPr lang="ru-RU" altLang="ru-RU" sz="1800"/>
            </a:br>
            <a:r>
              <a:rPr lang="ru-RU" altLang="ru-RU" sz="1800"/>
              <a:t>– пониженная активность липопротеидлипазы</a:t>
            </a:r>
            <a:br>
              <a:rPr lang="ru-RU" altLang="ru-RU" sz="1800"/>
            </a:br>
            <a:r>
              <a:rPr lang="ru-RU" altLang="ru-RU" sz="1800"/>
              <a:t>– непостоянное повышение уровня в плазме</a:t>
            </a:r>
            <a:br>
              <a:rPr lang="ru-RU" altLang="ru-RU" sz="1800"/>
            </a:br>
            <a:r>
              <a:rPr lang="ru-RU" altLang="ru-RU" sz="1800"/>
              <a:t>– непостоянное повышение уровня заменимых жирных кислот липидов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/>
              <a:t>Белок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/>
              <a:t>      – повышенный катаболизм мышечного белка</a:t>
            </a:r>
            <a:br>
              <a:rPr lang="ru-RU" altLang="ru-RU" sz="1800"/>
            </a:br>
            <a:r>
              <a:rPr lang="ru-RU" altLang="ru-RU" sz="1800"/>
              <a:t>– повышенный оборот общего белка организма</a:t>
            </a:r>
            <a:br>
              <a:rPr lang="ru-RU" altLang="ru-RU" sz="1800"/>
            </a:br>
            <a:r>
              <a:rPr lang="ru-RU" altLang="ru-RU" sz="1800"/>
              <a:t>– повышенный синтез белка в печени</a:t>
            </a:r>
            <a:br>
              <a:rPr lang="ru-RU" altLang="ru-RU" sz="1800"/>
            </a:br>
            <a:r>
              <a:rPr lang="ru-RU" altLang="ru-RU" sz="1800"/>
              <a:t>– пониженный синтез белка в мышцах</a:t>
            </a:r>
          </a:p>
        </p:txBody>
      </p:sp>
    </p:spTree>
    <p:extLst>
      <p:ext uri="{BB962C8B-B14F-4D97-AF65-F5344CB8AC3E}">
        <p14:creationId xmlns:p14="http://schemas.microsoft.com/office/powerpoint/2010/main" val="18970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274638"/>
            <a:ext cx="870585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>
                <a:solidFill>
                  <a:srgbClr val="800000"/>
                </a:solidFill>
              </a:rPr>
              <a:t>Мультимодальный подход к лечению саркопении и кахексии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3263" y="1916113"/>
            <a:ext cx="8507412" cy="5257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2600" dirty="0">
                <a:solidFill>
                  <a:srgbClr val="002060"/>
                </a:solidFill>
              </a:rPr>
              <a:t>Адекватное субстратное обеспечение –энергия 25-35 ккал/кг, белок 1,2-1,5 г/кг (фундаментальное базисное требование)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600" dirty="0">
                <a:solidFill>
                  <a:srgbClr val="002060"/>
                </a:solidFill>
              </a:rPr>
              <a:t>Регулярные физические упражнения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600" dirty="0">
                <a:solidFill>
                  <a:srgbClr val="002060"/>
                </a:solidFill>
              </a:rPr>
              <a:t>Стимуляция аппетита (</a:t>
            </a:r>
            <a:r>
              <a:rPr lang="ru-RU" altLang="ru-RU" sz="2600" dirty="0" err="1">
                <a:solidFill>
                  <a:srgbClr val="002060"/>
                </a:solidFill>
              </a:rPr>
              <a:t>мегестрол</a:t>
            </a:r>
            <a:r>
              <a:rPr lang="ru-RU" altLang="ru-RU" sz="2600" dirty="0">
                <a:solidFill>
                  <a:srgbClr val="002060"/>
                </a:solidFill>
              </a:rPr>
              <a:t> ацетат, </a:t>
            </a:r>
            <a:r>
              <a:rPr lang="ru-RU" altLang="ru-RU" sz="2600" dirty="0" err="1">
                <a:solidFill>
                  <a:srgbClr val="002060"/>
                </a:solidFill>
              </a:rPr>
              <a:t>сегидрин</a:t>
            </a:r>
            <a:r>
              <a:rPr lang="ru-RU" altLang="ru-RU" sz="2600" dirty="0">
                <a:solidFill>
                  <a:srgbClr val="002060"/>
                </a:solidFill>
              </a:rPr>
              <a:t>, ЭПК, алкоголь)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600" dirty="0">
                <a:solidFill>
                  <a:srgbClr val="002060"/>
                </a:solidFill>
              </a:rPr>
              <a:t>Снижение катаболизма (</a:t>
            </a:r>
            <a:r>
              <a:rPr lang="ru-RU" altLang="ru-RU" sz="2600" dirty="0" err="1">
                <a:solidFill>
                  <a:srgbClr val="002060"/>
                </a:solidFill>
              </a:rPr>
              <a:t>фармаконутриенты</a:t>
            </a:r>
            <a:r>
              <a:rPr lang="ru-RU" altLang="ru-RU" sz="2600" dirty="0">
                <a:solidFill>
                  <a:srgbClr val="002060"/>
                </a:solidFill>
              </a:rPr>
              <a:t> –</a:t>
            </a:r>
            <a:r>
              <a:rPr lang="ru-RU" altLang="ru-RU" sz="2600" dirty="0" err="1">
                <a:solidFill>
                  <a:srgbClr val="002060"/>
                </a:solidFill>
              </a:rPr>
              <a:t>глутамин</a:t>
            </a:r>
            <a:r>
              <a:rPr lang="ru-RU" altLang="ru-RU" sz="2600" dirty="0">
                <a:solidFill>
                  <a:srgbClr val="002060"/>
                </a:solidFill>
              </a:rPr>
              <a:t>, ВСАА, креатин, ингибиторы </a:t>
            </a:r>
            <a:r>
              <a:rPr lang="ru-RU" altLang="ru-RU" sz="2600" dirty="0" err="1">
                <a:solidFill>
                  <a:srgbClr val="002060"/>
                </a:solidFill>
              </a:rPr>
              <a:t>циклооксигеназы</a:t>
            </a:r>
            <a:r>
              <a:rPr lang="ru-RU" altLang="ru-RU" sz="2600" dirty="0">
                <a:solidFill>
                  <a:srgbClr val="002060"/>
                </a:solidFill>
              </a:rPr>
              <a:t> –НПВС,)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600" dirty="0">
                <a:solidFill>
                  <a:srgbClr val="002060"/>
                </a:solidFill>
              </a:rPr>
              <a:t>Стимуляция анаболических процессов (Вит В6, В12, фолиевая кислота, цинк, анаболики)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600" dirty="0" err="1">
                <a:solidFill>
                  <a:srgbClr val="002060"/>
                </a:solidFill>
              </a:rPr>
              <a:t>Митохондриальные</a:t>
            </a:r>
            <a:r>
              <a:rPr lang="ru-RU" altLang="ru-RU" sz="2600" dirty="0">
                <a:solidFill>
                  <a:srgbClr val="002060"/>
                </a:solidFill>
              </a:rPr>
              <a:t> стимуляторы (</a:t>
            </a:r>
            <a:r>
              <a:rPr lang="ru-RU" altLang="ru-RU" sz="2600" dirty="0" err="1">
                <a:solidFill>
                  <a:srgbClr val="002060"/>
                </a:solidFill>
              </a:rPr>
              <a:t>сукцинат</a:t>
            </a:r>
            <a:r>
              <a:rPr lang="ru-RU" altLang="ru-RU" sz="2600" dirty="0">
                <a:solidFill>
                  <a:srgbClr val="002060"/>
                </a:solidFill>
              </a:rPr>
              <a:t>, </a:t>
            </a:r>
            <a:r>
              <a:rPr lang="ru-RU" altLang="ru-RU" sz="2600" dirty="0" err="1">
                <a:solidFill>
                  <a:srgbClr val="002060"/>
                </a:solidFill>
              </a:rPr>
              <a:t>фумарат</a:t>
            </a:r>
            <a:r>
              <a:rPr lang="ru-RU" altLang="ru-RU" sz="2600" dirty="0">
                <a:solidFill>
                  <a:srgbClr val="002060"/>
                </a:solidFill>
              </a:rPr>
              <a:t>, </a:t>
            </a:r>
            <a:r>
              <a:rPr lang="ru-RU" altLang="ru-RU" sz="2600" dirty="0" err="1">
                <a:solidFill>
                  <a:srgbClr val="002060"/>
                </a:solidFill>
              </a:rPr>
              <a:t>цитрулин</a:t>
            </a:r>
            <a:r>
              <a:rPr lang="ru-RU" altLang="ru-RU" sz="2600" dirty="0">
                <a:solidFill>
                  <a:srgbClr val="002060"/>
                </a:solidFill>
              </a:rPr>
              <a:t>, </a:t>
            </a:r>
            <a:r>
              <a:rPr lang="ru-RU" altLang="ru-RU" sz="2600" dirty="0" err="1">
                <a:solidFill>
                  <a:srgbClr val="002060"/>
                </a:solidFill>
              </a:rPr>
              <a:t>убихинон</a:t>
            </a:r>
            <a:r>
              <a:rPr lang="ru-RU" altLang="ru-RU" sz="2600" dirty="0">
                <a:solidFill>
                  <a:srgbClr val="002060"/>
                </a:solidFill>
              </a:rPr>
              <a:t>, </a:t>
            </a:r>
            <a:r>
              <a:rPr lang="ru-RU" altLang="ru-RU" sz="2600" dirty="0" err="1">
                <a:solidFill>
                  <a:srgbClr val="002060"/>
                </a:solidFill>
              </a:rPr>
              <a:t>левокарнитин</a:t>
            </a:r>
            <a:r>
              <a:rPr lang="ru-RU" altLang="ru-RU" sz="2600" dirty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80000"/>
              </a:lnSpc>
              <a:defRPr/>
            </a:pPr>
            <a:endParaRPr lang="ru-RU" altLang="ru-RU" sz="24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altLang="ru-RU" sz="24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ru-RU" alt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установления диагноза кахексии необходимы пять составляющих: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10277"/>
          </a:xfrm>
        </p:spPr>
        <p:txBody>
          <a:bodyPr/>
          <a:lstStyle/>
          <a:p>
            <a:r>
              <a:rPr lang="ru-RU" dirty="0" smtClean="0"/>
              <a:t>истощение </a:t>
            </a:r>
            <a:r>
              <a:rPr lang="ru-RU" dirty="0"/>
              <a:t>запасов мышечной массы и силы;  </a:t>
            </a:r>
            <a:endParaRPr lang="ru-RU" dirty="0" smtClean="0"/>
          </a:p>
          <a:p>
            <a:r>
              <a:rPr lang="ru-RU" dirty="0" smtClean="0"/>
              <a:t>анорексия </a:t>
            </a:r>
            <a:r>
              <a:rPr lang="ru-RU" dirty="0"/>
              <a:t>или уменьшение потребления пищи;  </a:t>
            </a:r>
            <a:endParaRPr lang="ru-RU" dirty="0" smtClean="0"/>
          </a:p>
          <a:p>
            <a:r>
              <a:rPr lang="ru-RU" dirty="0" smtClean="0"/>
              <a:t>наличие </a:t>
            </a:r>
            <a:r>
              <a:rPr lang="ru-RU" dirty="0"/>
              <a:t>катаболических маркёров;  </a:t>
            </a:r>
            <a:endParaRPr lang="ru-RU" dirty="0" smtClean="0"/>
          </a:p>
          <a:p>
            <a:r>
              <a:rPr lang="ru-RU" dirty="0" smtClean="0"/>
              <a:t>функциональные </a:t>
            </a:r>
            <a:r>
              <a:rPr lang="ru-RU" dirty="0"/>
              <a:t>нарушения;  </a:t>
            </a:r>
            <a:endParaRPr lang="ru-RU" dirty="0" smtClean="0"/>
          </a:p>
          <a:p>
            <a:r>
              <a:rPr lang="ru-RU" dirty="0" smtClean="0"/>
              <a:t>психосоциальные </a:t>
            </a:r>
            <a:r>
              <a:rPr lang="ru-RU" dirty="0"/>
              <a:t>последствия.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07698" y="4735902"/>
            <a:ext cx="9454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Сытов</a:t>
            </a:r>
            <a:r>
              <a:rPr lang="ru-RU" dirty="0"/>
              <a:t> А. В., </a:t>
            </a:r>
            <a:r>
              <a:rPr lang="ru-RU" dirty="0" err="1"/>
              <a:t>Зузов</a:t>
            </a:r>
            <a:r>
              <a:rPr lang="ru-RU" dirty="0"/>
              <a:t> С. А., </a:t>
            </a:r>
            <a:r>
              <a:rPr lang="ru-RU" dirty="0" err="1"/>
              <a:t>Кукош</a:t>
            </a:r>
            <a:r>
              <a:rPr lang="ru-RU" dirty="0"/>
              <a:t> М. Ю., Лейдерман И. Н., Потапов А. Л., </a:t>
            </a:r>
            <a:r>
              <a:rPr lang="ru-RU" dirty="0" err="1"/>
              <a:t>Хотеев</a:t>
            </a:r>
            <a:r>
              <a:rPr lang="ru-RU" dirty="0"/>
              <a:t> А. Ж.</a:t>
            </a:r>
          </a:p>
          <a:p>
            <a:r>
              <a:rPr lang="ru-RU" dirty="0"/>
              <a:t>Практические рекомендации по лечению синдрома анорексии-кахексии у онкологических </a:t>
            </a:r>
            <a:r>
              <a:rPr lang="ru-RU" dirty="0" smtClean="0"/>
              <a:t>больных. Злокачественные </a:t>
            </a:r>
            <a:r>
              <a:rPr lang="ru-RU" dirty="0"/>
              <a:t>опухоли : Практические рекомендации RUSSCO #3s2, 2022 (том 12). 134–139.</a:t>
            </a:r>
          </a:p>
        </p:txBody>
      </p:sp>
    </p:spTree>
    <p:extLst>
      <p:ext uri="{BB962C8B-B14F-4D97-AF65-F5344CB8AC3E}">
        <p14:creationId xmlns:p14="http://schemas.microsoft.com/office/powerpoint/2010/main" val="6322302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333" y="235728"/>
            <a:ext cx="8650856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Наиболее частые факторы риска развития </a:t>
            </a:r>
            <a:r>
              <a:rPr lang="ru-RU" b="1" dirty="0" err="1" smtClean="0">
                <a:solidFill>
                  <a:srgbClr val="C00000"/>
                </a:solidFill>
              </a:rPr>
              <a:t>рефидинг</a:t>
            </a:r>
            <a:r>
              <a:rPr lang="ru-RU" b="1" dirty="0" smtClean="0">
                <a:solidFill>
                  <a:srgbClr val="C00000"/>
                </a:solidFill>
              </a:rPr>
              <a:t>-синдрома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552" y="1825625"/>
            <a:ext cx="9351034" cy="435133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Наличие выраженной гипотрофии (</a:t>
            </a:r>
            <a:r>
              <a:rPr lang="ru-RU" dirty="0"/>
              <a:t>ИМТ менее 16 кг/м</a:t>
            </a:r>
            <a:r>
              <a:rPr lang="ru-RU" baseline="30000" dirty="0"/>
              <a:t>2</a:t>
            </a:r>
            <a:r>
              <a:rPr lang="ru-RU" dirty="0"/>
              <a:t>), </a:t>
            </a:r>
          </a:p>
          <a:p>
            <a:r>
              <a:rPr lang="ru-RU" dirty="0" smtClean="0"/>
              <a:t>Длительное (неделя и более) голодание или крайне малое потребление пищи (менее 1000 ккал)</a:t>
            </a:r>
          </a:p>
          <a:p>
            <a:pPr lvl="0"/>
            <a:r>
              <a:rPr lang="ru-RU" dirty="0" smtClean="0"/>
              <a:t>проведение активной нутриционной поддержки (особенно с применением концентрированных растворов глюкозы) без дополнительного введения достаточных количеств тиамина, фосфата, калия и магния. </a:t>
            </a:r>
          </a:p>
        </p:txBody>
      </p:sp>
    </p:spTree>
    <p:extLst>
      <p:ext uri="{BB962C8B-B14F-4D97-AF65-F5344CB8AC3E}">
        <p14:creationId xmlns:p14="http://schemas.microsoft.com/office/powerpoint/2010/main" val="19832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9215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Причины </a:t>
            </a:r>
            <a:r>
              <a:rPr lang="ru-RU" altLang="ru-RU" sz="3600" b="1" dirty="0" smtClean="0">
                <a:solidFill>
                  <a:srgbClr val="993300"/>
                </a:solidFill>
                <a:latin typeface="Times New Roman" panose="02020603050405020304" pitchFamily="18" charset="0"/>
              </a:rPr>
              <a:t>развивающейся трофологической </a:t>
            </a:r>
            <a:r>
              <a:rPr lang="ru-RU" altLang="ru-RU" sz="36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недостаточности у онкологических больных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1752" y="1190625"/>
            <a:ext cx="9566148" cy="4124326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ru-RU" altLang="ru-RU" sz="2400" b="1" dirty="0"/>
              <a:t>Продукция опухолью тканевых деструкторов - </a:t>
            </a:r>
            <a:r>
              <a:rPr lang="ru-RU" altLang="ru-RU" sz="2400" b="1" dirty="0" smtClean="0"/>
              <a:t>липид-</a:t>
            </a:r>
            <a:r>
              <a:rPr lang="ru-RU" altLang="ru-RU" sz="2400" b="1" dirty="0" err="1" smtClean="0"/>
              <a:t>мобилизирующий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фактор (LMF) и стимулирующий </a:t>
            </a:r>
            <a:r>
              <a:rPr lang="ru-RU" altLang="ru-RU" sz="2400" b="1" dirty="0" err="1"/>
              <a:t>протеолиз</a:t>
            </a:r>
            <a:r>
              <a:rPr lang="ru-RU" altLang="ru-RU" sz="2400" b="1" dirty="0"/>
              <a:t> фактор (PIF)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/>
              <a:t>Чрезмерная продукция </a:t>
            </a:r>
            <a:r>
              <a:rPr lang="ru-RU" altLang="ru-RU" sz="2400" b="1" dirty="0" smtClean="0"/>
              <a:t>иммунокомпетентными </a:t>
            </a:r>
            <a:r>
              <a:rPr lang="ru-RU" altLang="ru-RU" sz="2400" b="1" dirty="0"/>
              <a:t>клетками </a:t>
            </a:r>
            <a:r>
              <a:rPr lang="ru-RU" altLang="ru-RU" sz="2400" b="1" dirty="0" err="1"/>
              <a:t>провоспалительных</a:t>
            </a:r>
            <a:r>
              <a:rPr lang="ru-RU" altLang="ru-RU" sz="2400" b="1" dirty="0"/>
              <a:t> цитокинов – </a:t>
            </a:r>
            <a:r>
              <a:rPr lang="ru-RU" altLang="ru-RU" sz="2400" b="1" dirty="0" err="1"/>
              <a:t>кахектинов</a:t>
            </a:r>
            <a:r>
              <a:rPr lang="ru-RU" altLang="ru-RU" sz="2400" b="1" dirty="0"/>
              <a:t> </a:t>
            </a:r>
            <a:r>
              <a:rPr lang="ru-RU" altLang="ru-RU" sz="2400" b="1" dirty="0" smtClean="0"/>
              <a:t> -</a:t>
            </a:r>
            <a:r>
              <a:rPr lang="en-US" altLang="ru-RU" sz="2400" b="1" dirty="0" smtClean="0"/>
              <a:t> SIRS</a:t>
            </a:r>
            <a:r>
              <a:rPr lang="ru-RU" altLang="ru-RU" sz="2400" b="1" dirty="0" smtClean="0"/>
              <a:t> </a:t>
            </a:r>
            <a:r>
              <a:rPr lang="ru-RU" altLang="ru-RU" sz="2400" b="1" i="1" dirty="0"/>
              <a:t>(</a:t>
            </a:r>
            <a:r>
              <a:rPr lang="en-US" altLang="ru-RU" sz="2400" b="1" i="1" dirty="0"/>
              <a:t>TNF, IL-1, IL-6</a:t>
            </a:r>
            <a:r>
              <a:rPr lang="ru-RU" altLang="ru-RU" sz="2400" b="1" i="1" dirty="0"/>
              <a:t> и др.</a:t>
            </a:r>
            <a:r>
              <a:rPr lang="en-US" altLang="ru-RU" sz="2400" b="1" i="1" dirty="0"/>
              <a:t>)</a:t>
            </a:r>
            <a:endParaRPr lang="ru-RU" altLang="ru-RU" sz="2400" b="1" i="1" dirty="0"/>
          </a:p>
          <a:p>
            <a:pPr>
              <a:lnSpc>
                <a:spcPct val="80000"/>
              </a:lnSpc>
            </a:pPr>
            <a:r>
              <a:rPr lang="ru-RU" altLang="ru-RU" sz="2400" b="1" dirty="0" smtClean="0"/>
              <a:t>Феномен «ловушки субстратов»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/>
              <a:t>Изменение </a:t>
            </a:r>
            <a:r>
              <a:rPr lang="ru-RU" altLang="ru-RU" sz="2400" dirty="0"/>
              <a:t>вкусовых и обонятельных </a:t>
            </a:r>
            <a:r>
              <a:rPr lang="ru-RU" altLang="ru-RU" sz="2400" dirty="0" smtClean="0"/>
              <a:t>ощущений с развитием</a:t>
            </a:r>
            <a:r>
              <a:rPr lang="ru-RU" altLang="ru-RU" sz="2400" dirty="0"/>
              <a:t> </a:t>
            </a:r>
            <a:r>
              <a:rPr lang="ru-RU" altLang="ru-RU" sz="2400" dirty="0" smtClean="0"/>
              <a:t>т</a:t>
            </a:r>
            <a:r>
              <a:rPr lang="ru-RU" altLang="ru-RU" sz="2400" dirty="0" smtClean="0"/>
              <a:t>отальной </a:t>
            </a:r>
            <a:r>
              <a:rPr lang="ru-RU" altLang="ru-RU" sz="2400" dirty="0"/>
              <a:t>или </a:t>
            </a:r>
            <a:r>
              <a:rPr lang="ru-RU" altLang="ru-RU" sz="2400" dirty="0" smtClean="0"/>
              <a:t>парциальной анорексии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ru-RU" altLang="ru-RU" sz="2400" dirty="0" smtClean="0"/>
              <a:t>Нарушенные глотание и </a:t>
            </a:r>
            <a:r>
              <a:rPr lang="ru-RU" altLang="ru-RU" sz="2400" dirty="0"/>
              <a:t>пищеварение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Неустранимая </a:t>
            </a:r>
            <a:r>
              <a:rPr lang="ru-RU" altLang="ru-RU" sz="2400" dirty="0" smtClean="0"/>
              <a:t>боль (</a:t>
            </a:r>
            <a:r>
              <a:rPr lang="ru-RU" altLang="ru-RU" sz="2400" dirty="0" err="1" smtClean="0"/>
              <a:t>симпатикотоническое</a:t>
            </a:r>
            <a:r>
              <a:rPr lang="ru-RU" altLang="ru-RU" sz="2400" dirty="0" smtClean="0"/>
              <a:t> истощение)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ru-RU" altLang="ru-RU" sz="2400" dirty="0"/>
              <a:t>Психологические </a:t>
            </a:r>
            <a:r>
              <a:rPr lang="ru-RU" altLang="ru-RU" sz="2400" dirty="0" smtClean="0"/>
              <a:t>факторы (депрессия)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ru-RU" altLang="ru-RU" sz="2400" b="1" dirty="0"/>
              <a:t>Агрессивная </a:t>
            </a:r>
            <a:r>
              <a:rPr lang="ru-RU" altLang="ru-RU" sz="2400" b="1" dirty="0" err="1"/>
              <a:t>химио</a:t>
            </a:r>
            <a:r>
              <a:rPr lang="ru-RU" altLang="ru-RU" sz="2400" b="1" dirty="0"/>
              <a:t>- и лучевая </a:t>
            </a:r>
            <a:r>
              <a:rPr lang="ru-RU" altLang="ru-RU" sz="2400" b="1" dirty="0" smtClean="0"/>
              <a:t>терапия (эндогенная интоксикация)</a:t>
            </a:r>
            <a:endParaRPr lang="ru-RU" altLang="ru-RU" sz="2400" b="1" dirty="0"/>
          </a:p>
          <a:p>
            <a:pPr>
              <a:lnSpc>
                <a:spcPct val="80000"/>
              </a:lnSpc>
              <a:buFontTx/>
              <a:buNone/>
            </a:pPr>
            <a:endParaRPr lang="ru-RU" altLang="ru-RU" b="1" dirty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3100" b="1" dirty="0">
              <a:solidFill>
                <a:srgbClr val="00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532" y="5895975"/>
            <a:ext cx="9413367" cy="6906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rgbClr val="800000"/>
                </a:solidFill>
              </a:rPr>
              <a:t>Дисфункция трофической цепи и метаболическая дезорганизация, приводящие к </a:t>
            </a:r>
            <a:r>
              <a:rPr lang="ru-RU" altLang="ru-RU" sz="2400" b="1" dirty="0" err="1" smtClean="0">
                <a:solidFill>
                  <a:srgbClr val="800000"/>
                </a:solidFill>
              </a:rPr>
              <a:t>хр.катаболической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 </a:t>
            </a:r>
            <a:r>
              <a:rPr lang="ru-RU" altLang="ru-RU" sz="2400" b="1" dirty="0">
                <a:solidFill>
                  <a:srgbClr val="800000"/>
                </a:solidFill>
              </a:rPr>
              <a:t>направленности обмена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683633" y="5314951"/>
            <a:ext cx="488442" cy="53339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9811</TotalTime>
  <Words>7028</Words>
  <Application>Microsoft Office PowerPoint</Application>
  <PresentationFormat>Широкоэкранный</PresentationFormat>
  <Paragraphs>945</Paragraphs>
  <Slides>88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88</vt:i4>
      </vt:variant>
    </vt:vector>
  </HeadingPairs>
  <TitlesOfParts>
    <vt:vector size="102" baseType="lpstr">
      <vt:lpstr>MS PGothic</vt:lpstr>
      <vt:lpstr>Arial</vt:lpstr>
      <vt:lpstr>Calibri</vt:lpstr>
      <vt:lpstr>Calibri Light</vt:lpstr>
      <vt:lpstr>Comic Sans MS</vt:lpstr>
      <vt:lpstr>Lato Regular</vt:lpstr>
      <vt:lpstr>Symbol</vt:lpstr>
      <vt:lpstr>Tahoma</vt:lpstr>
      <vt:lpstr>Times</vt:lpstr>
      <vt:lpstr>Times New Roman</vt:lpstr>
      <vt:lpstr>Verdana</vt:lpstr>
      <vt:lpstr>Wingdings</vt:lpstr>
      <vt:lpstr>Тема Office</vt:lpstr>
      <vt:lpstr>Диаграмма</vt:lpstr>
      <vt:lpstr>Синдром анорексии-кахексии как междисциплинарная проблема: мультимодальный подход к лечению</vt:lpstr>
      <vt:lpstr>Варианты недостаточности питания (МКБ 10)</vt:lpstr>
      <vt:lpstr>Кахексия  (международный консенсус)</vt:lpstr>
      <vt:lpstr>Кахексия</vt:lpstr>
      <vt:lpstr>Наиболее частые причины развития синдрома анорексии-кахексии</vt:lpstr>
      <vt:lpstr>Синдром анорексии-кахексии 1 этиологический + 1 фенотипический признаки</vt:lpstr>
      <vt:lpstr>Ключевые звенья патогенеза синдрома анорексии-кахексии</vt:lpstr>
      <vt:lpstr>Относительная площадь коллагена</vt:lpstr>
      <vt:lpstr>Причины развивающейся трофологической недостаточности у онкологических больных</vt:lpstr>
      <vt:lpstr>Основные составляющие метаболической дезорганизации</vt:lpstr>
      <vt:lpstr>Реалии</vt:lpstr>
      <vt:lpstr>Клинические проявления кахексии (1)</vt:lpstr>
      <vt:lpstr>Клинические проявления кахексии (2)</vt:lpstr>
      <vt:lpstr>Кахексия</vt:lpstr>
      <vt:lpstr>Диагностические критерии саркопении (EWGSOP, 2009)</vt:lpstr>
      <vt:lpstr>Анорексия - клинически значимый симптом, играющий важную роль в развитии и усилении кахексии  </vt:lpstr>
      <vt:lpstr>Мультимодальный подход к лечению синдрома анорексии- кахексии</vt:lpstr>
      <vt:lpstr>Презентация PowerPoint</vt:lpstr>
      <vt:lpstr>Проблемные вопросы</vt:lpstr>
      <vt:lpstr>Сколько назначать?  (адекватность  «много не значит хорошо, мало значит плохо»)</vt:lpstr>
      <vt:lpstr>Особенности лечебного питания онкологических больных</vt:lpstr>
      <vt:lpstr>Особенности лечебного питания онкологических больных (2)</vt:lpstr>
      <vt:lpstr>Тактика диетических рекомендаций </vt:lpstr>
      <vt:lpstr>Особенности НП пациентов при кахексии</vt:lpstr>
      <vt:lpstr>Показания к назначению ранней НМТ при развивающейся кахексии </vt:lpstr>
      <vt:lpstr>Абсолютные показания для назначения и основные принципы нутриционной поддержки</vt:lpstr>
      <vt:lpstr>Каким образом назначать?</vt:lpstr>
      <vt:lpstr>Что назначать? Питательные смеси</vt:lpstr>
      <vt:lpstr>Презентация PowerPoint</vt:lpstr>
      <vt:lpstr>Что назначать при выборе ПС?</vt:lpstr>
      <vt:lpstr>Классификация ЭПС для сипинга</vt:lpstr>
      <vt:lpstr>Презентация PowerPoint</vt:lpstr>
      <vt:lpstr>Вкусовые предпочтения пациентов с ЗНО </vt:lpstr>
      <vt:lpstr>Энтеральные гиперкалорические умеренно гипернитрогенные полимерные ПС для сипинга </vt:lpstr>
      <vt:lpstr>Энтеральные ППС для сипинга с наиболее высоким содержанием белка </vt:lpstr>
      <vt:lpstr>Специализированные энтеральные питательные смеси для сипинга</vt:lpstr>
      <vt:lpstr>Энтеральные ПС для сипинга с нейтральным вкусом</vt:lpstr>
      <vt:lpstr>Энтеральные питательные смеси для сипинга с наиболее высоким содержанием омега-3 ЖК</vt:lpstr>
      <vt:lpstr>Количество белка, обеспечивающее оптимальный синтез</vt:lpstr>
      <vt:lpstr>Рекомендация 26</vt:lpstr>
      <vt:lpstr>Государственная программа Санкт-Петербурга  «Развитие здравоохранения в Санкт-Петербурге                                 на 2015-2020 годы»</vt:lpstr>
      <vt:lpstr>Презентация PowerPoint</vt:lpstr>
      <vt:lpstr>Линейка ПС для лечения орофариангиальной дисфагии</vt:lpstr>
      <vt:lpstr>Ресурс Тикен Ап Клиа</vt:lpstr>
      <vt:lpstr>Макронутриентный химический состав  порошкообразных полимерных ЭПС (на 100 г)</vt:lpstr>
      <vt:lpstr>Возможности патогенетически направленного фармаконутриентного воздействия</vt:lpstr>
      <vt:lpstr>Фармаконутриенты</vt:lpstr>
      <vt:lpstr>Глутамин  Рекомендуемая дозировка – 0,3 г/сут </vt:lpstr>
      <vt:lpstr>-3  жирные кислоты</vt:lpstr>
      <vt:lpstr> Аминокислоты с разветвлёнными боковыми цепями (англ. branched-chain amino acids, BCAA) -5-10 г/сут</vt:lpstr>
      <vt:lpstr>Аминокислотные растворы типа «Гепа»</vt:lpstr>
      <vt:lpstr>L-Аргинин условно незаменимая для взрослых и незаменимая АК для детей                                120  мг/кг в сутки (рек.сут.доза для взрослых 6 -12 г/сут, для детей 4 г/сут)</vt:lpstr>
      <vt:lpstr>Левокарнитин 1,5-4 г/сут</vt:lpstr>
      <vt:lpstr>Биологические  эффекты фосфолипидов</vt:lpstr>
      <vt:lpstr>Стратегия преодоления анаболической резистентности</vt:lpstr>
      <vt:lpstr>Коррекция нарушений клеточного уровня трофической цепи</vt:lpstr>
      <vt:lpstr>Противодействие нарастающей саркопении</vt:lpstr>
      <vt:lpstr>Белок + лейцин + витамин D  для пожилых людей</vt:lpstr>
      <vt:lpstr>Индивидуализация питательных композиций </vt:lpstr>
      <vt:lpstr>Контейнеры «три в одном»</vt:lpstr>
      <vt:lpstr>Витамин Д - сут. потребность 15-20 мкг (600-800 МЕ)</vt:lpstr>
      <vt:lpstr>Основные причины недостаточной реакции организма на проводимую НМТ при раковой кахексии</vt:lpstr>
      <vt:lpstr>Фармакологическая коррекция анорексии - профагенные препараты</vt:lpstr>
      <vt:lpstr>Антикахектические препараты</vt:lpstr>
      <vt:lpstr>Симптоматическая терапия кахексии, (улучшение качества жизни)</vt:lpstr>
      <vt:lpstr>Паллиативная медицина</vt:lpstr>
      <vt:lpstr>Резюме</vt:lpstr>
      <vt:lpstr>Презентация PowerPoint</vt:lpstr>
      <vt:lpstr>Презентация PowerPoint</vt:lpstr>
      <vt:lpstr>Дефицит тестостерона  </vt:lpstr>
      <vt:lpstr>Стратегия преодоления анаболической резистентности</vt:lpstr>
      <vt:lpstr>Шкала оценки тяжести состояния пациента по версии ВОЗ/ECOG</vt:lpstr>
      <vt:lpstr>Омегавен</vt:lpstr>
      <vt:lpstr>Мультимодальный подход к лечению кахексии, способствующий улучшению качества и продолжительности жизни пациентов    </vt:lpstr>
      <vt:lpstr>Рекомендуемые фармаконутриенты для лечения саркопении и кахексии</vt:lpstr>
      <vt:lpstr>Рациональная терапия саркопении (кахексии)</vt:lpstr>
      <vt:lpstr>Саркопения (от греч. sarx - мясо, penia – мало)</vt:lpstr>
      <vt:lpstr>Саркопения</vt:lpstr>
      <vt:lpstr>Основные проявления синдрома возобновленного питания </vt:lpstr>
      <vt:lpstr>Основные причины недостаточной реакции организма на проводимую НМТ при раковой кахексии</vt:lpstr>
      <vt:lpstr>Мультимодальный подход к лечению кахексии, способствующий улучшению качества и продолжительности жизни пациентов    </vt:lpstr>
      <vt:lpstr>Наиболее эффективные комбинации при кахексии</vt:lpstr>
      <vt:lpstr>Презентация PowerPoint</vt:lpstr>
      <vt:lpstr>Основные положения раковой анорексии</vt:lpstr>
      <vt:lpstr>Метаболические изменения у онкологических пациентов</vt:lpstr>
      <vt:lpstr>Мультимодальный подход к лечению саркопении и кахексии</vt:lpstr>
      <vt:lpstr>Для установления диагноза кахексии необходимы пять составляющих:</vt:lpstr>
      <vt:lpstr>Наиболее частые факторы риска развития рефидинг-синдрома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Кахексия</dc:title>
  <dc:creator>lvm</dc:creator>
  <cp:lastModifiedBy>lvm</cp:lastModifiedBy>
  <cp:revision>93</cp:revision>
  <dcterms:created xsi:type="dcterms:W3CDTF">2023-05-06T04:24:15Z</dcterms:created>
  <dcterms:modified xsi:type="dcterms:W3CDTF">2023-05-15T19:34:31Z</dcterms:modified>
</cp:coreProperties>
</file>