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1"/>
  </p:notesMasterIdLst>
  <p:sldIdLst>
    <p:sldId id="336" r:id="rId2"/>
    <p:sldId id="534" r:id="rId3"/>
    <p:sldId id="350" r:id="rId4"/>
    <p:sldId id="437" r:id="rId5"/>
    <p:sldId id="641" r:id="rId6"/>
    <p:sldId id="647" r:id="rId7"/>
    <p:sldId id="640" r:id="rId8"/>
    <p:sldId id="642" r:id="rId9"/>
    <p:sldId id="643" r:id="rId10"/>
    <p:sldId id="644" r:id="rId11"/>
    <p:sldId id="645" r:id="rId12"/>
    <p:sldId id="646" r:id="rId13"/>
    <p:sldId id="648" r:id="rId14"/>
    <p:sldId id="572" r:id="rId15"/>
    <p:sldId id="574" r:id="rId16"/>
    <p:sldId id="573" r:id="rId17"/>
    <p:sldId id="631" r:id="rId18"/>
    <p:sldId id="625" r:id="rId19"/>
    <p:sldId id="626" r:id="rId20"/>
    <p:sldId id="627" r:id="rId21"/>
    <p:sldId id="628" r:id="rId22"/>
    <p:sldId id="629" r:id="rId23"/>
    <p:sldId id="634" r:id="rId24"/>
    <p:sldId id="591" r:id="rId25"/>
    <p:sldId id="594" r:id="rId26"/>
    <p:sldId id="592" r:id="rId27"/>
    <p:sldId id="593" r:id="rId28"/>
    <p:sldId id="595" r:id="rId29"/>
    <p:sldId id="596" r:id="rId30"/>
    <p:sldId id="597" r:id="rId31"/>
    <p:sldId id="649" r:id="rId32"/>
    <p:sldId id="650" r:id="rId33"/>
    <p:sldId id="598" r:id="rId34"/>
    <p:sldId id="633" r:id="rId35"/>
    <p:sldId id="599" r:id="rId36"/>
    <p:sldId id="600" r:id="rId37"/>
    <p:sldId id="601" r:id="rId38"/>
    <p:sldId id="602" r:id="rId39"/>
    <p:sldId id="603" r:id="rId40"/>
    <p:sldId id="604" r:id="rId41"/>
    <p:sldId id="605" r:id="rId42"/>
    <p:sldId id="606" r:id="rId43"/>
    <p:sldId id="607" r:id="rId44"/>
    <p:sldId id="608" r:id="rId45"/>
    <p:sldId id="609" r:id="rId46"/>
    <p:sldId id="446" r:id="rId47"/>
    <p:sldId id="453" r:id="rId48"/>
    <p:sldId id="635" r:id="rId49"/>
    <p:sldId id="656" r:id="rId50"/>
    <p:sldId id="657" r:id="rId51"/>
    <p:sldId id="548" r:id="rId52"/>
    <p:sldId id="549" r:id="rId53"/>
    <p:sldId id="550" r:id="rId54"/>
    <p:sldId id="651" r:id="rId55"/>
    <p:sldId id="535" r:id="rId56"/>
    <p:sldId id="440" r:id="rId57"/>
    <p:sldId id="439" r:id="rId58"/>
    <p:sldId id="511" r:id="rId59"/>
    <p:sldId id="661" r:id="rId60"/>
    <p:sldId id="662" r:id="rId61"/>
    <p:sldId id="663" r:id="rId62"/>
    <p:sldId id="664" r:id="rId63"/>
    <p:sldId id="652" r:id="rId64"/>
    <p:sldId id="515" r:id="rId65"/>
    <p:sldId id="541" r:id="rId66"/>
    <p:sldId id="669" r:id="rId67"/>
    <p:sldId id="671" r:id="rId68"/>
    <p:sldId id="516" r:id="rId69"/>
    <p:sldId id="517" r:id="rId70"/>
    <p:sldId id="518" r:id="rId71"/>
    <p:sldId id="519" r:id="rId72"/>
    <p:sldId id="660" r:id="rId73"/>
    <p:sldId id="521" r:id="rId74"/>
    <p:sldId id="665" r:id="rId75"/>
    <p:sldId id="667" r:id="rId76"/>
    <p:sldId id="506" r:id="rId77"/>
    <p:sldId id="532" r:id="rId78"/>
    <p:sldId id="527" r:id="rId79"/>
    <p:sldId id="673" r:id="rId80"/>
    <p:sldId id="528" r:id="rId81"/>
    <p:sldId id="529" r:id="rId82"/>
    <p:sldId id="674" r:id="rId83"/>
    <p:sldId id="530" r:id="rId84"/>
    <p:sldId id="666" r:id="rId85"/>
    <p:sldId id="670" r:id="rId86"/>
    <p:sldId id="672" r:id="rId87"/>
    <p:sldId id="472" r:id="rId88"/>
    <p:sldId id="473" r:id="rId89"/>
    <p:sldId id="512" r:id="rId90"/>
    <p:sldId id="513" r:id="rId91"/>
    <p:sldId id="514" r:id="rId92"/>
    <p:sldId id="675" r:id="rId93"/>
    <p:sldId id="682" r:id="rId94"/>
    <p:sldId id="444" r:id="rId95"/>
    <p:sldId id="653" r:id="rId96"/>
    <p:sldId id="676" r:id="rId97"/>
    <p:sldId id="680" r:id="rId98"/>
    <p:sldId id="681" r:id="rId99"/>
    <p:sldId id="436" r:id="rId10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80CB4"/>
    <a:srgbClr val="0341BD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118" autoAdjust="0"/>
  </p:normalViewPr>
  <p:slideViewPr>
    <p:cSldViewPr snapToGrid="0">
      <p:cViewPr varScale="1">
        <p:scale>
          <a:sx n="109" d="100"/>
          <a:sy n="109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951C2-B64F-4593-BEAE-F32E9E68005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3C45-6E3E-45C7-8E37-98FAC7899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2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736F3-607E-4D44-9E76-CB7D3CA57B0F}" type="slidenum">
              <a:rPr lang="ru-RU" altLang="ru-RU" smtClean="0">
                <a:latin typeface="Calibri" panose="020F0502020204030204" pitchFamily="34" charset="0"/>
              </a:rPr>
              <a:pPr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4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2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736F3-607E-4D44-9E76-CB7D3CA57B0F}" type="slidenum">
              <a:rPr lang="ru-RU" altLang="ru-RU" smtClean="0">
                <a:latin typeface="Calibri" panose="020F0502020204030204" pitchFamily="34" charset="0"/>
              </a:rPr>
              <a:pPr/>
              <a:t>54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1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6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36C5BE-45B3-48D5-AD74-49356A232425}" type="slidenum">
              <a:rPr lang="ru-RU" altLang="ru-RU" smtClean="0">
                <a:latin typeface="Calibri" panose="020F0502020204030204" pitchFamily="34" charset="0"/>
              </a:rPr>
              <a:pPr/>
              <a:t>75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8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E34937-95CC-43F4-81DD-0683DA90FCF6}" type="slidenum">
              <a:rPr lang="ru-RU" altLang="ru-RU" smtClean="0">
                <a:latin typeface="Calibri" panose="020F0502020204030204" pitchFamily="34" charset="0"/>
              </a:rPr>
              <a:pPr/>
              <a:t>94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5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1D4147-8E07-4E5A-9BD4-135B43B7BC82}" type="slidenum">
              <a:rPr lang="ru-RU" altLang="ru-RU">
                <a:latin typeface="Times New Roman" panose="02020603050405020304" pitchFamily="18" charset="0"/>
              </a:rPr>
              <a:pPr/>
              <a:t>97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402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0293" name="Номер слайда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ED0EECC-A25F-4ABC-9BDC-D516DF4D184A}" type="slidenum">
              <a:rPr lang="ru-RU" altLang="ru-RU" sz="1200">
                <a:cs typeface="Arial" panose="020B0604020202020204" pitchFamily="34" charset="0"/>
              </a:rPr>
              <a:pPr algn="r"/>
              <a:t>97</a:t>
            </a:fld>
            <a:endParaRPr lang="ru-RU" altLang="ru-RU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5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F0E-73CC-43C9-A98B-6988BCA50BCB}" type="slidenum">
              <a:rPr lang="ru-RU" smtClean="0"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3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6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4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4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C9C6-A171-4B1E-B29C-F8BD4766C4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367719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E6BC-9670-4868-9F50-8D0B0402C8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74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2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6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9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9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7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6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0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A90CF-3196-45D9-9930-AC5968310F88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B7146-B29B-499D-AE1A-F4402589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.org.uk/nicemedia/live/" TargetMode="Externa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pen.ie/" TargetMode="External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1170" y="1219200"/>
            <a:ext cx="11308080" cy="2772387"/>
          </a:xfrm>
        </p:spPr>
        <p:txBody>
          <a:bodyPr>
            <a:noAutofit/>
          </a:bodyPr>
          <a:lstStyle/>
          <a:p>
            <a:r>
              <a:rPr lang="ru-RU" sz="4800" b="1" dirty="0" err="1">
                <a:solidFill>
                  <a:srgbClr val="0000CC"/>
                </a:solidFill>
                <a:latin typeface="Gabriola" panose="04040605051002020D02" pitchFamily="82" charset="0"/>
              </a:rPr>
              <a:t>Рефидинг</a:t>
            </a:r>
            <a:r>
              <a:rPr lang="ru-RU" sz="4800" b="1" dirty="0">
                <a:solidFill>
                  <a:srgbClr val="0000CC"/>
                </a:solidFill>
                <a:latin typeface="Gabriola" panose="04040605051002020D02" pitchFamily="82" charset="0"/>
              </a:rPr>
              <a:t>-синдром в многопрофильном стационаре: </a:t>
            </a:r>
            <a:br>
              <a:rPr lang="ru-RU" sz="4800" b="1" dirty="0">
                <a:solidFill>
                  <a:srgbClr val="0000CC"/>
                </a:solidFill>
                <a:latin typeface="Gabriola" panose="04040605051002020D02" pitchFamily="82" charset="0"/>
              </a:rPr>
            </a:br>
            <a:r>
              <a:rPr lang="ru-RU" sz="4800" b="1" dirty="0">
                <a:solidFill>
                  <a:srgbClr val="0000CC"/>
                </a:solidFill>
                <a:latin typeface="Gabriola" panose="04040605051002020D02" pitchFamily="82" charset="0"/>
              </a:rPr>
              <a:t>новый взгляд на старую проблему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3210" y="4326867"/>
            <a:ext cx="9144000" cy="16557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sz="2600" dirty="0">
                <a:solidFill>
                  <a:srgbClr val="595959"/>
                </a:solidFill>
              </a:rPr>
              <a:t>И.Н. </a:t>
            </a:r>
            <a:r>
              <a:rPr lang="ru-RU" altLang="ru-RU" sz="2600" dirty="0" err="1">
                <a:solidFill>
                  <a:srgbClr val="595959"/>
                </a:solidFill>
              </a:rPr>
              <a:t>Лейдерман</a:t>
            </a:r>
            <a:endParaRPr lang="ru-RU" altLang="ru-RU" sz="2600" dirty="0">
              <a:solidFill>
                <a:srgbClr val="595959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3600" dirty="0">
              <a:solidFill>
                <a:srgbClr val="595959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100" i="1" dirty="0">
                <a:cs typeface="Arial" panose="020B0604020202020204" pitchFamily="34" charset="0"/>
              </a:rPr>
              <a:t>Кафедра анестезиологии и реаниматологии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100" i="1" dirty="0">
                <a:cs typeface="Arial" panose="020B0604020202020204" pitchFamily="34" charset="0"/>
              </a:rPr>
              <a:t>ФГБУ «НМИЦ </a:t>
            </a:r>
            <a:r>
              <a:rPr lang="ru-RU" altLang="ru-RU" sz="2100" i="1" dirty="0" err="1">
                <a:cs typeface="Arial" panose="020B0604020202020204" pitchFamily="34" charset="0"/>
              </a:rPr>
              <a:t>им.В.А.Алмазова</a:t>
            </a:r>
            <a:r>
              <a:rPr lang="ru-RU" altLang="ru-RU" sz="2100" i="1" dirty="0">
                <a:cs typeface="Arial" panose="020B0604020202020204" pitchFamily="34" charset="0"/>
              </a:rPr>
              <a:t>» Минздрава России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100" i="1" dirty="0">
                <a:cs typeface="Arial" panose="020B0604020202020204" pitchFamily="34" charset="0"/>
              </a:rPr>
              <a:t>Санкт-Петербург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3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7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1625"/>
            <a:ext cx="6477000" cy="2000250"/>
          </a:xfrm>
          <a:noFill/>
        </p:spPr>
      </p:pic>
      <p:pic>
        <p:nvPicPr>
          <p:cNvPr id="21197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17788"/>
            <a:ext cx="64770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1576388"/>
            <a:ext cx="4789487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247965" y="1435100"/>
            <a:ext cx="4944035" cy="41767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3756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341BD"/>
                </a:solidFill>
              </a:rPr>
              <a:t>Особые группы риска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err="1"/>
              <a:t>Морбидное</a:t>
            </a:r>
            <a:r>
              <a:rPr lang="ru-RU" dirty="0"/>
              <a:t> ожирение с быстрым снижением массы тела</a:t>
            </a:r>
            <a:endParaRPr lang="en-US" dirty="0"/>
          </a:p>
          <a:p>
            <a:r>
              <a:rPr lang="ru-RU" dirty="0"/>
              <a:t>Обширное хирургическое вмешательство с предшествующим голоданием</a:t>
            </a:r>
          </a:p>
          <a:p>
            <a:r>
              <a:rPr lang="ru-RU" dirty="0"/>
              <a:t>Пациенты ОРИТ , не получающие НП  3-5 суток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– </a:t>
            </a:r>
            <a:r>
              <a:rPr lang="ru-RU" sz="1800" dirty="0"/>
              <a:t>Выраженный </a:t>
            </a:r>
            <a:r>
              <a:rPr lang="ru-RU" sz="1800" dirty="0" err="1"/>
              <a:t>гиперметаболизм</a:t>
            </a:r>
            <a:endParaRPr lang="ru-RU" sz="1800" dirty="0"/>
          </a:p>
          <a:p>
            <a:pPr marL="0" indent="0">
              <a:buNone/>
            </a:pPr>
            <a:r>
              <a:rPr lang="en-US" sz="1800" dirty="0"/>
              <a:t>– </a:t>
            </a:r>
            <a:r>
              <a:rPr lang="ru-RU" sz="1800" dirty="0" err="1"/>
              <a:t>Политравма</a:t>
            </a:r>
            <a:r>
              <a:rPr lang="ru-RU" sz="1800" dirty="0"/>
              <a:t>, ЧМТ, ожоги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– </a:t>
            </a:r>
            <a:r>
              <a:rPr lang="ru-RU" sz="1800" dirty="0"/>
              <a:t>Массивные </a:t>
            </a:r>
            <a:r>
              <a:rPr lang="ru-RU" sz="1800" dirty="0" err="1"/>
              <a:t>инфузии</a:t>
            </a:r>
            <a:r>
              <a:rPr lang="ru-RU" sz="1800" dirty="0"/>
              <a:t> без фосфатов</a:t>
            </a:r>
            <a:endParaRPr lang="en-US" sz="1800" dirty="0"/>
          </a:p>
          <a:p>
            <a:r>
              <a:rPr lang="ru-RU" dirty="0"/>
              <a:t>Дети с задержкой развития, продолжительной рвотой и заболеваниями, связанными с </a:t>
            </a:r>
            <a:r>
              <a:rPr lang="ru-RU" dirty="0" err="1"/>
              <a:t>мальабсорбцией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6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341BD"/>
                </a:solidFill>
              </a:rPr>
              <a:t>Особые группы риска 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/>
              <a:t>Очевидная </a:t>
            </a:r>
            <a:r>
              <a:rPr lang="ru-RU" sz="3500" dirty="0" err="1"/>
              <a:t>белково</a:t>
            </a:r>
            <a:r>
              <a:rPr lang="ru-RU" sz="3500" dirty="0"/>
              <a:t>-энергетическая недостаточность</a:t>
            </a:r>
            <a:endParaRPr lang="en-US" sz="3500" dirty="0"/>
          </a:p>
          <a:p>
            <a:r>
              <a:rPr lang="ru-RU" dirty="0"/>
              <a:t>Кахексия</a:t>
            </a:r>
            <a:endParaRPr lang="en-US" dirty="0"/>
          </a:p>
          <a:p>
            <a:r>
              <a:rPr lang="ru-RU" dirty="0"/>
              <a:t>Массе тела менее </a:t>
            </a:r>
            <a:r>
              <a:rPr lang="en-US" dirty="0"/>
              <a:t>85% </a:t>
            </a:r>
            <a:r>
              <a:rPr lang="ru-RU" dirty="0"/>
              <a:t>от  должной</a:t>
            </a:r>
            <a:endParaRPr lang="en-US" dirty="0"/>
          </a:p>
          <a:p>
            <a:r>
              <a:rPr lang="en-US" dirty="0"/>
              <a:t>Anorexia nervosa</a:t>
            </a:r>
          </a:p>
          <a:p>
            <a:r>
              <a:rPr lang="ru-RU" dirty="0"/>
              <a:t>Нарушения глотания и жевания пищи </a:t>
            </a:r>
            <a:r>
              <a:rPr lang="ru-RU" sz="2000" dirty="0"/>
              <a:t>(инсульт, ЧМТ, САК, Гиена-</a:t>
            </a:r>
            <a:r>
              <a:rPr lang="ru-RU" sz="2000" dirty="0" err="1"/>
              <a:t>Барре</a:t>
            </a:r>
            <a:r>
              <a:rPr lang="ru-RU" sz="2000" dirty="0"/>
              <a:t>, БАС)</a:t>
            </a:r>
            <a:endParaRPr lang="en-US" dirty="0"/>
          </a:p>
          <a:p>
            <a:r>
              <a:rPr lang="ru-RU" dirty="0"/>
              <a:t>Пациенты домов престарелых</a:t>
            </a:r>
            <a:endParaRPr lang="en-US" dirty="0"/>
          </a:p>
          <a:p>
            <a:r>
              <a:rPr lang="ru-RU" dirty="0"/>
              <a:t>Хронический алкоголизм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4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«Голодание»…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97" y="346195"/>
            <a:ext cx="8474256" cy="63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0897" y="346195"/>
            <a:ext cx="8474256" cy="916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Голодание  - физиология и патофизиология</a:t>
            </a:r>
          </a:p>
        </p:txBody>
      </p:sp>
    </p:spTree>
    <p:extLst>
      <p:ext uri="{BB962C8B-B14F-4D97-AF65-F5344CB8AC3E}">
        <p14:creationId xmlns:p14="http://schemas.microsoft.com/office/powerpoint/2010/main" val="15072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80CB4"/>
                </a:solidFill>
              </a:rPr>
              <a:t>Голодание:  патофизиология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24-72 </a:t>
            </a:r>
            <a:r>
              <a:rPr lang="ru-RU" b="1" dirty="0">
                <a:solidFill>
                  <a:srgbClr val="0000CC"/>
                </a:solidFill>
              </a:rPr>
              <a:t>часов</a:t>
            </a:r>
            <a:r>
              <a:rPr lang="en-US" b="1" dirty="0">
                <a:solidFill>
                  <a:srgbClr val="0000CC"/>
                </a:solidFill>
              </a:rPr>
              <a:t>:</a:t>
            </a:r>
            <a:endParaRPr lang="ru-RU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dirty="0"/>
              <a:t>- Печень использует запасы гликогена для получения энергии</a:t>
            </a:r>
          </a:p>
          <a:p>
            <a:pPr marL="0" indent="0">
              <a:buNone/>
            </a:pPr>
            <a:r>
              <a:rPr lang="ru-RU" dirty="0"/>
              <a:t>- Скелетные мышцы выделяют аминокислоты для </a:t>
            </a:r>
            <a:r>
              <a:rPr lang="ru-RU" dirty="0" err="1"/>
              <a:t>глюконеогенеза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Глюкоза необходима для мозга,  почек и эритроцитов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Более</a:t>
            </a:r>
            <a:r>
              <a:rPr lang="en-US" b="1" dirty="0">
                <a:solidFill>
                  <a:srgbClr val="0000CC"/>
                </a:solidFill>
              </a:rPr>
              <a:t> 72 </a:t>
            </a:r>
            <a:r>
              <a:rPr lang="ru-RU" b="1" dirty="0">
                <a:solidFill>
                  <a:srgbClr val="0000CC"/>
                </a:solidFill>
              </a:rPr>
              <a:t>часов</a:t>
            </a:r>
            <a:r>
              <a:rPr lang="en-US" b="1" dirty="0">
                <a:solidFill>
                  <a:srgbClr val="0000CC"/>
                </a:solidFill>
              </a:rPr>
              <a:t>:</a:t>
            </a:r>
          </a:p>
          <a:p>
            <a:r>
              <a:rPr lang="ru-RU" dirty="0"/>
              <a:t>Метаболические пути смещаются в сторону окисления свободных жирных кислот в попытке уменьшить катаболизм белка в скелетных мышцах</a:t>
            </a:r>
            <a:endParaRPr lang="en-US" dirty="0"/>
          </a:p>
          <a:p>
            <a:r>
              <a:rPr lang="ru-RU" dirty="0"/>
              <a:t>Продукция кетоновых тел</a:t>
            </a:r>
            <a:endParaRPr lang="en-US" dirty="0"/>
          </a:p>
          <a:p>
            <a:r>
              <a:rPr lang="ru-RU" dirty="0"/>
              <a:t>Накопление ацетона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30039" y="5934808"/>
            <a:ext cx="3689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i="1" dirty="0">
                <a:latin typeface="Times New Roman" panose="02020603050405020304" pitchFamily="18" charset="0"/>
              </a:rPr>
              <a:t>Kraft, et al. NCP 2005:20;625-633.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7885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486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Длительное голодание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9788" y="1614030"/>
            <a:ext cx="6342289" cy="5243970"/>
          </a:xfrm>
        </p:spPr>
        <p:txBody>
          <a:bodyPr>
            <a:noAutofit/>
          </a:bodyPr>
          <a:lstStyle/>
          <a:p>
            <a:r>
              <a:rPr lang="ru-RU" sz="1800" dirty="0"/>
              <a:t>Потеря массы тела</a:t>
            </a:r>
            <a:endParaRPr lang="en-US" sz="1800" dirty="0"/>
          </a:p>
          <a:p>
            <a:r>
              <a:rPr lang="ru-RU" sz="1800" dirty="0"/>
              <a:t>Потеря клеточной массы</a:t>
            </a:r>
            <a:endParaRPr lang="en-US" sz="1800" dirty="0"/>
          </a:p>
          <a:p>
            <a:r>
              <a:rPr lang="ru-RU" sz="1800" dirty="0"/>
              <a:t>Электролитные расстройства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ru-RU" sz="1800" dirty="0"/>
              <a:t>	*Фосфор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	*Калий</a:t>
            </a:r>
          </a:p>
          <a:p>
            <a:pPr marL="0" indent="0">
              <a:buNone/>
            </a:pPr>
            <a:r>
              <a:rPr lang="ru-RU" sz="1800" dirty="0"/>
              <a:t> 	*Магний</a:t>
            </a:r>
            <a:endParaRPr lang="en-US" sz="1800" dirty="0"/>
          </a:p>
          <a:p>
            <a:r>
              <a:rPr lang="ru-RU" sz="1800" dirty="0"/>
              <a:t>Увеличение внеклеточной воды</a:t>
            </a:r>
          </a:p>
          <a:p>
            <a:r>
              <a:rPr lang="ru-RU" sz="1800" dirty="0"/>
              <a:t>Снижение </a:t>
            </a:r>
            <a:r>
              <a:rPr lang="ru-RU" sz="1800" dirty="0" err="1"/>
              <a:t>онкотического</a:t>
            </a:r>
            <a:r>
              <a:rPr lang="ru-RU" sz="1800" dirty="0"/>
              <a:t> давления вследствие </a:t>
            </a:r>
            <a:r>
              <a:rPr lang="ru-RU" sz="1800" dirty="0" err="1"/>
              <a:t>гипоальбуминемии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err="1"/>
              <a:t>Кардиопатия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ru-RU" sz="1800" dirty="0"/>
              <a:t>Снижение массы миокарда и сердечного выброса</a:t>
            </a:r>
          </a:p>
          <a:p>
            <a:r>
              <a:rPr lang="ru-RU" sz="1800" dirty="0"/>
              <a:t>Снижение массы левого желудочка при тяжелом истощении</a:t>
            </a:r>
            <a:endParaRPr lang="en-US" sz="18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2" name="Picture 8" descr="https://upload.wikimedia.org/wikipedia/commons/thumb/a/a9/Golod.jpg/220px-Golo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75" y="1317298"/>
            <a:ext cx="4618241" cy="39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82077" y="5421079"/>
            <a:ext cx="4618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Gabriola" panose="04040605051002020D02" pitchFamily="82" charset="0"/>
              </a:rPr>
              <a:t>Великий голод в Москве 1601 года. Гравюра XIX века</a:t>
            </a:r>
            <a:endParaRPr lang="ru-RU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380CB4"/>
                </a:solidFill>
              </a:rPr>
              <a:t>Адаптационные механизмы </a:t>
            </a:r>
            <a:br>
              <a:rPr lang="ru-RU" b="1" dirty="0">
                <a:solidFill>
                  <a:srgbClr val="380CB4"/>
                </a:solidFill>
              </a:rPr>
            </a:br>
            <a:r>
              <a:rPr lang="ru-RU" b="1" dirty="0">
                <a:solidFill>
                  <a:srgbClr val="380CB4"/>
                </a:solidFill>
              </a:rPr>
              <a:t>при длительном голодании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Снижение скорости внутрипеченочного </a:t>
            </a:r>
            <a:r>
              <a:rPr lang="ru-RU" dirty="0" err="1"/>
              <a:t>глюконеогенеза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/>
              <a:t>Снижение скорости основного обмена</a:t>
            </a:r>
            <a:endParaRPr lang="en-US" dirty="0"/>
          </a:p>
          <a:p>
            <a:r>
              <a:rPr lang="ru-RU" dirty="0"/>
              <a:t>Повышение потребления жирных кислот в ЦНС</a:t>
            </a:r>
            <a:endParaRPr lang="en-US" dirty="0"/>
          </a:p>
          <a:p>
            <a:r>
              <a:rPr lang="ru-RU" dirty="0"/>
              <a:t>Снижение секреции инсулина</a:t>
            </a:r>
          </a:p>
          <a:p>
            <a:r>
              <a:rPr lang="ru-RU" dirty="0"/>
              <a:t>Повышение секреции гормонов роста</a:t>
            </a:r>
          </a:p>
          <a:p>
            <a:r>
              <a:rPr lang="ru-RU" dirty="0"/>
              <a:t>Повышение секреции кортизола</a:t>
            </a:r>
          </a:p>
        </p:txBody>
      </p:sp>
    </p:spTree>
    <p:extLst>
      <p:ext uri="{BB962C8B-B14F-4D97-AF65-F5344CB8AC3E}">
        <p14:creationId xmlns:p14="http://schemas.microsoft.com/office/powerpoint/2010/main" val="30554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</a:rPr>
              <a:t>Патогенез </a:t>
            </a:r>
            <a:r>
              <a:rPr lang="ru-RU" sz="3600" b="1" dirty="0" err="1">
                <a:solidFill>
                  <a:srgbClr val="0000CC"/>
                </a:solidFill>
              </a:rPr>
              <a:t>рефидинг</a:t>
            </a:r>
            <a:r>
              <a:rPr lang="ru-RU" sz="3600" b="1" dirty="0">
                <a:solidFill>
                  <a:srgbClr val="0000CC"/>
                </a:solidFill>
              </a:rPr>
              <a:t>-синдрома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46630"/>
            <a:ext cx="10889343" cy="558799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длительном голодании </a:t>
            </a:r>
            <a:r>
              <a:rPr lang="ru-RU" dirty="0">
                <a:solidFill>
                  <a:srgbClr val="0000CC"/>
                </a:solidFill>
              </a:rPr>
              <a:t>повышается секреция </a:t>
            </a:r>
            <a:r>
              <a:rPr lang="ru-RU" dirty="0" err="1">
                <a:solidFill>
                  <a:srgbClr val="0000CC"/>
                </a:solidFill>
              </a:rPr>
              <a:t>контринсулярных</a:t>
            </a:r>
            <a:r>
              <a:rPr lang="ru-RU" dirty="0">
                <a:solidFill>
                  <a:srgbClr val="0000CC"/>
                </a:solidFill>
              </a:rPr>
              <a:t> гормонов и снижается секреция инсулина</a:t>
            </a:r>
            <a:r>
              <a:rPr lang="ru-RU" dirty="0"/>
              <a:t>, происходит переход анаболического состояния к катаболическому.</a:t>
            </a:r>
          </a:p>
          <a:p>
            <a:r>
              <a:rPr lang="ru-RU" dirty="0"/>
              <a:t> Основным источником энергии становятся </a:t>
            </a:r>
            <a:r>
              <a:rPr lang="ru-RU" dirty="0">
                <a:solidFill>
                  <a:srgbClr val="0000CC"/>
                </a:solidFill>
              </a:rPr>
              <a:t>кетоновые тела и аминокислоты</a:t>
            </a:r>
            <a:r>
              <a:rPr lang="ru-RU" dirty="0"/>
              <a:t>, получаемые в процессе катаболизма мышечной и жировой ткани. </a:t>
            </a:r>
          </a:p>
          <a:p>
            <a:r>
              <a:rPr lang="ru-RU" dirty="0"/>
              <a:t>Питание </a:t>
            </a:r>
            <a:r>
              <a:rPr lang="ru-RU" dirty="0" err="1"/>
              <a:t>глюкозозависимых</a:t>
            </a:r>
            <a:r>
              <a:rPr lang="ru-RU" dirty="0"/>
              <a:t> тканей поддерживается за счет </a:t>
            </a:r>
            <a:r>
              <a:rPr lang="ru-RU" dirty="0" err="1"/>
              <a:t>глюконеогенеза</a:t>
            </a:r>
            <a:r>
              <a:rPr lang="ru-RU" dirty="0"/>
              <a:t> в печени, в дальнейшем уровень базального метаболизма значительно снижается, замедляется </a:t>
            </a:r>
            <a:r>
              <a:rPr lang="ru-RU" dirty="0" err="1"/>
              <a:t>глюконеогенез</a:t>
            </a:r>
            <a:r>
              <a:rPr lang="ru-RU" dirty="0"/>
              <a:t>.  </a:t>
            </a:r>
          </a:p>
          <a:p>
            <a:r>
              <a:rPr lang="ru-RU" b="1" dirty="0">
                <a:solidFill>
                  <a:srgbClr val="0000CC"/>
                </a:solidFill>
              </a:rPr>
              <a:t>В процессе голодания снижается внутриклеточный объем, происходит потеря основных внутриклеточных ионов (фосфора, калия, магния), истощаются запасы витаминов, в том числе тиамина. </a:t>
            </a:r>
          </a:p>
          <a:p>
            <a:r>
              <a:rPr lang="ru-RU" dirty="0"/>
              <a:t>При возобновлении питания происходит повышение плазменной концентрации глюкозы, стимулируется секреция инсулина, происходит переключение на гликолиз.  </a:t>
            </a:r>
          </a:p>
          <a:p>
            <a:r>
              <a:rPr lang="ru-RU" dirty="0"/>
              <a:t>При повышении концентрации инсулина происходит</a:t>
            </a:r>
            <a:r>
              <a:rPr lang="ru-RU" b="1" dirty="0">
                <a:solidFill>
                  <a:srgbClr val="0000CC"/>
                </a:solidFill>
              </a:rPr>
              <a:t> АКТИВНЫЙ </a:t>
            </a:r>
            <a:r>
              <a:rPr lang="ru-RU" dirty="0"/>
              <a:t>транспорт ионов внутрь клеток, вследствие чего </a:t>
            </a:r>
            <a:r>
              <a:rPr lang="ru-RU" sz="3600" dirty="0">
                <a:solidFill>
                  <a:srgbClr val="0000CC"/>
                </a:solidFill>
              </a:rPr>
              <a:t>возникает </a:t>
            </a:r>
            <a:r>
              <a:rPr lang="ru-RU" sz="3600" dirty="0" err="1">
                <a:solidFill>
                  <a:srgbClr val="0000CC"/>
                </a:solidFill>
              </a:rPr>
              <a:t>гипофосфатемия</a:t>
            </a:r>
            <a:r>
              <a:rPr lang="ru-RU" sz="3600" dirty="0">
                <a:solidFill>
                  <a:srgbClr val="0000CC"/>
                </a:solidFill>
              </a:rPr>
              <a:t>, </a:t>
            </a:r>
            <a:r>
              <a:rPr lang="ru-RU" sz="3600" dirty="0" err="1">
                <a:solidFill>
                  <a:srgbClr val="0000CC"/>
                </a:solidFill>
              </a:rPr>
              <a:t>гипомагниемия</a:t>
            </a:r>
            <a:r>
              <a:rPr lang="ru-RU" sz="3600" dirty="0">
                <a:solidFill>
                  <a:srgbClr val="0000CC"/>
                </a:solidFill>
              </a:rPr>
              <a:t>, </a:t>
            </a:r>
            <a:r>
              <a:rPr lang="ru-RU" sz="3600" dirty="0" err="1">
                <a:solidFill>
                  <a:srgbClr val="0000CC"/>
                </a:solidFill>
              </a:rPr>
              <a:t>гипокалиемия</a:t>
            </a:r>
            <a:r>
              <a:rPr lang="ru-RU" sz="3600" dirty="0">
                <a:solidFill>
                  <a:srgbClr val="0000CC"/>
                </a:solidFill>
              </a:rPr>
              <a:t>, снижается экскреция натрия, увеличивается задержка жидкости, возникают отеки.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0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608" y="184638"/>
            <a:ext cx="7934844" cy="65502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8615" y="462225"/>
            <a:ext cx="2562331" cy="816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rgbClr val="FFFFFF"/>
                </a:solidFill>
              </a:rPr>
              <a:t>Глюконеогенез</a:t>
            </a:r>
            <a:endParaRPr lang="ru-RU" dirty="0">
              <a:solidFill>
                <a:srgbClr val="FFFFFF"/>
              </a:solidFill>
            </a:endParaRPr>
          </a:p>
          <a:p>
            <a:pPr algn="just"/>
            <a:r>
              <a:rPr lang="ru-RU" dirty="0" err="1">
                <a:solidFill>
                  <a:srgbClr val="FFFFFF"/>
                </a:solidFill>
              </a:rPr>
              <a:t>Протеолиз</a:t>
            </a:r>
            <a:endParaRPr lang="ru-RU" dirty="0">
              <a:solidFill>
                <a:srgbClr val="FFFFFF"/>
              </a:solidFill>
            </a:endParaRPr>
          </a:p>
          <a:p>
            <a:pPr algn="just"/>
            <a:r>
              <a:rPr lang="ru-RU" dirty="0" err="1">
                <a:solidFill>
                  <a:srgbClr val="FFFFFF"/>
                </a:solidFill>
              </a:rPr>
              <a:t>Липолиз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0172" y="1278707"/>
            <a:ext cx="2346848" cy="868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Голодание и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 истощение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8614" y="1494745"/>
            <a:ext cx="2562331" cy="40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Гормональные сдвиги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68614" y="2147068"/>
            <a:ext cx="2562331" cy="67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Снижение клеточной массы</a:t>
            </a:r>
          </a:p>
          <a:p>
            <a:pPr algn="just"/>
            <a:r>
              <a:rPr lang="ru-RU" sz="1400" dirty="0"/>
              <a:t>Повышение внеклеточной воды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68613" y="2889336"/>
            <a:ext cx="2562331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/>
              <a:t>Дефицит витаминов и минералов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68613" y="3579751"/>
            <a:ext cx="2562331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/>
              <a:t>Гиперинсулинемия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90173" y="4772475"/>
            <a:ext cx="2493614" cy="728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FF66"/>
                </a:solidFill>
              </a:rPr>
              <a:t>Рефидинг</a:t>
            </a:r>
            <a:endParaRPr lang="ru-RU" sz="2400" b="1" dirty="0">
              <a:solidFill>
                <a:srgbClr val="FFFF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35780" y="653143"/>
            <a:ext cx="2280976" cy="374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Энергия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35781" y="1105319"/>
            <a:ext cx="2361362" cy="1286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/>
              <a:t>Снижение инсулина</a:t>
            </a:r>
          </a:p>
          <a:p>
            <a:pPr algn="just"/>
            <a:r>
              <a:rPr lang="ru-RU" sz="1200" dirty="0"/>
              <a:t>Повышение глюкагона</a:t>
            </a:r>
          </a:p>
          <a:p>
            <a:pPr algn="just"/>
            <a:r>
              <a:rPr lang="ru-RU" sz="1200" dirty="0" err="1"/>
              <a:t>Пвышение</a:t>
            </a:r>
            <a:r>
              <a:rPr lang="ru-RU" sz="1200" dirty="0"/>
              <a:t> СТГ</a:t>
            </a:r>
          </a:p>
          <a:p>
            <a:pPr algn="just"/>
            <a:r>
              <a:rPr lang="ru-RU" sz="1200" dirty="0"/>
              <a:t>Снижение ТТГ , Т3 и Т4</a:t>
            </a:r>
          </a:p>
          <a:p>
            <a:pPr algn="just"/>
            <a:r>
              <a:rPr lang="ru-RU" sz="1200" dirty="0"/>
              <a:t>Повышение кортизола</a:t>
            </a:r>
          </a:p>
          <a:p>
            <a:pPr algn="just"/>
            <a:r>
              <a:rPr lang="ru-RU" sz="1200" dirty="0"/>
              <a:t>Снижение лептина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35779" y="2889336"/>
            <a:ext cx="2547673" cy="155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Задержка натрия и воды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68613" y="4439724"/>
            <a:ext cx="2901021" cy="476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/>
              <a:t>Повышение захвата глюкозы клеткой</a:t>
            </a:r>
          </a:p>
          <a:p>
            <a:pPr algn="just"/>
            <a:r>
              <a:rPr lang="ru-RU" sz="1200" dirty="0"/>
              <a:t>Повышение синтеза белка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68613" y="5382994"/>
            <a:ext cx="3567167" cy="476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Клеточное потребление фосфатов, калия и магния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68613" y="5985862"/>
            <a:ext cx="2962493" cy="430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/>
              <a:t>Повышение потребности в тиамине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62229" y="4772475"/>
            <a:ext cx="3091571" cy="178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err="1">
                <a:solidFill>
                  <a:srgbClr val="FF0000"/>
                </a:solidFill>
              </a:rPr>
              <a:t>Гипофосфатемия</a:t>
            </a:r>
            <a:endParaRPr lang="ru-RU" sz="2800" b="1" dirty="0">
              <a:solidFill>
                <a:srgbClr val="FF0000"/>
              </a:solidFill>
            </a:endParaRPr>
          </a:p>
          <a:p>
            <a:pPr algn="just"/>
            <a:r>
              <a:rPr lang="ru-RU" sz="2800" b="1" dirty="0" err="1">
                <a:solidFill>
                  <a:srgbClr val="FF0000"/>
                </a:solidFill>
              </a:rPr>
              <a:t>Гипокалиемия</a:t>
            </a:r>
            <a:endParaRPr lang="ru-RU" sz="2800" b="1" dirty="0">
              <a:solidFill>
                <a:srgbClr val="FF0000"/>
              </a:solidFill>
            </a:endParaRPr>
          </a:p>
          <a:p>
            <a:pPr algn="just"/>
            <a:r>
              <a:rPr lang="ru-RU" sz="2800" b="1" dirty="0" err="1">
                <a:solidFill>
                  <a:srgbClr val="FF0000"/>
                </a:solidFill>
              </a:rPr>
              <a:t>Гипомагниемия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94" y="2416675"/>
            <a:ext cx="2617938" cy="20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380CB4"/>
                </a:solidFill>
              </a:rPr>
              <a:t>Патогенез</a:t>
            </a:r>
            <a:br>
              <a:rPr lang="ru-RU" sz="6000" b="1" dirty="0">
                <a:solidFill>
                  <a:srgbClr val="380CB4"/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Истощение запасов тиамина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887" y="2185373"/>
            <a:ext cx="8718225" cy="43213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8118" y="2191871"/>
            <a:ext cx="2138082" cy="591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Гомеостаз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3059" y="2185373"/>
            <a:ext cx="2164976" cy="611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Голодание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43047" y="2185373"/>
            <a:ext cx="2212065" cy="598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Рефидинг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50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915" y="1210624"/>
            <a:ext cx="1088329" cy="5647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Segoe Script" panose="030B0504020000000003" pitchFamily="66" charset="0"/>
              </a:rPr>
              <a:t>…</a:t>
            </a:r>
            <a:r>
              <a:rPr lang="ru-RU" sz="1900" dirty="0">
                <a:latin typeface="Segoe Script" panose="030B0504020000000003" pitchFamily="66" charset="0"/>
              </a:rPr>
              <a:t>Она другой день ничего не ела.</a:t>
            </a:r>
          </a:p>
          <a:p>
            <a:pPr marL="0" indent="0">
              <a:buNone/>
            </a:pPr>
            <a:r>
              <a:rPr lang="ru-RU" sz="1900" dirty="0">
                <a:latin typeface="Segoe Script" panose="030B0504020000000003" pitchFamily="66" charset="0"/>
              </a:rPr>
              <a:t>- Как?..</a:t>
            </a:r>
          </a:p>
          <a:p>
            <a:pPr marL="0" indent="0">
              <a:buNone/>
            </a:pPr>
            <a:r>
              <a:rPr lang="ru-RU" sz="1900" dirty="0">
                <a:latin typeface="Segoe Script" panose="030B0504020000000003" pitchFamily="66" charset="0"/>
              </a:rPr>
              <a:t>- Ни у кого из городских жителей нет уже давно куска хлеба, все давно едят одну землю.</a:t>
            </a:r>
          </a:p>
          <a:p>
            <a:pPr marL="0" indent="0">
              <a:buNone/>
            </a:pPr>
            <a:r>
              <a:rPr lang="ru-RU" sz="1900" dirty="0" err="1">
                <a:latin typeface="Segoe Script" panose="030B0504020000000003" pitchFamily="66" charset="0"/>
              </a:rPr>
              <a:t>Андрий</a:t>
            </a:r>
            <a:r>
              <a:rPr lang="ru-RU" sz="1900" dirty="0">
                <a:latin typeface="Segoe Script" panose="030B0504020000000003" pitchFamily="66" charset="0"/>
              </a:rPr>
              <a:t> остолбенел.</a:t>
            </a:r>
          </a:p>
          <a:p>
            <a:pPr marL="0" indent="0">
              <a:buNone/>
            </a:pPr>
            <a:r>
              <a:rPr lang="ru-RU" sz="1900" dirty="0">
                <a:latin typeface="Segoe Script" panose="030B0504020000000003" pitchFamily="66" charset="0"/>
              </a:rPr>
              <a:t>….Панночка видала тебя с городского валу вместе с запорожцами. Она сказала мне: "Ступай скажи рыцарю: если он помнит меня, чтобы пришел ко мне; а не помнит - чтобы дал тебе кусок хлеба для старухи, моей матери, потому что я не хочу видеть, как при мне умрет мать. Пусть лучше я прежде, а она после меня. Проси и хватай его за колени и ноги. У него также есть старая мать, - чтоб ради ее дал хлеба!"</a:t>
            </a:r>
          </a:p>
          <a:p>
            <a:pPr marL="0" indent="0">
              <a:buNone/>
            </a:pPr>
            <a:r>
              <a:rPr lang="ru-RU" sz="1900" dirty="0">
                <a:latin typeface="Segoe Script" panose="030B0504020000000003" pitchFamily="66" charset="0"/>
              </a:rPr>
              <a:t>…Небольшой кусок хлеба, проглоченный ею, произвел только боль в желудке, отвыкшем от пищи, и она оставалась часто без движения по нескольку минут на одном месте. </a:t>
            </a:r>
          </a:p>
        </p:txBody>
      </p:sp>
      <p:pic>
        <p:nvPicPr>
          <p:cNvPr id="1026" name="Picture 2" descr="Тарас Бульба краткое содержание - кратко, краткое содержание, краткий пересказ, класс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58" y="96715"/>
            <a:ext cx="4810050" cy="18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03267" y="6176963"/>
            <a:ext cx="453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Segoe Script" panose="030B0504020000000003" pitchFamily="66" charset="0"/>
              </a:rPr>
              <a:t>Н.В.Гоголь</a:t>
            </a:r>
            <a:r>
              <a:rPr lang="ru-RU" sz="2000" dirty="0">
                <a:latin typeface="Segoe Script" panose="030B0504020000000003" pitchFamily="66" charset="0"/>
              </a:rPr>
              <a:t>. </a:t>
            </a:r>
            <a:r>
              <a:rPr lang="ru-RU" sz="2800" dirty="0">
                <a:latin typeface="Segoe Script" panose="030B0504020000000003" pitchFamily="66" charset="0"/>
              </a:rPr>
              <a:t>Тарас Бульба</a:t>
            </a:r>
            <a:r>
              <a:rPr lang="ru-RU" sz="2400" dirty="0">
                <a:latin typeface="Segoe Script" panose="030B0504020000000003" pitchFamily="66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3429" y="232229"/>
            <a:ext cx="4876800" cy="133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Опыт тысячелетий…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</a:rPr>
              <a:t>Нельзя наедаться- умрешь !</a:t>
            </a:r>
          </a:p>
        </p:txBody>
      </p:sp>
    </p:spTree>
    <p:extLst>
      <p:ext uri="{BB962C8B-B14F-4D97-AF65-F5344CB8AC3E}">
        <p14:creationId xmlns:p14="http://schemas.microsoft.com/office/powerpoint/2010/main" val="5605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CC"/>
                </a:solidFill>
              </a:rPr>
              <a:t>Тиамин (</a:t>
            </a:r>
            <a:r>
              <a:rPr lang="en-US" dirty="0">
                <a:solidFill>
                  <a:srgbClr val="0000CC"/>
                </a:solidFill>
              </a:rPr>
              <a:t>C</a:t>
            </a:r>
            <a:r>
              <a:rPr lang="en-US" baseline="-25000" dirty="0">
                <a:solidFill>
                  <a:srgbClr val="0000CC"/>
                </a:solidFill>
              </a:rPr>
              <a:t>12</a:t>
            </a:r>
            <a:r>
              <a:rPr lang="en-US" dirty="0">
                <a:solidFill>
                  <a:srgbClr val="0000CC"/>
                </a:solidFill>
              </a:rPr>
              <a:t>H</a:t>
            </a:r>
            <a:r>
              <a:rPr lang="en-US" baseline="-25000" dirty="0">
                <a:solidFill>
                  <a:srgbClr val="0000CC"/>
                </a:solidFill>
              </a:rPr>
              <a:t>17</a:t>
            </a:r>
            <a:r>
              <a:rPr lang="en-US" dirty="0">
                <a:solidFill>
                  <a:srgbClr val="0000CC"/>
                </a:solidFill>
              </a:rPr>
              <a:t>N</a:t>
            </a:r>
            <a:r>
              <a:rPr lang="en-US" baseline="-25000" dirty="0">
                <a:solidFill>
                  <a:srgbClr val="0000CC"/>
                </a:solidFill>
              </a:rPr>
              <a:t>4</a:t>
            </a:r>
            <a:r>
              <a:rPr lang="en-US" dirty="0">
                <a:solidFill>
                  <a:srgbClr val="0000CC"/>
                </a:solidFill>
              </a:rPr>
              <a:t>OS</a:t>
            </a:r>
            <a:r>
              <a:rPr lang="ru-RU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CC"/>
                </a:solidFill>
              </a:rPr>
              <a:t>Витамин В1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9657" y="2505075"/>
            <a:ext cx="11195731" cy="3684588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</a:pPr>
            <a:r>
              <a:rPr lang="ru-RU" dirty="0"/>
              <a:t>Водорастворимый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ru-RU" dirty="0"/>
              <a:t>Суточная потребность около </a:t>
            </a:r>
            <a:r>
              <a:rPr lang="en-US" dirty="0"/>
              <a:t> 1.4 </a:t>
            </a:r>
            <a:r>
              <a:rPr lang="ru-RU" dirty="0"/>
              <a:t>мг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ru-RU" b="1" dirty="0"/>
              <a:t>Абсорбция</a:t>
            </a:r>
            <a:r>
              <a:rPr lang="en-US" b="1" dirty="0"/>
              <a:t>: </a:t>
            </a:r>
            <a:r>
              <a:rPr lang="ru-RU" dirty="0"/>
              <a:t>тонкая кишка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ru-RU" b="1" dirty="0" err="1"/>
              <a:t>Элеминация</a:t>
            </a:r>
            <a:r>
              <a:rPr lang="en-US" b="1" dirty="0"/>
              <a:t>: </a:t>
            </a:r>
            <a:r>
              <a:rPr lang="ru-RU" dirty="0"/>
              <a:t>почки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ru-RU" dirty="0" err="1"/>
              <a:t>Кофактор</a:t>
            </a:r>
            <a:r>
              <a:rPr lang="ru-RU" dirty="0"/>
              <a:t> в обмене углеводов</a:t>
            </a:r>
          </a:p>
          <a:p>
            <a:pPr marL="0">
              <a:spcBef>
                <a:spcPts val="0"/>
              </a:spcBef>
            </a:pPr>
            <a:r>
              <a:rPr lang="ru-RU" b="1" dirty="0" err="1">
                <a:solidFill>
                  <a:schemeClr val="tx2"/>
                </a:solidFill>
              </a:rPr>
              <a:t>Тиаминпирофосфат</a:t>
            </a:r>
            <a:r>
              <a:rPr lang="ru-RU" dirty="0">
                <a:solidFill>
                  <a:schemeClr val="tx2"/>
                </a:solidFill>
              </a:rPr>
              <a:t> (</a:t>
            </a:r>
            <a:r>
              <a:rPr lang="ru-RU" i="1" dirty="0">
                <a:solidFill>
                  <a:schemeClr val="tx2"/>
                </a:solidFill>
              </a:rPr>
              <a:t>ТПФ</a:t>
            </a:r>
            <a:r>
              <a:rPr lang="ru-RU" dirty="0">
                <a:solidFill>
                  <a:schemeClr val="tx2"/>
                </a:solidFill>
              </a:rPr>
              <a:t>) — активная форма тиамина —является коферментом </a:t>
            </a:r>
            <a:r>
              <a:rPr lang="ru-RU" dirty="0" err="1">
                <a:solidFill>
                  <a:schemeClr val="tx2"/>
                </a:solidFill>
              </a:rPr>
              <a:t>пируватдекарбоксилазного</a:t>
            </a:r>
            <a:r>
              <a:rPr lang="ru-RU" dirty="0">
                <a:solidFill>
                  <a:schemeClr val="tx2"/>
                </a:solidFill>
              </a:rPr>
              <a:t> и α-</a:t>
            </a:r>
            <a:r>
              <a:rPr lang="ru-RU" dirty="0" err="1">
                <a:solidFill>
                  <a:schemeClr val="tx2"/>
                </a:solidFill>
              </a:rPr>
              <a:t>кетоглутаратдегидрогеназного</a:t>
            </a:r>
            <a:r>
              <a:rPr lang="ru-RU" dirty="0">
                <a:solidFill>
                  <a:schemeClr val="tx2"/>
                </a:solidFill>
              </a:rPr>
              <a:t> комплексов, а также </a:t>
            </a:r>
            <a:r>
              <a:rPr lang="ru-RU" dirty="0" err="1">
                <a:solidFill>
                  <a:schemeClr val="tx2"/>
                </a:solidFill>
              </a:rPr>
              <a:t>транскетолазы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 Первые два фермента участвуют в метаболизме углеводов, </a:t>
            </a:r>
            <a:r>
              <a:rPr lang="ru-RU" dirty="0" err="1">
                <a:solidFill>
                  <a:schemeClr val="tx2"/>
                </a:solidFill>
              </a:rPr>
              <a:t>транскетолаза</a:t>
            </a:r>
            <a:r>
              <a:rPr lang="ru-RU" dirty="0">
                <a:solidFill>
                  <a:schemeClr val="tx2"/>
                </a:solidFill>
              </a:rPr>
              <a:t> функционирует в пентозофосфатном пути, участвуя в переносе </a:t>
            </a:r>
            <a:r>
              <a:rPr lang="ru-RU" dirty="0" err="1">
                <a:solidFill>
                  <a:schemeClr val="tx2"/>
                </a:solidFill>
              </a:rPr>
              <a:t>гликоальдегидного</a:t>
            </a:r>
            <a:r>
              <a:rPr lang="ru-RU" dirty="0">
                <a:solidFill>
                  <a:schemeClr val="tx2"/>
                </a:solidFill>
              </a:rPr>
              <a:t> радикала между кето- и </a:t>
            </a:r>
            <a:r>
              <a:rPr lang="ru-RU" dirty="0" err="1">
                <a:solidFill>
                  <a:schemeClr val="tx2"/>
                </a:solidFill>
              </a:rPr>
              <a:t>альдосахарами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ТПФ синтезируется ферментом </a:t>
            </a:r>
            <a:r>
              <a:rPr lang="ru-RU" dirty="0" err="1">
                <a:solidFill>
                  <a:schemeClr val="tx2"/>
                </a:solidFill>
              </a:rPr>
              <a:t>тиаминпирофосфокиназой</a:t>
            </a:r>
            <a:r>
              <a:rPr lang="ru-RU" dirty="0">
                <a:solidFill>
                  <a:schemeClr val="tx2"/>
                </a:solidFill>
              </a:rPr>
              <a:t>, главным образом в печени и в ткани мозга.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13678" y="6176962"/>
            <a:ext cx="637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latin typeface="Bradley Hand ITC" panose="03070402050302030203" pitchFamily="66" charset="0"/>
              </a:rPr>
              <a:t>Romanski</a:t>
            </a:r>
            <a:r>
              <a:rPr lang="es-ES" sz="2000" dirty="0">
                <a:latin typeface="Bradley Hand ITC" panose="03070402050302030203" pitchFamily="66" charset="0"/>
              </a:rPr>
              <a:t>, et al. </a:t>
            </a:r>
            <a:r>
              <a:rPr lang="es-ES" sz="2000" i="1" dirty="0">
                <a:latin typeface="Bradley Hand ITC" panose="03070402050302030203" pitchFamily="66" charset="0"/>
              </a:rPr>
              <a:t>Mayo </a:t>
            </a:r>
            <a:r>
              <a:rPr lang="es-ES" sz="2000" i="1" dirty="0" err="1">
                <a:latin typeface="Bradley Hand ITC" panose="03070402050302030203" pitchFamily="66" charset="0"/>
              </a:rPr>
              <a:t>Clin</a:t>
            </a:r>
            <a:r>
              <a:rPr lang="es-ES" sz="2000" i="1" dirty="0">
                <a:latin typeface="Bradley Hand ITC" panose="03070402050302030203" pitchFamily="66" charset="0"/>
              </a:rPr>
              <a:t> </a:t>
            </a:r>
            <a:r>
              <a:rPr lang="es-ES" sz="2000" i="1" dirty="0" err="1">
                <a:latin typeface="Bradley Hand ITC" panose="03070402050302030203" pitchFamily="66" charset="0"/>
              </a:rPr>
              <a:t>Proc</a:t>
            </a:r>
            <a:r>
              <a:rPr lang="es-ES" sz="2000" i="1" dirty="0">
                <a:latin typeface="Bradley Hand ITC" panose="03070402050302030203" pitchFamily="66" charset="0"/>
              </a:rPr>
              <a:t> </a:t>
            </a:r>
            <a:r>
              <a:rPr lang="es-ES" sz="2000" dirty="0">
                <a:latin typeface="Bradley Hand ITC" panose="03070402050302030203" pitchFamily="66" charset="0"/>
              </a:rPr>
              <a:t>1999;74:259–263</a:t>
            </a:r>
            <a:r>
              <a:rPr lang="es-ES" dirty="0"/>
              <a:t>.</a:t>
            </a:r>
            <a:endParaRPr lang="ru-RU" dirty="0"/>
          </a:p>
        </p:txBody>
      </p:sp>
      <p:pic>
        <p:nvPicPr>
          <p:cNvPr id="1030" name="Picture 6" descr="Thiamine cation 3D ball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243558"/>
            <a:ext cx="5569630" cy="299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380CB4"/>
                </a:solidFill>
              </a:rPr>
              <a:t>Дефицит тиамина- поражение ЦНС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295741"/>
            <a:ext cx="5157787" cy="82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380CB4"/>
                </a:solidFill>
              </a:rPr>
              <a:t>Клиника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Энцефалопатия</a:t>
            </a:r>
          </a:p>
          <a:p>
            <a:r>
              <a:rPr lang="ru-RU" dirty="0" err="1"/>
              <a:t>Лактатацидоз</a:t>
            </a:r>
            <a:endParaRPr lang="ru-RU" dirty="0"/>
          </a:p>
          <a:p>
            <a:r>
              <a:rPr lang="ru-RU" dirty="0"/>
              <a:t>Нистагм</a:t>
            </a:r>
          </a:p>
          <a:p>
            <a:r>
              <a:rPr lang="ru-RU" dirty="0" err="1"/>
              <a:t>Нейропатия</a:t>
            </a:r>
            <a:endParaRPr lang="ru-RU" dirty="0"/>
          </a:p>
          <a:p>
            <a:r>
              <a:rPr lang="ru-RU" dirty="0"/>
              <a:t>Деменция</a:t>
            </a:r>
          </a:p>
          <a:p>
            <a:r>
              <a:rPr lang="ru-RU" dirty="0" err="1"/>
              <a:t>Корсаковский</a:t>
            </a:r>
            <a:r>
              <a:rPr lang="ru-RU" dirty="0"/>
              <a:t> психоз</a:t>
            </a:r>
          </a:p>
          <a:p>
            <a:r>
              <a:rPr lang="ru-RU" dirty="0"/>
              <a:t>Бери-бери: сердечная недостаточность и повышенная сосудистая проницаемость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097588" y="1327038"/>
            <a:ext cx="5183188" cy="8239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80CB4"/>
                </a:solidFill>
              </a:rPr>
              <a:t>Синдром </a:t>
            </a:r>
            <a:r>
              <a:rPr lang="ru-RU" sz="3200" dirty="0" err="1">
                <a:solidFill>
                  <a:srgbClr val="380CB4"/>
                </a:solidFill>
              </a:rPr>
              <a:t>Гайе</a:t>
            </a:r>
            <a:r>
              <a:rPr lang="ru-RU" sz="3200" dirty="0">
                <a:solidFill>
                  <a:srgbClr val="380CB4"/>
                </a:solidFill>
              </a:rPr>
              <a:t> — Вернике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(болезнь Вернике, верхний острый геморрагический полиоэнцефалит Вернике) — острое или подострое поражение среднего мозга и гипоталамуса вследствие дефицита витамина B</a:t>
            </a:r>
            <a:r>
              <a:rPr lang="ru-RU" baseline="-25000" dirty="0"/>
              <a:t>1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0229" y="6109155"/>
            <a:ext cx="8826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Kraft MD, </a:t>
            </a:r>
            <a:r>
              <a:rPr lang="en-US" dirty="0" err="1"/>
              <a:t>Btaiche</a:t>
            </a:r>
            <a:r>
              <a:rPr lang="en-US" dirty="0"/>
              <a:t> IF, Sacks GS. Review of the refeeding syndrome.</a:t>
            </a:r>
            <a:r>
              <a:rPr lang="ru-RU" dirty="0"/>
              <a:t>  </a:t>
            </a:r>
          </a:p>
          <a:p>
            <a:r>
              <a:rPr lang="en-US" i="1" dirty="0" err="1"/>
              <a:t>Nutr</a:t>
            </a:r>
            <a:r>
              <a:rPr lang="en-US" i="1" dirty="0"/>
              <a:t>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Pract</a:t>
            </a:r>
            <a:r>
              <a:rPr lang="en-US" dirty="0"/>
              <a:t>.</a:t>
            </a:r>
            <a:r>
              <a:rPr lang="ru-RU" dirty="0"/>
              <a:t>2005;20(6):625-633</a:t>
            </a:r>
            <a:r>
              <a:rPr lang="ru-RU" sz="1400" dirty="0">
                <a:latin typeface="TimesNewRomanMTStd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84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899885"/>
            <a:ext cx="10515600" cy="1056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00CC"/>
                </a:solidFill>
              </a:rPr>
              <a:t>Синдром Вернике — Корсакова </a:t>
            </a:r>
            <a:r>
              <a:rPr lang="ru-RU" sz="3100" b="1" dirty="0">
                <a:solidFill>
                  <a:srgbClr val="0341BD"/>
                </a:solidFill>
              </a:rPr>
              <a:t/>
            </a:r>
            <a:br>
              <a:rPr lang="ru-RU" sz="3100" b="1" dirty="0">
                <a:solidFill>
                  <a:srgbClr val="0341BD"/>
                </a:solidFill>
              </a:rPr>
            </a:br>
            <a:r>
              <a:rPr lang="ru-RU" sz="2700" b="1" dirty="0"/>
              <a:t>Потенциально фатальное неврологическое расстройство</a:t>
            </a:r>
            <a:br>
              <a:rPr lang="ru-RU" sz="2700" b="1" dirty="0"/>
            </a:br>
            <a:r>
              <a:rPr lang="ru-RU" sz="2700" b="1" dirty="0"/>
              <a:t>наиболее часто встречается у алкоголиков.</a:t>
            </a:r>
            <a:br>
              <a:rPr lang="ru-RU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ru-RU" sz="2700" b="1" dirty="0"/>
              <a:t> Алкоголь напрямую влияет на механизмы </a:t>
            </a:r>
            <a:r>
              <a:rPr lang="ru-RU" sz="2700" b="1" dirty="0" err="1"/>
              <a:t>фосфорилирования</a:t>
            </a:r>
            <a:r>
              <a:rPr lang="ru-RU" sz="2700" b="1" dirty="0"/>
              <a:t>/</a:t>
            </a:r>
            <a:r>
              <a:rPr lang="ru-RU" sz="2700" b="1" dirty="0" err="1"/>
              <a:t>дефосфорилирования</a:t>
            </a:r>
            <a:r>
              <a:rPr lang="ru-RU" sz="2700" b="1" dirty="0"/>
              <a:t> тиамина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391682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Повреждения нейронов в третьем и четвёртом желудочке, таламусе. </a:t>
            </a:r>
            <a:endParaRPr lang="ru-RU" b="1" dirty="0"/>
          </a:p>
          <a:p>
            <a:pPr marL="0" indent="0">
              <a:buNone/>
            </a:pPr>
            <a:r>
              <a:rPr lang="ru-RU" b="1" dirty="0">
                <a:solidFill>
                  <a:srgbClr val="0341BD"/>
                </a:solidFill>
              </a:rPr>
              <a:t>Симптомы энцефалопатии Корсакова-Вернике </a:t>
            </a:r>
            <a:r>
              <a:rPr lang="ru-RU" dirty="0">
                <a:solidFill>
                  <a:srgbClr val="0341BD"/>
                </a:solidFill>
              </a:rPr>
              <a:t>:</a:t>
            </a:r>
          </a:p>
          <a:p>
            <a:r>
              <a:rPr lang="ru-RU" sz="2200" dirty="0"/>
              <a:t>Когнитивные нарушения</a:t>
            </a:r>
          </a:p>
          <a:p>
            <a:r>
              <a:rPr lang="ru-RU" sz="2200" dirty="0"/>
              <a:t>Снижение уровня сознания до комы;</a:t>
            </a:r>
          </a:p>
          <a:p>
            <a:r>
              <a:rPr lang="ru-RU" sz="2200" dirty="0"/>
              <a:t>Потеря мышечной координации (атаксию);</a:t>
            </a:r>
          </a:p>
          <a:p>
            <a:r>
              <a:rPr lang="ru-RU" sz="2200" dirty="0"/>
              <a:t>аномальные движения глаз, диплопия;</a:t>
            </a:r>
          </a:p>
          <a:p>
            <a:r>
              <a:rPr lang="ru-RU" sz="2200" dirty="0"/>
              <a:t>неспособность сформировать новые воспоминания;</a:t>
            </a:r>
          </a:p>
          <a:p>
            <a:r>
              <a:rPr lang="ru-RU" sz="2200" dirty="0"/>
              <a:t>потерю памяти.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4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Задержка натрия и воды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Ранняя стадия РФС</a:t>
            </a:r>
            <a:endParaRPr lang="en-US" dirty="0"/>
          </a:p>
          <a:p>
            <a:r>
              <a:rPr lang="ru-RU" dirty="0"/>
              <a:t>Задержка натрия</a:t>
            </a:r>
            <a:endParaRPr lang="en-US" dirty="0"/>
          </a:p>
          <a:p>
            <a:r>
              <a:rPr lang="ru-RU" dirty="0"/>
              <a:t>Периферические отеки</a:t>
            </a:r>
          </a:p>
          <a:p>
            <a:r>
              <a:rPr lang="ru-RU" dirty="0"/>
              <a:t>Отек легких</a:t>
            </a:r>
          </a:p>
          <a:p>
            <a:r>
              <a:rPr lang="en-US" dirty="0"/>
              <a:t> </a:t>
            </a:r>
            <a:r>
              <a:rPr lang="ru-RU" dirty="0"/>
              <a:t>Декомпенсация сердечной недостаточности</a:t>
            </a:r>
            <a:endParaRPr lang="en-US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7588" y="1690688"/>
            <a:ext cx="5971832" cy="434993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0203543" y="1700213"/>
            <a:ext cx="1940489" cy="1013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Отеки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11654972" y="2714171"/>
            <a:ext cx="261258" cy="172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38257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341BD"/>
                </a:solidFill>
              </a:rPr>
              <a:t>Неорганические фосфаты (PO4-)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Являются одними из основных внутриклеточных электролитов </a:t>
            </a:r>
          </a:p>
          <a:p>
            <a:r>
              <a:rPr lang="ru-RU" dirty="0"/>
              <a:t>Необходимы для синтеза высокоэнергетических фосфатов (АТФ), 2,3-бифосфоглицерата, регулирующего сродство гемоглобина к кислороду, нуклеотидов, входящих в состав ДНК и РНК. </a:t>
            </a:r>
          </a:p>
          <a:p>
            <a:r>
              <a:rPr lang="ru-RU" dirty="0"/>
              <a:t>Неорганический фосфат - субстрат ферментов </a:t>
            </a:r>
            <a:r>
              <a:rPr lang="ru-RU" dirty="0" err="1"/>
              <a:t>фосфокиназ</a:t>
            </a:r>
            <a:r>
              <a:rPr lang="ru-RU" dirty="0"/>
              <a:t> и фосфатаз</a:t>
            </a:r>
          </a:p>
          <a:p>
            <a:r>
              <a:rPr lang="ru-RU" dirty="0"/>
              <a:t>Компонент буферной системы регуляции кислотно-щелочного равновесия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4" descr="Картинки по запросу &quot;фосфо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86" y="28452"/>
            <a:ext cx="2249714" cy="1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320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7098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/>
              <a:t>Парестезии</a:t>
            </a:r>
          </a:p>
          <a:p>
            <a:r>
              <a:rPr lang="ru-RU" sz="2400" dirty="0"/>
              <a:t>Слабость</a:t>
            </a:r>
          </a:p>
          <a:p>
            <a:r>
              <a:rPr lang="ru-RU" sz="2400" dirty="0"/>
              <a:t>Делирий</a:t>
            </a:r>
          </a:p>
          <a:p>
            <a:r>
              <a:rPr lang="ru-RU" sz="2400" dirty="0"/>
              <a:t>Дезориентация</a:t>
            </a:r>
          </a:p>
          <a:p>
            <a:r>
              <a:rPr lang="ru-RU" sz="2400" dirty="0"/>
              <a:t>Судороги</a:t>
            </a:r>
          </a:p>
          <a:p>
            <a:r>
              <a:rPr lang="ru-RU" sz="2400" dirty="0"/>
              <a:t>Кома</a:t>
            </a:r>
          </a:p>
          <a:p>
            <a:pPr lvl="1"/>
            <a:r>
              <a:rPr lang="ru-RU" sz="1900" dirty="0"/>
              <a:t>Гипотония</a:t>
            </a:r>
          </a:p>
          <a:p>
            <a:pPr lvl="1"/>
            <a:r>
              <a:rPr lang="ru-RU" sz="1900" dirty="0"/>
              <a:t>Шок</a:t>
            </a:r>
          </a:p>
          <a:p>
            <a:pPr lvl="1"/>
            <a:r>
              <a:rPr lang="ru-RU" sz="1900" dirty="0"/>
              <a:t>Снижение ударного </a:t>
            </a:r>
            <a:r>
              <a:rPr lang="ru-RU" sz="1900" dirty="0" err="1"/>
              <a:t>обьема</a:t>
            </a:r>
            <a:endParaRPr lang="ru-RU" sz="1900" dirty="0"/>
          </a:p>
          <a:p>
            <a:pPr lvl="1"/>
            <a:r>
              <a:rPr lang="ru-RU" sz="1900" dirty="0"/>
              <a:t>Снижение САД</a:t>
            </a:r>
          </a:p>
          <a:p>
            <a:r>
              <a:rPr lang="ru-RU" sz="2300" dirty="0"/>
              <a:t>Слабость диафрагмы</a:t>
            </a:r>
          </a:p>
          <a:p>
            <a:r>
              <a:rPr lang="ru-RU" sz="2300" dirty="0"/>
              <a:t>Дыхательная недостаточность</a:t>
            </a:r>
          </a:p>
          <a:p>
            <a:r>
              <a:rPr lang="ru-RU" sz="2300" dirty="0"/>
              <a:t>Гемолиз</a:t>
            </a:r>
          </a:p>
          <a:p>
            <a:r>
              <a:rPr lang="ru-RU" sz="2300" dirty="0"/>
              <a:t>Тромбоцитопения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3048668" y="701215"/>
            <a:ext cx="5156200" cy="82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err="1">
                <a:solidFill>
                  <a:srgbClr val="0000CC"/>
                </a:solidFill>
              </a:rPr>
              <a:t>Гипофосфатемия</a:t>
            </a:r>
            <a:endParaRPr lang="ru-RU" sz="4400" dirty="0">
              <a:solidFill>
                <a:srgbClr val="0000CC"/>
              </a:solidFill>
            </a:endParaRPr>
          </a:p>
        </p:txBody>
      </p:sp>
      <p:pic>
        <p:nvPicPr>
          <p:cNvPr id="1028" name="Picture 4" descr="Картинки по запросу &quot;фосфаты&quot;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68" y="1937084"/>
            <a:ext cx="4431632" cy="42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8033" y="6452629"/>
            <a:ext cx="973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Gabriola" panose="04040605051002020D02" pitchFamily="82" charset="0"/>
              </a:rPr>
              <a:t>Kraft MD, </a:t>
            </a:r>
            <a:r>
              <a:rPr lang="en-US" sz="1400" dirty="0" err="1">
                <a:latin typeface="Gabriola" panose="04040605051002020D02" pitchFamily="82" charset="0"/>
              </a:rPr>
              <a:t>Btaiche</a:t>
            </a:r>
            <a:r>
              <a:rPr lang="en-US" sz="1400" dirty="0">
                <a:latin typeface="Gabriola" panose="04040605051002020D02" pitchFamily="82" charset="0"/>
              </a:rPr>
              <a:t> IF, Sacks GS. Review of the refeeding syndrome.</a:t>
            </a:r>
            <a:r>
              <a:rPr lang="ru-RU" sz="1400" dirty="0">
                <a:latin typeface="Gabriola" panose="04040605051002020D02" pitchFamily="82" charset="0"/>
              </a:rPr>
              <a:t> </a:t>
            </a:r>
            <a:r>
              <a:rPr lang="en-US" sz="1400" i="1" dirty="0" err="1">
                <a:latin typeface="Gabriola" panose="04040605051002020D02" pitchFamily="82" charset="0"/>
              </a:rPr>
              <a:t>Nutr</a:t>
            </a:r>
            <a:r>
              <a:rPr lang="en-US" sz="1400" i="1" dirty="0">
                <a:latin typeface="Gabriola" panose="04040605051002020D02" pitchFamily="82" charset="0"/>
              </a:rPr>
              <a:t> </a:t>
            </a:r>
            <a:r>
              <a:rPr lang="en-US" sz="1400" i="1" dirty="0" err="1">
                <a:latin typeface="Gabriola" panose="04040605051002020D02" pitchFamily="82" charset="0"/>
              </a:rPr>
              <a:t>Clin</a:t>
            </a:r>
            <a:r>
              <a:rPr lang="en-US" sz="1400" i="1" dirty="0">
                <a:latin typeface="Gabriola" panose="04040605051002020D02" pitchFamily="82" charset="0"/>
              </a:rPr>
              <a:t> </a:t>
            </a:r>
            <a:r>
              <a:rPr lang="en-US" sz="1400" i="1" dirty="0" err="1">
                <a:latin typeface="Gabriola" panose="04040605051002020D02" pitchFamily="82" charset="0"/>
              </a:rPr>
              <a:t>Pract</a:t>
            </a:r>
            <a:r>
              <a:rPr lang="en-US" sz="1400" dirty="0">
                <a:latin typeface="Gabriola" panose="04040605051002020D02" pitchFamily="82" charset="0"/>
              </a:rPr>
              <a:t>.</a:t>
            </a:r>
            <a:r>
              <a:rPr lang="ru-RU" sz="1400" dirty="0">
                <a:latin typeface="Gabriola" panose="04040605051002020D02" pitchFamily="82" charset="0"/>
              </a:rPr>
              <a:t>2005;20(6):625-633</a:t>
            </a:r>
            <a:r>
              <a:rPr lang="ru-RU" sz="1400" dirty="0">
                <a:latin typeface="TimesNewRomanMTStd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170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31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9707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На фоне полного парентерального питания</a:t>
            </a:r>
          </a:p>
        </p:txBody>
      </p:sp>
      <p:pic>
        <p:nvPicPr>
          <p:cNvPr id="133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250" y="1419726"/>
            <a:ext cx="6916989" cy="4676274"/>
          </a:xfrm>
          <a:noFill/>
        </p:spPr>
      </p:pic>
      <p:pic>
        <p:nvPicPr>
          <p:cNvPr id="4" name="Picture 4" descr="Картинки по запросу &quot;фосфо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869" y="4859092"/>
            <a:ext cx="2458131" cy="199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rgbClr val="0000FF"/>
                </a:solidFill>
              </a:rPr>
              <a:t>Обмен фосфора в норме</a:t>
            </a:r>
            <a:r>
              <a:rPr lang="ru-RU" altLang="ru-RU" dirty="0"/>
              <a:t>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/>
              <a:t>Важный внутриклеточный элемент, который необходим для синтеза фосфолипидов и </a:t>
            </a:r>
            <a:r>
              <a:rPr lang="ru-RU" altLang="ru-RU" dirty="0" err="1"/>
              <a:t>фосфопротеинов</a:t>
            </a:r>
            <a:r>
              <a:rPr lang="ru-RU" altLang="ru-RU" dirty="0"/>
              <a:t> клеточных мембран, </a:t>
            </a:r>
            <a:r>
              <a:rPr lang="ru-RU" altLang="ru-RU" dirty="0" err="1"/>
              <a:t>фосфонуклеотидов</a:t>
            </a:r>
            <a:r>
              <a:rPr lang="ru-RU" altLang="ru-RU" dirty="0"/>
              <a:t> и АТФ.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>
                <a:solidFill>
                  <a:srgbClr val="0000FF"/>
                </a:solidFill>
              </a:rPr>
              <a:t>Взрослый человек в среднем потребляет 800-1400 мг фосфора в сутки</a:t>
            </a:r>
            <a:r>
              <a:rPr lang="ru-RU" altLang="ru-RU" dirty="0">
                <a:solidFill>
                  <a:srgbClr val="0000FF"/>
                </a:solidFill>
              </a:rPr>
              <a:t>.</a:t>
            </a:r>
            <a:endParaRPr lang="en-US" altLang="ru-RU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 80% всасывается в проксимальном отделе тонкой кишки при стимуляции витамином D. </a:t>
            </a:r>
            <a:endParaRPr lang="en-US" altLang="ru-RU" dirty="0"/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Выделение фосфора происходит в основном через почки.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Секреция ПТГ стимулирует почечную экскрецию фосфора за счет снижения </a:t>
            </a:r>
            <a:r>
              <a:rPr lang="ru-RU" altLang="ru-RU" dirty="0" err="1"/>
              <a:t>реабсорбции</a:t>
            </a:r>
            <a:r>
              <a:rPr lang="ru-RU" altLang="ru-RU" dirty="0"/>
              <a:t> в проксимальных канальцах.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Данный эффект компенсируется высвобождением фосфатов из костей. </a:t>
            </a:r>
          </a:p>
          <a:p>
            <a:pPr eaLnBrk="1" hangingPunct="1">
              <a:lnSpc>
                <a:spcPct val="8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99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167641"/>
            <a:ext cx="10515600" cy="20447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/>
              <a:t>Больной М, 34 лет. ТЧМТ, ушиб головного мозга, ДАП. </a:t>
            </a:r>
            <a:br>
              <a:rPr lang="ru-RU" sz="2800" dirty="0"/>
            </a:br>
            <a:r>
              <a:rPr lang="ru-RU" sz="1800" dirty="0"/>
              <a:t>Длительность ИВЛ 32 дня.</a:t>
            </a:r>
            <a:br>
              <a:rPr lang="ru-RU" sz="1800" dirty="0"/>
            </a:br>
            <a:r>
              <a:rPr lang="ru-RU" sz="1800" dirty="0"/>
              <a:t>Рост 180 см. Масса тела 46 кг.</a:t>
            </a:r>
            <a:br>
              <a:rPr lang="ru-RU" sz="1800" dirty="0"/>
            </a:br>
            <a:r>
              <a:rPr lang="ru-RU" sz="1800" dirty="0"/>
              <a:t>ИМТ=14,2  Дефицит массы тела=33 кг.</a:t>
            </a:r>
            <a:br>
              <a:rPr lang="ru-RU" sz="1800" dirty="0"/>
            </a:br>
            <a:r>
              <a:rPr lang="ru-RU" sz="1800" dirty="0"/>
              <a:t>Пролежни крестца, пяток, затылка</a:t>
            </a:r>
          </a:p>
        </p:txBody>
      </p:sp>
      <p:pic>
        <p:nvPicPr>
          <p:cNvPr id="43011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1422" y="2212390"/>
            <a:ext cx="8056033" cy="453072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042160" y="3642361"/>
            <a:ext cx="1722120" cy="1402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149970" y="2294792"/>
            <a:ext cx="5020408" cy="134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Как накормить?</a:t>
            </a:r>
          </a:p>
        </p:txBody>
      </p:sp>
    </p:spTree>
    <p:extLst>
      <p:ext uri="{BB962C8B-B14F-4D97-AF65-F5344CB8AC3E}">
        <p14:creationId xmlns:p14="http://schemas.microsoft.com/office/powerpoint/2010/main" val="28545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dirty="0">
                <a:solidFill>
                  <a:srgbClr val="0000FF"/>
                </a:solidFill>
              </a:rPr>
              <a:t>Фосфор</a:t>
            </a:r>
            <a:r>
              <a:rPr lang="en-US" altLang="ru-RU" sz="4000" dirty="0">
                <a:solidFill>
                  <a:srgbClr val="0000FF"/>
                </a:solidFill>
              </a:rPr>
              <a:t> </a:t>
            </a:r>
            <a:r>
              <a:rPr lang="ru-RU" altLang="ru-RU" sz="4000" dirty="0">
                <a:solidFill>
                  <a:srgbClr val="0000FF"/>
                </a:solidFill>
              </a:rPr>
              <a:t/>
            </a:r>
            <a:br>
              <a:rPr lang="ru-RU" altLang="ru-RU" sz="4000" dirty="0">
                <a:solidFill>
                  <a:srgbClr val="0000FF"/>
                </a:solidFill>
              </a:rPr>
            </a:br>
            <a:r>
              <a:rPr lang="en-US" altLang="ru-RU" sz="2800" b="1" dirty="0">
                <a:solidFill>
                  <a:srgbClr val="0000FF"/>
                </a:solidFill>
              </a:rPr>
              <a:t>(</a:t>
            </a:r>
            <a:r>
              <a:rPr lang="ru-RU" altLang="ru-RU" sz="2800" b="1" dirty="0">
                <a:solidFill>
                  <a:srgbClr val="0000FF"/>
                </a:solidFill>
              </a:rPr>
              <a:t>0,16—0,25 ммоль\кг\сутки)</a:t>
            </a:r>
            <a:br>
              <a:rPr lang="ru-RU" altLang="ru-RU" sz="2800" b="1" dirty="0">
                <a:solidFill>
                  <a:srgbClr val="0000FF"/>
                </a:solidFill>
              </a:rPr>
            </a:br>
            <a:r>
              <a:rPr lang="ru-RU" altLang="ru-RU" sz="2800" b="1" dirty="0">
                <a:solidFill>
                  <a:srgbClr val="0000FF"/>
                </a:solidFill>
              </a:rPr>
              <a:t>1 ммоль-31 мг</a:t>
            </a:r>
            <a:r>
              <a:rPr lang="ru-RU" altLang="ru-RU" sz="4000" dirty="0"/>
              <a:t>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eaLnBrk="1" hangingPunct="1"/>
            <a:r>
              <a:rPr lang="ru-RU" altLang="ru-RU" dirty="0"/>
              <a:t>В плазме фосфор содержится в виде </a:t>
            </a:r>
            <a:r>
              <a:rPr lang="ru-RU" altLang="ru-RU" dirty="0">
                <a:solidFill>
                  <a:srgbClr val="0000FF"/>
                </a:solidFill>
              </a:rPr>
              <a:t>органической и неорганической</a:t>
            </a:r>
            <a:r>
              <a:rPr lang="ru-RU" altLang="ru-RU" dirty="0"/>
              <a:t> фракции. Первая представлена фосфолипидами, вторая находится в свободном состоянии и может выводиться почками (80%) или связана с белками плазмы (20%). </a:t>
            </a:r>
          </a:p>
          <a:p>
            <a:pPr eaLnBrk="1" hangingPunct="1"/>
            <a:r>
              <a:rPr lang="ru-RU" altLang="ru-RU" dirty="0"/>
              <a:t>Фосфор в плазме принято измерять в миллиграммах элементарного фосфора. </a:t>
            </a:r>
          </a:p>
          <a:p>
            <a:r>
              <a:rPr lang="ru-RU" altLang="ru-RU" dirty="0">
                <a:solidFill>
                  <a:srgbClr val="0000FF"/>
                </a:solidFill>
              </a:rPr>
              <a:t>Норма у взрослых 0,8-1,45 </a:t>
            </a:r>
            <a:r>
              <a:rPr lang="ru-RU" altLang="ru-RU" dirty="0" err="1">
                <a:solidFill>
                  <a:srgbClr val="0000FF"/>
                </a:solidFill>
              </a:rPr>
              <a:t>ммоль</a:t>
            </a:r>
            <a:r>
              <a:rPr lang="ru-RU" altLang="ru-RU" dirty="0">
                <a:solidFill>
                  <a:srgbClr val="0000FF"/>
                </a:solidFill>
              </a:rPr>
              <a:t>/л (</a:t>
            </a:r>
            <a:r>
              <a:rPr lang="en-US" dirty="0"/>
              <a:t>25–45 </a:t>
            </a:r>
            <a:r>
              <a:rPr lang="ru-RU" dirty="0"/>
              <a:t>мг</a:t>
            </a:r>
            <a:r>
              <a:rPr lang="en-US" dirty="0"/>
              <a:t>/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)</a:t>
            </a:r>
            <a:endParaRPr lang="ru-RU" altLang="ru-RU" dirty="0">
              <a:solidFill>
                <a:srgbClr val="0000FF"/>
              </a:solidFill>
            </a:endParaRPr>
          </a:p>
        </p:txBody>
      </p:sp>
      <p:pic>
        <p:nvPicPr>
          <p:cNvPr id="4" name="Picture 4" descr="Картинки по запросу &quot;фосфо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70" y="1"/>
            <a:ext cx="2458131" cy="199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95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341BD"/>
                </a:solidFill>
              </a:rPr>
              <a:t>Рекомендации по лечению </a:t>
            </a:r>
            <a:r>
              <a:rPr lang="ru-RU" b="1" dirty="0" err="1">
                <a:solidFill>
                  <a:srgbClr val="0341BD"/>
                </a:solidFill>
              </a:rPr>
              <a:t>гипофосфатемии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err="1">
                <a:latin typeface="Bradley Hand ITC" panose="03070402050302030203" pitchFamily="66" charset="0"/>
              </a:rPr>
              <a:t>Mehanna</a:t>
            </a:r>
            <a:r>
              <a:rPr lang="en-US" sz="2200" dirty="0">
                <a:latin typeface="Bradley Hand ITC" panose="03070402050302030203" pitchFamily="66" charset="0"/>
              </a:rPr>
              <a:t> HM, </a:t>
            </a:r>
            <a:r>
              <a:rPr lang="en-US" sz="2200" dirty="0" err="1">
                <a:latin typeface="Bradley Hand ITC" panose="03070402050302030203" pitchFamily="66" charset="0"/>
              </a:rPr>
              <a:t>Moledina</a:t>
            </a:r>
            <a:r>
              <a:rPr lang="en-US" sz="2200" dirty="0">
                <a:latin typeface="Bradley Hand ITC" panose="03070402050302030203" pitchFamily="66" charset="0"/>
              </a:rPr>
              <a:t> J, Travis J. Refeeding syndrome: what it is, and how to prevent and treat it. BMJ. BMJ Publishing Group; 2008;336(7659):1495–8. </a:t>
            </a:r>
            <a:r>
              <a:rPr lang="en-US" sz="2200" dirty="0" err="1">
                <a:latin typeface="Bradley Hand ITC" panose="03070402050302030203" pitchFamily="66" charset="0"/>
              </a:rPr>
              <a:t>doi</a:t>
            </a:r>
            <a:r>
              <a:rPr lang="en-US" sz="2200" dirty="0">
                <a:latin typeface="Bradley Hand ITC" panose="03070402050302030203" pitchFamily="66" charset="0"/>
              </a:rPr>
              <a:t>: 10.1136/bmj.a301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03261"/>
            <a:ext cx="11237686" cy="4351338"/>
          </a:xfrm>
        </p:spPr>
        <p:txBody>
          <a:bodyPr/>
          <a:lstStyle/>
          <a:p>
            <a:r>
              <a:rPr lang="ru-RU" sz="3600" dirty="0"/>
              <a:t>Легкая </a:t>
            </a:r>
            <a:r>
              <a:rPr lang="en-US" sz="3600" dirty="0"/>
              <a:t>(</a:t>
            </a:r>
            <a:r>
              <a:rPr lang="ru-RU" sz="3600" dirty="0"/>
              <a:t>0,6-0,85 </a:t>
            </a:r>
            <a:r>
              <a:rPr lang="ru-RU" sz="3600" dirty="0" err="1"/>
              <a:t>ммоль</a:t>
            </a:r>
            <a:r>
              <a:rPr lang="ru-RU" sz="3600" dirty="0"/>
              <a:t>/л</a:t>
            </a:r>
            <a:r>
              <a:rPr lang="en-US" sz="3600" dirty="0"/>
              <a:t>)</a:t>
            </a:r>
            <a:r>
              <a:rPr lang="ru-RU" sz="3600" dirty="0"/>
              <a:t> – 0,32 </a:t>
            </a:r>
            <a:r>
              <a:rPr lang="ru-RU" sz="3600" dirty="0" err="1"/>
              <a:t>ммоль</a:t>
            </a:r>
            <a:r>
              <a:rPr lang="ru-RU" sz="3600" dirty="0"/>
              <a:t>/кг/</a:t>
            </a:r>
            <a:r>
              <a:rPr lang="ru-RU" sz="3600" dirty="0" err="1"/>
              <a:t>сут</a:t>
            </a:r>
            <a:endParaRPr lang="ru-RU" sz="3600" dirty="0"/>
          </a:p>
          <a:p>
            <a:r>
              <a:rPr lang="ru-RU" sz="3600" b="1" dirty="0">
                <a:solidFill>
                  <a:srgbClr val="00B050"/>
                </a:solidFill>
              </a:rPr>
              <a:t>Среднетяжелая </a:t>
            </a:r>
            <a:r>
              <a:rPr lang="en-US" sz="3600" b="1" dirty="0">
                <a:solidFill>
                  <a:srgbClr val="00B050"/>
                </a:solidFill>
              </a:rPr>
              <a:t>(</a:t>
            </a:r>
            <a:r>
              <a:rPr lang="ru-RU" sz="3600" b="1" dirty="0">
                <a:solidFill>
                  <a:srgbClr val="00B050"/>
                </a:solidFill>
              </a:rPr>
              <a:t>0,3-0,6 </a:t>
            </a:r>
            <a:r>
              <a:rPr lang="ru-RU" sz="3600" b="1" dirty="0" err="1">
                <a:solidFill>
                  <a:srgbClr val="00B050"/>
                </a:solidFill>
              </a:rPr>
              <a:t>ммоль</a:t>
            </a:r>
            <a:r>
              <a:rPr lang="ru-RU" sz="3600" b="1" dirty="0">
                <a:solidFill>
                  <a:srgbClr val="00B050"/>
                </a:solidFill>
              </a:rPr>
              <a:t>/л</a:t>
            </a:r>
            <a:r>
              <a:rPr lang="en-US" sz="3600" b="1" dirty="0">
                <a:solidFill>
                  <a:srgbClr val="00B050"/>
                </a:solidFill>
              </a:rPr>
              <a:t>)</a:t>
            </a:r>
            <a:r>
              <a:rPr lang="ru-RU" sz="3600" b="1" dirty="0">
                <a:solidFill>
                  <a:srgbClr val="00B050"/>
                </a:solidFill>
              </a:rPr>
              <a:t> – </a:t>
            </a:r>
            <a:r>
              <a:rPr lang="ru-RU" sz="3600" dirty="0">
                <a:solidFill>
                  <a:srgbClr val="00B050"/>
                </a:solidFill>
              </a:rPr>
              <a:t>0,64 </a:t>
            </a:r>
            <a:r>
              <a:rPr lang="ru-RU" sz="3600" dirty="0" err="1">
                <a:solidFill>
                  <a:srgbClr val="00B050"/>
                </a:solidFill>
              </a:rPr>
              <a:t>ммоль</a:t>
            </a:r>
            <a:r>
              <a:rPr lang="ru-RU" sz="3600" dirty="0">
                <a:solidFill>
                  <a:srgbClr val="00B050"/>
                </a:solidFill>
              </a:rPr>
              <a:t>/кг/</a:t>
            </a:r>
            <a:r>
              <a:rPr lang="ru-RU" sz="3600" dirty="0" err="1">
                <a:solidFill>
                  <a:srgbClr val="00B050"/>
                </a:solidFill>
              </a:rPr>
              <a:t>сут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Тяжелая, менее </a:t>
            </a:r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ru-RU" sz="3600" b="1" dirty="0">
                <a:solidFill>
                  <a:srgbClr val="FF0000"/>
                </a:solidFill>
              </a:rPr>
              <a:t>0,3 </a:t>
            </a:r>
            <a:r>
              <a:rPr lang="ru-RU" sz="3600" b="1" dirty="0" err="1">
                <a:solidFill>
                  <a:srgbClr val="FF0000"/>
                </a:solidFill>
              </a:rPr>
              <a:t>ммоль</a:t>
            </a:r>
            <a:r>
              <a:rPr lang="ru-RU" sz="3600" b="1" dirty="0">
                <a:solidFill>
                  <a:srgbClr val="FF0000"/>
                </a:solidFill>
              </a:rPr>
              <a:t>/л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ru-RU" sz="3600" b="1" dirty="0">
                <a:solidFill>
                  <a:srgbClr val="FF0000"/>
                </a:solidFill>
              </a:rPr>
              <a:t> – </a:t>
            </a:r>
            <a:r>
              <a:rPr lang="ru-RU" sz="3600" dirty="0">
                <a:solidFill>
                  <a:srgbClr val="FF0000"/>
                </a:solidFill>
              </a:rPr>
              <a:t>1 </a:t>
            </a:r>
            <a:r>
              <a:rPr lang="ru-RU" sz="3600" dirty="0" err="1">
                <a:solidFill>
                  <a:srgbClr val="FF0000"/>
                </a:solidFill>
              </a:rPr>
              <a:t>ммоль</a:t>
            </a:r>
            <a:r>
              <a:rPr lang="ru-RU" sz="3600" dirty="0">
                <a:solidFill>
                  <a:srgbClr val="FF0000"/>
                </a:solidFill>
              </a:rPr>
              <a:t>/кг/</a:t>
            </a:r>
            <a:r>
              <a:rPr lang="ru-RU" sz="3600" dirty="0" err="1">
                <a:solidFill>
                  <a:srgbClr val="FF0000"/>
                </a:solidFill>
              </a:rPr>
              <a:t>сут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4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60877"/>
            <a:ext cx="6223161" cy="15723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Актуальная масса тела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ru-RU" sz="2400" dirty="0"/>
              <a:t>, если </a:t>
            </a:r>
            <a:r>
              <a:rPr lang="en-US" sz="2400" dirty="0"/>
              <a:t> &lt;130% </a:t>
            </a:r>
            <a:r>
              <a:rPr lang="ru-RU" sz="2400" dirty="0"/>
              <a:t>от</a:t>
            </a:r>
            <a:r>
              <a:rPr lang="en-US" sz="2400" dirty="0"/>
              <a:t> </a:t>
            </a:r>
            <a:r>
              <a:rPr lang="ru-RU" sz="2400" dirty="0" err="1"/>
              <a:t>ИдМТ</a:t>
            </a:r>
            <a:r>
              <a:rPr lang="en-US" sz="24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0000CC"/>
                </a:solidFill>
              </a:rPr>
              <a:t>Определяемая МТ</a:t>
            </a:r>
            <a:r>
              <a:rPr lang="ru-RU" sz="2400" dirty="0"/>
              <a:t>, если </a:t>
            </a:r>
            <a:r>
              <a:rPr lang="en-US" sz="2400" dirty="0"/>
              <a:t> &gt;130% </a:t>
            </a:r>
            <a:r>
              <a:rPr lang="ru-RU" sz="2400" dirty="0" err="1"/>
              <a:t>ИдМТ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000" i="1" dirty="0" err="1"/>
              <a:t>Опред</a:t>
            </a:r>
            <a:r>
              <a:rPr lang="ru-RU" sz="2000" i="1" dirty="0"/>
              <a:t>. МТ</a:t>
            </a:r>
            <a:r>
              <a:rPr lang="en-US" sz="2000" i="1" dirty="0"/>
              <a:t> = 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en-US" sz="2000" i="1" dirty="0"/>
              <a:t>[</a:t>
            </a:r>
            <a:r>
              <a:rPr lang="ru-RU" sz="2000" i="1" dirty="0" err="1"/>
              <a:t>ИдМТ</a:t>
            </a:r>
            <a:r>
              <a:rPr lang="en-US" sz="2000" i="1" dirty="0"/>
              <a:t> + 0.25</a:t>
            </a:r>
            <a:r>
              <a:rPr lang="ru-RU" sz="2000" i="1" dirty="0"/>
              <a:t> </a:t>
            </a:r>
            <a:r>
              <a:rPr lang="en-US" sz="2000" i="1" dirty="0"/>
              <a:t>(</a:t>
            </a:r>
            <a:r>
              <a:rPr lang="ru-RU" sz="2000" i="1" dirty="0"/>
              <a:t>актуальная МТ</a:t>
            </a:r>
            <a:r>
              <a:rPr lang="en-US" sz="2000" i="1" dirty="0"/>
              <a:t> – </a:t>
            </a:r>
            <a:r>
              <a:rPr lang="ru-RU" sz="2000" i="1" dirty="0"/>
              <a:t>идеальная МТ</a:t>
            </a:r>
            <a:r>
              <a:rPr lang="en-US" sz="2000" i="1" dirty="0"/>
              <a:t>)]</a:t>
            </a:r>
            <a:r>
              <a:rPr lang="en-US" sz="2000" dirty="0"/>
              <a:t/>
            </a:r>
            <a:br>
              <a:rPr lang="en-US" sz="20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829" y="2502716"/>
            <a:ext cx="5225484" cy="1888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829" y="244534"/>
            <a:ext cx="5301521" cy="2058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29" y="4590819"/>
            <a:ext cx="5225484" cy="21560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04801" y="5991156"/>
            <a:ext cx="509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Parenteral Phosphorus Replacement</a:t>
            </a:r>
            <a:endParaRPr lang="ru-RU" b="1" dirty="0"/>
          </a:p>
          <a:p>
            <a:pPr algn="r"/>
            <a:r>
              <a:rPr lang="ru-RU" b="1" dirty="0"/>
              <a:t> </a:t>
            </a:r>
            <a:r>
              <a:rPr lang="en-US" dirty="0"/>
              <a:t>Brown RO, et al. </a:t>
            </a:r>
            <a:r>
              <a:rPr lang="en-US" i="1" dirty="0"/>
              <a:t>JPEN </a:t>
            </a:r>
            <a:r>
              <a:rPr lang="en-US" dirty="0"/>
              <a:t>2006;30: 209-214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1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609600"/>
            <a:ext cx="864235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0000FF"/>
                </a:solidFill>
              </a:rPr>
              <a:t>Баланс калия</a:t>
            </a:r>
            <a:br>
              <a:rPr lang="ru-RU" altLang="ru-RU" sz="4000" b="1" dirty="0">
                <a:solidFill>
                  <a:srgbClr val="0000FF"/>
                </a:solidFill>
              </a:rPr>
            </a:br>
            <a:r>
              <a:rPr lang="ru-RU" altLang="ru-RU" sz="4000" b="1" dirty="0">
                <a:solidFill>
                  <a:srgbClr val="0000FF"/>
                </a:solidFill>
              </a:rPr>
              <a:t> </a:t>
            </a:r>
            <a:r>
              <a:rPr lang="en-US" altLang="ru-RU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ммоль</a:t>
            </a:r>
            <a:r>
              <a:rPr lang="en-US" alt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калия</a:t>
            </a:r>
            <a:r>
              <a:rPr lang="en-US" alt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= 39,1 </a:t>
            </a:r>
            <a:r>
              <a:rPr lang="en-US" altLang="ru-RU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мг</a:t>
            </a:r>
            <a:r>
              <a:rPr lang="en-US" alt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cs typeface="Times New Roman" panose="02020603050405020304" pitchFamily="18" charset="0"/>
              </a:rPr>
            </a:br>
            <a:r>
              <a:rPr lang="en-US" altLang="ru-RU" sz="1800" b="1" dirty="0"/>
              <a:t>1 г </a:t>
            </a:r>
            <a:r>
              <a:rPr lang="en-US" altLang="ru-RU" sz="1800" b="1" dirty="0" err="1"/>
              <a:t>калия</a:t>
            </a:r>
            <a:r>
              <a:rPr lang="en-US" altLang="ru-RU" sz="1800" b="1" dirty="0"/>
              <a:t> = 25,6 </a:t>
            </a:r>
            <a:r>
              <a:rPr lang="en-US" altLang="ru-RU" sz="1800" b="1" dirty="0" err="1"/>
              <a:t>ммоль</a:t>
            </a:r>
            <a:r>
              <a:rPr lang="ru-RU" altLang="ru-RU" sz="1800" b="1" dirty="0"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cs typeface="Times New Roman" panose="02020603050405020304" pitchFamily="18" charset="0"/>
              </a:rPr>
            </a:br>
            <a:r>
              <a:rPr lang="en-US" altLang="ru-RU" sz="1800" b="1" dirty="0"/>
              <a:t>1 г </a:t>
            </a:r>
            <a:r>
              <a:rPr lang="en-US" altLang="ru-RU" sz="1800" b="1" dirty="0" err="1"/>
              <a:t>КCl</a:t>
            </a:r>
            <a:r>
              <a:rPr lang="en-US" altLang="ru-RU" sz="1800" b="1" dirty="0"/>
              <a:t> = 13,4 </a:t>
            </a:r>
            <a:r>
              <a:rPr lang="en-US" altLang="ru-RU" sz="1800" b="1" dirty="0" err="1"/>
              <a:t>ммоль</a:t>
            </a:r>
            <a:r>
              <a:rPr lang="en-US" altLang="ru-RU" sz="1800" b="1" dirty="0"/>
              <a:t> К+</a:t>
            </a:r>
            <a:r>
              <a:rPr lang="en-US" altLang="ru-RU" sz="2000" dirty="0"/>
              <a:t> </a:t>
            </a:r>
            <a:r>
              <a:rPr lang="en-US" altLang="ru-RU" sz="1600" dirty="0"/>
              <a:t/>
            </a:r>
            <a:br>
              <a:rPr lang="en-US" altLang="ru-RU" sz="1600" dirty="0"/>
            </a:br>
            <a:r>
              <a:rPr lang="ru-RU" altLang="ru-RU" sz="1600" dirty="0"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rgbClr val="0000FF"/>
                </a:solidFill>
                <a:cs typeface="Times New Roman" panose="02020603050405020304" pitchFamily="18" charset="0"/>
              </a:rPr>
              <a:t>1% раствор калия хлорида-1 литр-10 грамм-134 </a:t>
            </a:r>
            <a:r>
              <a:rPr lang="ru-RU" altLang="ru-RU" sz="31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ммоль</a:t>
            </a:r>
            <a:r>
              <a:rPr lang="en-US" altLang="ru-RU" sz="2000" dirty="0"/>
              <a:t> </a:t>
            </a:r>
            <a:r>
              <a:rPr lang="en-US" altLang="ru-RU" sz="1600" dirty="0"/>
              <a:t/>
            </a:r>
            <a:br>
              <a:rPr lang="en-US" altLang="ru-RU" sz="1600" dirty="0"/>
            </a:br>
            <a:endParaRPr lang="ru-RU" altLang="ru-RU" sz="16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76476"/>
            <a:ext cx="7772400" cy="3819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b="1" dirty="0"/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Нормальное суточное потребление калия составляет 50-200 </a:t>
            </a:r>
            <a:r>
              <a:rPr lang="ru-RU" altLang="ru-RU" dirty="0" err="1"/>
              <a:t>ммоль</a:t>
            </a:r>
            <a:r>
              <a:rPr lang="ru-RU" altLang="ru-RU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Потери через кожу и кал минимальны; почки являются первичным регулятором.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Механизм задержки калия менее эффективен, чем аналогичный механизм для натрия.</a:t>
            </a:r>
          </a:p>
        </p:txBody>
      </p:sp>
      <p:pic>
        <p:nvPicPr>
          <p:cNvPr id="4098" name="Picture 2" descr="Картинки по запросу &quot;кал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073" y="83456"/>
            <a:ext cx="2649927" cy="16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64361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CC"/>
                </a:solidFill>
              </a:rPr>
              <a:t>Регулирует электрический потенциал клеточной мембраны, клеточный метаболизм, синтез гликогена и белка.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7" y="2314320"/>
            <a:ext cx="5778674" cy="4311780"/>
          </a:xfrm>
        </p:spPr>
      </p:pic>
      <p:pic>
        <p:nvPicPr>
          <p:cNvPr id="9218" name="Picture 2" descr="Картинки по запросу &quot;кали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93" y="0"/>
            <a:ext cx="3674207" cy="23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7" y="609600"/>
            <a:ext cx="9257393" cy="2459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i="1" dirty="0"/>
              <a:t>Калий</a:t>
            </a:r>
            <a:br>
              <a:rPr lang="ru-RU" altLang="ru-RU" sz="4000" i="1" dirty="0"/>
            </a:br>
            <a:r>
              <a:rPr lang="ru-RU" altLang="ru-RU" sz="2800" dirty="0">
                <a:solidFill>
                  <a:srgbClr val="0000FF"/>
                </a:solidFill>
              </a:rPr>
              <a:t>Нормальная суточная потребность</a:t>
            </a:r>
            <a:br>
              <a:rPr lang="ru-RU" altLang="ru-RU" sz="2800" dirty="0">
                <a:solidFill>
                  <a:srgbClr val="0000FF"/>
                </a:solidFill>
              </a:rPr>
            </a:br>
            <a:r>
              <a:rPr lang="ru-RU" altLang="ru-RU" sz="2800" dirty="0">
                <a:solidFill>
                  <a:srgbClr val="0000FF"/>
                </a:solidFill>
              </a:rPr>
              <a:t>в калии составляет 1 </a:t>
            </a:r>
            <a:r>
              <a:rPr lang="ru-RU" altLang="ru-RU" sz="2800" dirty="0" err="1">
                <a:solidFill>
                  <a:srgbClr val="0000FF"/>
                </a:solidFill>
              </a:rPr>
              <a:t>ммоль</a:t>
            </a:r>
            <a:r>
              <a:rPr lang="ru-RU" altLang="ru-RU" sz="2800" dirty="0">
                <a:solidFill>
                  <a:srgbClr val="0000FF"/>
                </a:solidFill>
              </a:rPr>
              <a:t>/кг</a:t>
            </a:r>
            <a:br>
              <a:rPr lang="ru-RU" altLang="ru-RU" sz="2800" dirty="0">
                <a:solidFill>
                  <a:srgbClr val="0000FF"/>
                </a:solidFill>
              </a:rPr>
            </a:br>
            <a:r>
              <a:rPr lang="ru-RU" altLang="ru-RU" sz="2800" dirty="0">
                <a:solidFill>
                  <a:srgbClr val="0000FF"/>
                </a:solidFill>
              </a:rPr>
              <a:t>(50-80 </a:t>
            </a:r>
            <a:r>
              <a:rPr lang="ru-RU" altLang="ru-RU" sz="2800" dirty="0" err="1">
                <a:solidFill>
                  <a:srgbClr val="0000FF"/>
                </a:solidFill>
              </a:rPr>
              <a:t>ммоль</a:t>
            </a:r>
            <a:r>
              <a:rPr lang="ru-RU" altLang="ru-RU" sz="2800" dirty="0">
                <a:solidFill>
                  <a:srgbClr val="0000FF"/>
                </a:solidFill>
              </a:rPr>
              <a:t>/</a:t>
            </a:r>
            <a:r>
              <a:rPr lang="ru-RU" altLang="ru-RU" sz="2800" dirty="0" err="1">
                <a:solidFill>
                  <a:srgbClr val="0000FF"/>
                </a:solidFill>
              </a:rPr>
              <a:t>сут</a:t>
            </a:r>
            <a:r>
              <a:rPr lang="ru-RU" altLang="ru-RU" sz="2800" dirty="0">
                <a:solidFill>
                  <a:srgbClr val="0000FF"/>
                </a:solidFill>
              </a:rPr>
              <a:t>) для взрослого.</a:t>
            </a:r>
            <a:r>
              <a:rPr lang="ru-RU" altLang="ru-RU" sz="3200" dirty="0">
                <a:solidFill>
                  <a:srgbClr val="0000FF"/>
                </a:solidFill>
              </a:rPr>
              <a:t/>
            </a:r>
            <a:br>
              <a:rPr lang="ru-RU" altLang="ru-RU" sz="3200" dirty="0">
                <a:solidFill>
                  <a:srgbClr val="0000FF"/>
                </a:solidFill>
              </a:rPr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2000" b="1" dirty="0"/>
              <a:t>Калий </a:t>
            </a:r>
            <a:r>
              <a:rPr lang="ru-RU" altLang="ru-RU" sz="2000" dirty="0"/>
              <a:t>(K+). 1 </a:t>
            </a:r>
            <a:r>
              <a:rPr lang="ru-RU" altLang="ru-RU" sz="2000" dirty="0" err="1"/>
              <a:t>мэкв</a:t>
            </a:r>
            <a:r>
              <a:rPr lang="ru-RU" altLang="ru-RU" sz="2000" dirty="0"/>
              <a:t> = 39,1 мг; 1 г = 25,6 </a:t>
            </a:r>
            <a:r>
              <a:rPr lang="ru-RU" altLang="ru-RU" sz="2000" dirty="0" err="1"/>
              <a:t>мэкв</a:t>
            </a:r>
            <a:r>
              <a:rPr lang="ru-RU" altLang="ru-RU" sz="2000" dirty="0"/>
              <a:t>; уровень в плазме составляет 3,4—5,5 </a:t>
            </a:r>
            <a:r>
              <a:rPr lang="ru-RU" altLang="ru-RU" sz="2000" dirty="0" err="1"/>
              <a:t>мэкв</a:t>
            </a:r>
            <a:r>
              <a:rPr lang="ru-RU" altLang="ru-RU" sz="2000" dirty="0"/>
              <a:t>/л (у новорожденных он может быть выше).</a:t>
            </a:r>
            <a:r>
              <a:rPr lang="ru-RU" altLang="ru-RU" dirty="0"/>
              <a:t> 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altLang="ru-RU" sz="4000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3357564"/>
            <a:ext cx="8713788" cy="2738437"/>
          </a:xfrm>
        </p:spPr>
        <p:txBody>
          <a:bodyPr/>
          <a:lstStyle/>
          <a:p>
            <a:pPr eaLnBrk="1" hangingPunct="1"/>
            <a:r>
              <a:rPr lang="ru-RU" altLang="ru-RU" dirty="0"/>
              <a:t>Таким образом, пациенту с массой тела 70 кг требуется </a:t>
            </a:r>
          </a:p>
          <a:p>
            <a:pPr eaLnBrk="1" hangingPunct="1"/>
            <a:r>
              <a:rPr lang="ru-RU" altLang="ru-RU" dirty="0"/>
              <a:t> 2000-2500 мл воды, </a:t>
            </a:r>
          </a:p>
          <a:p>
            <a:pPr eaLnBrk="1" hangingPunct="1"/>
            <a:r>
              <a:rPr lang="ru-RU" altLang="ru-RU" dirty="0"/>
              <a:t>а также </a:t>
            </a:r>
            <a:r>
              <a:rPr lang="ru-RU" altLang="ru-RU" dirty="0" err="1"/>
              <a:t>Na</a:t>
            </a:r>
            <a:r>
              <a:rPr lang="ru-RU" altLang="ru-RU" dirty="0"/>
              <a:t>+ и К+ (примерно по 70-80 </a:t>
            </a:r>
            <a:r>
              <a:rPr lang="ru-RU" altLang="ru-RU" dirty="0" err="1"/>
              <a:t>ммоль</a:t>
            </a:r>
            <a:r>
              <a:rPr lang="ru-RU" altLang="ru-RU" dirty="0"/>
              <a:t>). </a:t>
            </a:r>
          </a:p>
        </p:txBody>
      </p:sp>
      <p:pic>
        <p:nvPicPr>
          <p:cNvPr id="4" name="Picture 2" descr="Картинки по запросу &quot;кал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603" y="0"/>
            <a:ext cx="290339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solidFill>
                  <a:srgbClr val="0000FF"/>
                </a:solidFill>
              </a:rPr>
              <a:t>K+ — основной катион внутриклеточной жидкости. Он участвует в поддержании ее осмоляльности и мембранного потенциала покоя. </a:t>
            </a:r>
            <a:br>
              <a:rPr lang="ru-RU" altLang="ru-RU" sz="2400">
                <a:solidFill>
                  <a:srgbClr val="0000FF"/>
                </a:solidFill>
              </a:rPr>
            </a:br>
            <a:r>
              <a:rPr lang="ru-RU" altLang="ru-RU" sz="2400" b="1">
                <a:solidFill>
                  <a:srgbClr val="0000FF"/>
                </a:solidFill>
              </a:rPr>
              <a:t>Во внутриклеточной жидкости содержится 98% K+ (скрытое депо K+).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/>
              <a:t>Количество K+ во внеклеточной жидкости определяется не только содержанием K+ в организме, но также pH плазмы и общим содержанием Na+.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/>
              <a:t>Поэтому уровень K+ в плазме лишь косвенно отражает его запасы в организме, что может приводить к диагностическим ошибкам (например, при диабетическом кетоацидозе).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/>
              <a:t>Методов оценки общего количества K+ в организме, применимых для мониторинга при восполнении дефицита калия, не существует. </a:t>
            </a:r>
          </a:p>
        </p:txBody>
      </p:sp>
      <p:pic>
        <p:nvPicPr>
          <p:cNvPr id="4" name="Picture 2" descr="Картинки по запросу &quot;кал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253" y="5283200"/>
            <a:ext cx="2500147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err="1">
                <a:solidFill>
                  <a:srgbClr val="0000FF"/>
                </a:solidFill>
              </a:rPr>
              <a:t>Гипокалиемия</a:t>
            </a:r>
            <a:r>
              <a:rPr lang="ru-RU" altLang="ru-RU" dirty="0">
                <a:solidFill>
                  <a:srgbClr val="0000FF"/>
                </a:solidFill>
              </a:rPr>
              <a:t>- более частое явление, чем </a:t>
            </a:r>
            <a:r>
              <a:rPr lang="ru-RU" altLang="ru-RU" dirty="0" err="1">
                <a:solidFill>
                  <a:srgbClr val="0000FF"/>
                </a:solidFill>
              </a:rPr>
              <a:t>гиперкалиемия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798082"/>
            <a:ext cx="10515600" cy="4351338"/>
          </a:xfrm>
        </p:spPr>
        <p:txBody>
          <a:bodyPr/>
          <a:lstStyle/>
          <a:p>
            <a:pPr eaLnBrk="1" hangingPunct="1"/>
            <a:r>
              <a:rPr lang="ru-RU" altLang="ru-RU" dirty="0"/>
              <a:t>В периоды истощения запасов К+ суточная мочевая экскреция не падает ниже 5-10 </a:t>
            </a:r>
            <a:r>
              <a:rPr lang="ru-RU" altLang="ru-RU" dirty="0" err="1"/>
              <a:t>ммоль</a:t>
            </a:r>
            <a:r>
              <a:rPr lang="ru-RU" altLang="ru-RU" dirty="0"/>
              <a:t>.</a:t>
            </a:r>
            <a:endParaRPr lang="en-US" altLang="ru-RU" dirty="0"/>
          </a:p>
          <a:p>
            <a:pPr eaLnBrk="1" hangingPunct="1"/>
            <a:r>
              <a:rPr lang="ru-RU" altLang="ru-RU" dirty="0"/>
              <a:t> Если его поступление не возобновляется, то развивается выраженный дефицит общего калия. </a:t>
            </a:r>
          </a:p>
          <a:p>
            <a:r>
              <a:rPr lang="ru-RU" dirty="0"/>
              <a:t>Дефицит калия (</a:t>
            </a:r>
            <a:r>
              <a:rPr lang="ru-RU" dirty="0" err="1"/>
              <a:t>ммоль</a:t>
            </a:r>
            <a:r>
              <a:rPr lang="ru-RU" dirty="0"/>
              <a:t>) = </a:t>
            </a:r>
            <a:r>
              <a:rPr lang="ru-RU" sz="2400" dirty="0"/>
              <a:t>масса больного (кг) х 0,2 х (4,5 – К+ плазмы)</a:t>
            </a:r>
            <a:endParaRPr lang="ru-RU" altLang="ru-RU" dirty="0"/>
          </a:p>
        </p:txBody>
      </p:sp>
      <p:pic>
        <p:nvPicPr>
          <p:cNvPr id="4" name="Picture 2" descr="Картинки по запросу &quot;кал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289" y="969282"/>
            <a:ext cx="290339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Гипокалиемия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dirty="0"/>
              <a:t>Она определяется как плазменная концентрация калия </a:t>
            </a:r>
            <a:endParaRPr lang="en-US" altLang="ru-RU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ru-RU" dirty="0">
                <a:solidFill>
                  <a:srgbClr val="0000FF"/>
                </a:solidFill>
              </a:rPr>
              <a:t>                                                </a:t>
            </a:r>
            <a:r>
              <a:rPr lang="ru-RU" altLang="ru-RU" dirty="0">
                <a:solidFill>
                  <a:srgbClr val="0000FF"/>
                </a:solidFill>
              </a:rPr>
              <a:t>ниже 3,5 </a:t>
            </a:r>
            <a:r>
              <a:rPr lang="ru-RU" altLang="ru-RU" dirty="0" err="1">
                <a:solidFill>
                  <a:srgbClr val="0000FF"/>
                </a:solidFill>
              </a:rPr>
              <a:t>ммоль</a:t>
            </a:r>
            <a:r>
              <a:rPr lang="ru-RU" altLang="ru-RU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Неспецифические симптомы включают </a:t>
            </a:r>
            <a:endParaRPr lang="en-US" altLang="ru-RU" dirty="0"/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анорексию и тошноту, </a:t>
            </a:r>
            <a:endParaRPr lang="en-US" altLang="ru-RU" dirty="0"/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эффекты со стороны скелетных мышц (мышечная слабость,</a:t>
            </a:r>
            <a:endParaRPr lang="en-US" altLang="ru-RU" dirty="0"/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 паралитическая непроходимость кишечника) и</a:t>
            </a:r>
            <a:endParaRPr lang="en-US" altLang="ru-RU" dirty="0"/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 проводимости сердца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dirty="0"/>
              <a:t>замедленная </a:t>
            </a:r>
            <a:r>
              <a:rPr lang="ru-RU" altLang="ru-RU" dirty="0" err="1"/>
              <a:t>реполяризация</a:t>
            </a:r>
            <a:r>
              <a:rPr lang="ru-RU" altLang="ru-RU" dirty="0"/>
              <a:t> с депрессией сегмента </a:t>
            </a:r>
            <a:r>
              <a:rPr lang="ru-RU" altLang="ru-RU" i="1" dirty="0"/>
              <a:t>ST,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dirty="0"/>
              <a:t>снижением высоты зубца </a:t>
            </a:r>
            <a:r>
              <a:rPr lang="ru-RU" altLang="ru-RU" i="1" dirty="0"/>
              <a:t>Т,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dirty="0"/>
              <a:t>расширением комплекса </a:t>
            </a:r>
            <a:r>
              <a:rPr lang="ru-RU" altLang="ru-RU" i="1" dirty="0"/>
              <a:t>QRS)</a:t>
            </a:r>
          </a:p>
        </p:txBody>
      </p:sp>
      <p:pic>
        <p:nvPicPr>
          <p:cNvPr id="4" name="Picture 2" descr="Картинки по запросу &quot;кал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869" y="0"/>
            <a:ext cx="2684131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err="1">
                <a:solidFill>
                  <a:srgbClr val="0000FF"/>
                </a:solidFill>
              </a:rPr>
              <a:t>Гипокалемия</a:t>
            </a:r>
            <a:endParaRPr lang="ru-RU" altLang="ru-RU" dirty="0">
              <a:solidFill>
                <a:srgbClr val="0000FF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/>
              <a:t>Как правило, снижение плазменной концентрации калия на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FF"/>
                </a:solidFill>
              </a:rPr>
              <a:t>1 </a:t>
            </a:r>
            <a:r>
              <a:rPr lang="ru-RU" altLang="ru-RU" dirty="0" err="1">
                <a:solidFill>
                  <a:srgbClr val="0000FF"/>
                </a:solidFill>
              </a:rPr>
              <a:t>ммоль</a:t>
            </a:r>
            <a:r>
              <a:rPr lang="ru-RU" altLang="ru-RU" dirty="0">
                <a:solidFill>
                  <a:srgbClr val="0000FF"/>
                </a:solidFill>
              </a:rPr>
              <a:t>/л</a:t>
            </a:r>
            <a:r>
              <a:rPr lang="ru-RU" altLang="ru-RU" dirty="0"/>
              <a:t> отражает дефицит общего калия в организме примерно в </a:t>
            </a:r>
            <a:r>
              <a:rPr lang="ru-RU" altLang="ru-RU" dirty="0">
                <a:solidFill>
                  <a:srgbClr val="0000FF"/>
                </a:solidFill>
              </a:rPr>
              <a:t>100 </a:t>
            </a:r>
            <a:r>
              <a:rPr lang="ru-RU" altLang="ru-RU" dirty="0" err="1">
                <a:solidFill>
                  <a:srgbClr val="0000FF"/>
                </a:solidFill>
              </a:rPr>
              <a:t>ммоль</a:t>
            </a:r>
            <a:r>
              <a:rPr lang="ru-RU" altLang="ru-RU" dirty="0">
                <a:solidFill>
                  <a:srgbClr val="0000FF"/>
                </a:solidFill>
              </a:rPr>
              <a:t>.</a:t>
            </a:r>
            <a:r>
              <a:rPr lang="ru-RU" altLang="ru-RU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Калиевые добавки могут назначаться перорально или внутривенно.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Максимальная скорость </a:t>
            </a:r>
            <a:r>
              <a:rPr lang="ru-RU" altLang="ru-RU" dirty="0" err="1"/>
              <a:t>инфузии</a:t>
            </a:r>
            <a:r>
              <a:rPr lang="ru-RU" altLang="ru-RU" dirty="0"/>
              <a:t> не должна превышать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solidFill>
                  <a:srgbClr val="0000FF"/>
                </a:solidFill>
              </a:rPr>
              <a:t>0,5 </a:t>
            </a:r>
            <a:r>
              <a:rPr lang="ru-RU" altLang="ru-RU" b="1" dirty="0" err="1">
                <a:solidFill>
                  <a:srgbClr val="0000FF"/>
                </a:solidFill>
              </a:rPr>
              <a:t>ммоль</a:t>
            </a:r>
            <a:r>
              <a:rPr lang="ru-RU" altLang="ru-RU" b="1" dirty="0">
                <a:solidFill>
                  <a:srgbClr val="0000FF"/>
                </a:solidFill>
              </a:rPr>
              <a:t>/кг в час (35-40 </a:t>
            </a:r>
            <a:r>
              <a:rPr lang="ru-RU" altLang="ru-RU" b="1" dirty="0" err="1">
                <a:solidFill>
                  <a:srgbClr val="0000FF"/>
                </a:solidFill>
              </a:rPr>
              <a:t>ммоль</a:t>
            </a:r>
            <a:r>
              <a:rPr lang="ru-RU" altLang="ru-RU" b="1" dirty="0">
                <a:solidFill>
                  <a:srgbClr val="0000FF"/>
                </a:solidFill>
              </a:rPr>
              <a:t>\час)</a:t>
            </a:r>
            <a:r>
              <a:rPr lang="ru-RU" altLang="ru-RU" dirty="0"/>
              <a:t> для обеспечения равновесия с </a:t>
            </a:r>
            <a:r>
              <a:rPr lang="ru-RU" altLang="ru-RU" dirty="0" err="1"/>
              <a:t>интрацеллюлярным</a:t>
            </a:r>
            <a:r>
              <a:rPr lang="ru-RU" altLang="ru-RU" dirty="0"/>
              <a:t> пространством;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/>
          </a:p>
        </p:txBody>
      </p:sp>
      <p:pic>
        <p:nvPicPr>
          <p:cNvPr id="4" name="Picture 2" descr="Картинки по запросу &quot;кал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644" y="0"/>
            <a:ext cx="289835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2478" y="3001510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>
                <a:solidFill>
                  <a:srgbClr val="380CB4"/>
                </a:solidFill>
              </a:rPr>
              <a:t>Рефидинг</a:t>
            </a:r>
            <a:r>
              <a:rPr lang="ru-RU" sz="5400" b="1" dirty="0">
                <a:solidFill>
                  <a:srgbClr val="380CB4"/>
                </a:solidFill>
              </a:rPr>
              <a:t>-синдром (РФС) 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/>
              <a:t>это комплекс </a:t>
            </a:r>
            <a:r>
              <a:rPr lang="ru-RU" sz="4000" dirty="0" err="1"/>
              <a:t>жизнеугрожающих</a:t>
            </a:r>
            <a:r>
              <a:rPr lang="ru-RU" sz="4000" dirty="0"/>
              <a:t> метаболических нарушений, </a:t>
            </a:r>
            <a:br>
              <a:rPr lang="ru-RU" sz="4000" dirty="0"/>
            </a:br>
            <a:r>
              <a:rPr lang="ru-RU" sz="4000" dirty="0"/>
              <a:t>возникающих при возобновлении питания</a:t>
            </a:r>
            <a:br>
              <a:rPr lang="ru-RU" sz="4000" dirty="0"/>
            </a:br>
            <a:r>
              <a:rPr lang="ru-RU" sz="4000" dirty="0"/>
              <a:t> у пациентов с исходной </a:t>
            </a:r>
            <a:r>
              <a:rPr lang="ru-RU" sz="4000" dirty="0" err="1"/>
              <a:t>нутритивной</a:t>
            </a:r>
            <a:r>
              <a:rPr lang="ru-RU" sz="4000" dirty="0"/>
              <a:t> недостаточностью. </a:t>
            </a:r>
            <a:br>
              <a:rPr lang="ru-RU" sz="4000" dirty="0"/>
            </a:br>
            <a:r>
              <a:rPr lang="ru-RU" sz="4000" dirty="0"/>
              <a:t>Основным клиническим проявлением синдрома является </a:t>
            </a:r>
            <a:r>
              <a:rPr lang="ru-RU" sz="4000" dirty="0" err="1"/>
              <a:t>полиорганная</a:t>
            </a:r>
            <a:r>
              <a:rPr lang="ru-RU" sz="4000" dirty="0"/>
              <a:t> дисфункция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7336" y="5213578"/>
            <a:ext cx="10515600" cy="15001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4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686" y="1023257"/>
            <a:ext cx="8922657" cy="254725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 err="1">
                <a:solidFill>
                  <a:srgbClr val="0000FF"/>
                </a:solidFill>
              </a:rPr>
              <a:t>Гипомагниемия</a:t>
            </a:r>
            <a:r>
              <a:rPr lang="en-US" altLang="ru-RU" sz="3600" b="1" dirty="0">
                <a:solidFill>
                  <a:srgbClr val="0000FF"/>
                </a:solidFill>
              </a:rPr>
              <a:t> </a:t>
            </a:r>
            <a:r>
              <a:rPr lang="ru-RU" altLang="ru-RU" sz="3600" b="1" dirty="0">
                <a:solidFill>
                  <a:srgbClr val="0000FF"/>
                </a:solidFill>
              </a:rPr>
              <a:t/>
            </a:r>
            <a:br>
              <a:rPr lang="ru-RU" altLang="ru-RU" sz="3600" b="1" dirty="0">
                <a:solidFill>
                  <a:srgbClr val="0000FF"/>
                </a:solidFill>
              </a:rPr>
            </a:br>
            <a:r>
              <a:rPr lang="ru-RU" altLang="ru-RU" sz="3100" dirty="0"/>
              <a:t/>
            </a:r>
            <a:br>
              <a:rPr lang="ru-RU" altLang="ru-RU" sz="3100" dirty="0"/>
            </a:br>
            <a:r>
              <a:rPr lang="ru-RU" altLang="ru-RU" sz="3100" dirty="0">
                <a:solidFill>
                  <a:srgbClr val="0341BD"/>
                </a:solidFill>
              </a:rPr>
              <a:t>Норма: </a:t>
            </a:r>
            <a:r>
              <a:rPr lang="ru-RU" sz="3100" dirty="0">
                <a:solidFill>
                  <a:srgbClr val="0341BD"/>
                </a:solidFill>
              </a:rPr>
              <a:t> 0,7 до 1,05 </a:t>
            </a:r>
            <a:r>
              <a:rPr lang="ru-RU" sz="3100" dirty="0" err="1">
                <a:solidFill>
                  <a:srgbClr val="0341BD"/>
                </a:solidFill>
              </a:rPr>
              <a:t>ммоль</a:t>
            </a:r>
            <a:r>
              <a:rPr lang="ru-RU" sz="3100" dirty="0">
                <a:solidFill>
                  <a:srgbClr val="0341BD"/>
                </a:solidFill>
              </a:rPr>
              <a:t>/л</a:t>
            </a:r>
            <a:r>
              <a:rPr lang="ru-RU" sz="3100" dirty="0"/>
              <a:t>. </a:t>
            </a:r>
            <a:br>
              <a:rPr lang="ru-RU" sz="3100" dirty="0"/>
            </a:br>
            <a:r>
              <a:rPr lang="ru-RU" sz="3100" dirty="0"/>
              <a:t>Суточная потребность в магнии составляет  </a:t>
            </a:r>
            <a:br>
              <a:rPr lang="ru-RU" sz="3100" dirty="0"/>
            </a:br>
            <a:r>
              <a:rPr lang="ru-RU" sz="3100" dirty="0"/>
              <a:t>0,2 </a:t>
            </a:r>
            <a:r>
              <a:rPr lang="ru-RU" sz="3100" dirty="0" err="1"/>
              <a:t>ммоль</a:t>
            </a:r>
            <a:r>
              <a:rPr lang="ru-RU" sz="3100" dirty="0"/>
              <a:t>/кг или около 350-800 мг.</a:t>
            </a:r>
            <a:r>
              <a:rPr lang="ru-RU" altLang="ru-RU" sz="1000" dirty="0"/>
              <a:t/>
            </a:r>
            <a:br>
              <a:rPr lang="ru-RU" altLang="ru-RU" sz="1000" dirty="0"/>
            </a:br>
            <a:r>
              <a:rPr lang="ru-RU" altLang="ru-RU" sz="1400" b="1" dirty="0">
                <a:solidFill>
                  <a:srgbClr val="0000FF"/>
                </a:solidFill>
              </a:rPr>
              <a:t/>
            </a:r>
            <a:br>
              <a:rPr lang="ru-RU" altLang="ru-RU" sz="1400" b="1" dirty="0">
                <a:solidFill>
                  <a:srgbClr val="0000FF"/>
                </a:solidFill>
              </a:rPr>
            </a:br>
            <a:r>
              <a:rPr lang="ru-RU" altLang="ru-RU" sz="2400" b="1" dirty="0">
                <a:solidFill>
                  <a:srgbClr val="0000CC"/>
                </a:solidFill>
              </a:rPr>
              <a:t>В 1 мл 25% раствора MgSO4 содержится 2 </a:t>
            </a:r>
            <a:r>
              <a:rPr lang="ru-RU" altLang="ru-RU" sz="2400" b="1" dirty="0" err="1">
                <a:solidFill>
                  <a:srgbClr val="0000CC"/>
                </a:solidFill>
              </a:rPr>
              <a:t>ммоль</a:t>
            </a:r>
            <a:r>
              <a:rPr lang="ru-RU" altLang="ru-RU" sz="2400" b="1" dirty="0">
                <a:solidFill>
                  <a:srgbClr val="0000CC"/>
                </a:solidFill>
              </a:rPr>
              <a:t> Мg2+ 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en-US" altLang="ru-RU" sz="2700" dirty="0"/>
              <a:t/>
            </a:r>
            <a:br>
              <a:rPr lang="en-US" altLang="ru-RU" sz="2700" dirty="0"/>
            </a:br>
            <a:endParaRPr lang="ru-RU" altLang="ru-RU" sz="2700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058" y="3280229"/>
            <a:ext cx="8458200" cy="3577771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700" b="1" dirty="0"/>
              <a:t>1. Недостаточное потребление </a:t>
            </a:r>
          </a:p>
          <a:p>
            <a:pPr eaLnBrk="1" hangingPunct="1">
              <a:lnSpc>
                <a:spcPct val="80000"/>
              </a:lnSpc>
            </a:pPr>
            <a:endParaRPr lang="ru-RU" altLang="ru-RU" sz="17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700" b="1" dirty="0"/>
              <a:t>2. Нарушение всасывания </a:t>
            </a:r>
          </a:p>
          <a:p>
            <a:pPr eaLnBrk="1" hangingPunct="1">
              <a:lnSpc>
                <a:spcPct val="80000"/>
              </a:lnSpc>
            </a:pPr>
            <a:endParaRPr lang="ru-RU" altLang="ru-RU" sz="17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700" b="1" dirty="0"/>
              <a:t>3. Повышение выделения почками</a:t>
            </a:r>
            <a:r>
              <a:rPr lang="ru-RU" altLang="ru-RU" sz="17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dirty="0"/>
              <a:t>	 Повышенный диурез (гипергликемия, применение диуретиков)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dirty="0"/>
              <a:t>	Диабетический </a:t>
            </a:r>
            <a:r>
              <a:rPr lang="ru-RU" altLang="ru-RU" sz="1700" dirty="0" err="1"/>
              <a:t>кетоацидоз</a:t>
            </a:r>
            <a:r>
              <a:rPr lang="ru-RU" altLang="ru-RU" sz="17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dirty="0"/>
              <a:t> 	</a:t>
            </a:r>
            <a:r>
              <a:rPr lang="ru-RU" altLang="ru-RU" sz="1700" dirty="0" err="1"/>
              <a:t>Гиперпаратиреоз</a:t>
            </a:r>
            <a:r>
              <a:rPr lang="ru-RU" altLang="ru-RU" sz="17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dirty="0"/>
              <a:t>	</a:t>
            </a:r>
            <a:r>
              <a:rPr lang="ru-RU" altLang="ru-RU" sz="1700" dirty="0" err="1"/>
              <a:t>Гиперальдостеронизм</a:t>
            </a:r>
            <a:r>
              <a:rPr lang="ru-RU" altLang="ru-RU" sz="17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dirty="0"/>
              <a:t> 	</a:t>
            </a:r>
            <a:r>
              <a:rPr lang="ru-RU" altLang="ru-RU" sz="1700" dirty="0" err="1"/>
              <a:t>Гипофосфатемия</a:t>
            </a:r>
            <a:r>
              <a:rPr lang="ru-RU" altLang="ru-RU" sz="17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17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700" dirty="0"/>
              <a:t>4. </a:t>
            </a:r>
            <a:r>
              <a:rPr lang="ru-RU" altLang="ru-RU" sz="1700" b="1" dirty="0"/>
              <a:t>Многофакторные причины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dirty="0"/>
              <a:t>	Панкреатит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dirty="0"/>
              <a:t> 	Хронический алкоголизм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700" dirty="0"/>
              <a:t>	Тиреотоксикоз </a:t>
            </a:r>
          </a:p>
          <a:p>
            <a:pPr eaLnBrk="1" hangingPunct="1">
              <a:lnSpc>
                <a:spcPct val="80000"/>
              </a:lnSpc>
            </a:pPr>
            <a:endParaRPr lang="ru-RU" altLang="ru-RU" sz="800" dirty="0"/>
          </a:p>
        </p:txBody>
      </p:sp>
      <p:pic>
        <p:nvPicPr>
          <p:cNvPr id="1030" name="Picture 6" descr="https://sayyes.com.ua/content/uploads/images/fotolia_43384642_subscription_monthly_xxl-1478x73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86" y="0"/>
            <a:ext cx="2206171" cy="20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0272" y="1884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i="1" dirty="0"/>
              <a:t>«Серьезное состояние, которое часто не воспринимается всерьез»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3486" y="50691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Магний является </a:t>
            </a:r>
            <a:r>
              <a:rPr lang="ru-RU" sz="2400" dirty="0" err="1"/>
              <a:t>кофактором</a:t>
            </a:r>
            <a:r>
              <a:rPr lang="ru-RU" sz="2400" dirty="0"/>
              <a:t> более 300 ферментов, в том числе обеспечивает биологическую активность АТФ. </a:t>
            </a:r>
          </a:p>
        </p:txBody>
      </p:sp>
    </p:spTree>
    <p:extLst>
      <p:ext uri="{BB962C8B-B14F-4D97-AF65-F5344CB8AC3E}">
        <p14:creationId xmlns:p14="http://schemas.microsoft.com/office/powerpoint/2010/main" val="23522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rgbClr val="0000FF"/>
                </a:solidFill>
              </a:rPr>
              <a:t>В крови 60-75% магния находится в ионизированной форме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07343"/>
            <a:ext cx="7772400" cy="353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Магний особенно необходим для костной ткани,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 около 60% его содержится в костях и зубах, причем из этого количества примерно треть может быть оперативно мобилизована для нужд организма.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20% магния находится в мышцах,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19% – в других энергоемких органах организма (мозг, сердце, печень, почки и др.) и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1% – во внеклеточной жидкости. </a:t>
            </a:r>
            <a:br>
              <a:rPr lang="ru-RU" altLang="ru-RU" sz="2400" dirty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400" dirty="0"/>
          </a:p>
        </p:txBody>
      </p:sp>
      <p:pic>
        <p:nvPicPr>
          <p:cNvPr id="4" name="Picture 6" descr="https://sayyes.com.ua/content/uploads/images/fotolia_43384642_subscription_monthly_xxl-1478x73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71" y="1973943"/>
            <a:ext cx="2920829" cy="20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Клиника гипомагниемии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/>
              <a:t>1. Высокая нервно-мышечная возбудимость (положительные симптомы </a:t>
            </a:r>
            <a:r>
              <a:rPr lang="ru-RU" altLang="ru-RU" dirty="0" err="1"/>
              <a:t>Хвостека</a:t>
            </a:r>
            <a:r>
              <a:rPr lang="ru-RU" altLang="ru-RU" dirty="0"/>
              <a:t> и </a:t>
            </a:r>
            <a:r>
              <a:rPr lang="ru-RU" altLang="ru-RU" dirty="0" err="1"/>
              <a:t>Труссо</a:t>
            </a:r>
            <a:r>
              <a:rPr lang="ru-RU" altLang="ru-RU" dirty="0"/>
              <a:t>),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2. Судороги.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3. Психические расстройства.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4. Тремор.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5. Удлинение интервала</a:t>
            </a:r>
            <a:r>
              <a:rPr lang="ru-RU" altLang="ru-RU" b="1" dirty="0"/>
              <a:t> </a:t>
            </a:r>
            <a:r>
              <a:rPr lang="ru-RU" altLang="ru-RU" dirty="0"/>
              <a:t>Q—T на ЭКГ</a:t>
            </a:r>
          </a:p>
        </p:txBody>
      </p:sp>
      <p:pic>
        <p:nvPicPr>
          <p:cNvPr id="4" name="Picture 6" descr="https://sayyes.com.ua/content/uploads/images/fotolia_43384642_subscription_monthly_xxl-1478x73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71" y="2757715"/>
            <a:ext cx="2920829" cy="20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0000CC"/>
                </a:solidFill>
              </a:rPr>
              <a:t>Сочетание </a:t>
            </a:r>
            <a:r>
              <a:rPr lang="ru-RU" altLang="ru-RU" sz="3200" b="1" dirty="0" err="1">
                <a:solidFill>
                  <a:srgbClr val="0000CC"/>
                </a:solidFill>
              </a:rPr>
              <a:t>гипомагнемии</a:t>
            </a:r>
            <a:r>
              <a:rPr lang="ru-RU" altLang="ru-RU" sz="3200" b="1" dirty="0">
                <a:solidFill>
                  <a:srgbClr val="0000CC"/>
                </a:solidFill>
              </a:rPr>
              <a:t> с другими </a:t>
            </a:r>
            <a:r>
              <a:rPr lang="ru-RU" altLang="ru-RU" sz="3200" b="1" dirty="0" err="1">
                <a:solidFill>
                  <a:srgbClr val="0000CC"/>
                </a:solidFill>
              </a:rPr>
              <a:t>дисэлектролитемиями</a:t>
            </a:r>
            <a:endParaRPr lang="ru-RU" altLang="ru-RU" sz="3200" b="1" dirty="0">
              <a:solidFill>
                <a:srgbClr val="0000CC"/>
              </a:solidFill>
            </a:endParaRPr>
          </a:p>
        </p:txBody>
      </p:sp>
      <p:graphicFrame>
        <p:nvGraphicFramePr>
          <p:cNvPr id="266349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39003"/>
              </p:ext>
            </p:extLst>
          </p:nvPr>
        </p:nvGraphicFramePr>
        <p:xfrm>
          <a:off x="888953" y="1904344"/>
          <a:ext cx="7635707" cy="4655050"/>
        </p:xfrm>
        <a:graphic>
          <a:graphicData uri="http://schemas.openxmlformats.org/drawingml/2006/table">
            <a:tbl>
              <a:tblPr/>
              <a:tblGrid>
                <a:gridCol w="3087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Состояние</a:t>
                      </a:r>
                      <a:endParaRPr kumimoji="0" lang="en-US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% состояний, сочетающихся с недостатком магния</a:t>
                      </a:r>
                      <a:endParaRPr kumimoji="0" lang="en-US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Гипокалиемия</a:t>
                      </a: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Гипофосфатемия</a:t>
                      </a: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Гипонатриемия</a:t>
                      </a: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Гипокальциемия</a:t>
                      </a: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384" name="Rectangle 98"/>
          <p:cNvSpPr>
            <a:spLocks noChangeArrowheads="1"/>
          </p:cNvSpPr>
          <p:nvPr/>
        </p:nvSpPr>
        <p:spPr bwMode="auto">
          <a:xfrm>
            <a:off x="2062163" y="6755240"/>
            <a:ext cx="2616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/>
          </a:p>
          <a:p>
            <a:r>
              <a:rPr lang="en-US" altLang="ru-RU"/>
              <a:t> </a:t>
            </a:r>
          </a:p>
        </p:txBody>
      </p:sp>
      <p:pic>
        <p:nvPicPr>
          <p:cNvPr id="6" name="Picture 6" descr="https://sayyes.com.ua/content/uploads/images/fotolia_43384642_subscription_monthly_xxl-1478x739-1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74" y="1676401"/>
            <a:ext cx="2829527" cy="20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412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>
                <a:solidFill>
                  <a:srgbClr val="0000FF"/>
                </a:solidFill>
              </a:rPr>
              <a:t>Коррекция </a:t>
            </a:r>
            <a:r>
              <a:rPr lang="ru-RU" altLang="ru-RU" dirty="0" err="1">
                <a:solidFill>
                  <a:srgbClr val="0000FF"/>
                </a:solidFill>
              </a:rPr>
              <a:t>гипомагниемии</a:t>
            </a:r>
            <a:endParaRPr lang="ru-RU" altLang="ru-RU" dirty="0">
              <a:solidFill>
                <a:srgbClr val="0000FF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99657"/>
            <a:ext cx="7405914" cy="3477306"/>
          </a:xfrm>
        </p:spPr>
        <p:txBody>
          <a:bodyPr/>
          <a:lstStyle/>
          <a:p>
            <a:pPr eaLnBrk="1" hangingPunct="1"/>
            <a:r>
              <a:rPr lang="ru-RU" altLang="ru-RU" dirty="0"/>
              <a:t>Установленный дефицит: 1-2 </a:t>
            </a:r>
            <a:r>
              <a:rPr lang="ru-RU" altLang="ru-RU" dirty="0" err="1"/>
              <a:t>ммоль</a:t>
            </a:r>
            <a:r>
              <a:rPr lang="ru-RU" altLang="ru-RU" dirty="0"/>
              <a:t>/кг. </a:t>
            </a:r>
          </a:p>
          <a:p>
            <a:pPr eaLnBrk="1" hangingPunct="1"/>
            <a:r>
              <a:rPr lang="ru-RU" altLang="ru-RU" dirty="0"/>
              <a:t>Заместительная терапия: 20 или 25% раствор магния сульфата (MgSO4). </a:t>
            </a:r>
          </a:p>
          <a:p>
            <a:pPr eaLnBrk="1" hangingPunct="1"/>
            <a:r>
              <a:rPr lang="ru-RU" altLang="ru-RU" dirty="0"/>
              <a:t>В 1 мл 25% раствора MgSO4 содержится 2 </a:t>
            </a:r>
            <a:r>
              <a:rPr lang="ru-RU" altLang="ru-RU" dirty="0" err="1"/>
              <a:t>ммоль</a:t>
            </a:r>
            <a:r>
              <a:rPr lang="ru-RU" altLang="ru-RU" dirty="0"/>
              <a:t> Мg2+ </a:t>
            </a:r>
          </a:p>
          <a:p>
            <a:pPr eaLnBrk="1" hangingPunct="1"/>
            <a:r>
              <a:rPr lang="ru-RU" altLang="ru-RU" dirty="0"/>
              <a:t>1 </a:t>
            </a:r>
            <a:r>
              <a:rPr lang="ru-RU" altLang="ru-RU" dirty="0" err="1"/>
              <a:t>ммоль</a:t>
            </a:r>
            <a:r>
              <a:rPr lang="ru-RU" altLang="ru-RU" dirty="0"/>
              <a:t>/кг в первые 24 ч и 0,5 </a:t>
            </a:r>
            <a:r>
              <a:rPr lang="ru-RU" altLang="ru-RU" dirty="0" err="1"/>
              <a:t>ммоль</a:t>
            </a:r>
            <a:r>
              <a:rPr lang="ru-RU" altLang="ru-RU" dirty="0"/>
              <a:t> /кг</a:t>
            </a:r>
            <a:r>
              <a:rPr lang="en-US" altLang="ru-RU" dirty="0"/>
              <a:t>/</a:t>
            </a:r>
            <a:r>
              <a:rPr lang="ru-RU" altLang="ru-RU" dirty="0" err="1"/>
              <a:t>сут</a:t>
            </a:r>
            <a:r>
              <a:rPr lang="ru-RU" altLang="ru-RU" dirty="0"/>
              <a:t>        в последующие 3 -5 суток</a:t>
            </a:r>
          </a:p>
        </p:txBody>
      </p:sp>
      <p:pic>
        <p:nvPicPr>
          <p:cNvPr id="4" name="Picture 6" descr="https://sayyes.com.ua/content/uploads/images/fotolia_43384642_subscription_monthly_xxl-1478x73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857" y="1538514"/>
            <a:ext cx="2920829" cy="20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Острый протокол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7913914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/>
              <a:t>Внутривенно ввести 8 мл 25% раствора магния сульфата в течение 1-2 мин.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Внутривенно ввести раствор магния сульфата (20 мл 25% раствора MgS04 на 500 мл изотонического раствора натрия хлорида) в течение последующих 6 ч.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Продолжать вводить внутривенно указанный выше раствор магния сульфата каждые 12 ч (продолжительная </a:t>
            </a:r>
            <a:r>
              <a:rPr lang="ru-RU" altLang="ru-RU" dirty="0" err="1"/>
              <a:t>инфузия</a:t>
            </a:r>
            <a:r>
              <a:rPr lang="ru-RU" altLang="ru-RU" dirty="0"/>
              <a:t>) в течение последующих 5 </a:t>
            </a:r>
            <a:r>
              <a:rPr lang="ru-RU" altLang="ru-RU" dirty="0" err="1"/>
              <a:t>сут</a:t>
            </a:r>
            <a:r>
              <a:rPr lang="en-US" altLang="ru-RU" dirty="0" err="1"/>
              <a:t>jr</a:t>
            </a:r>
            <a:endParaRPr lang="ru-RU" altLang="ru-RU" dirty="0"/>
          </a:p>
        </p:txBody>
      </p:sp>
      <p:pic>
        <p:nvPicPr>
          <p:cNvPr id="4" name="Picture 6" descr="https://sayyes.com.ua/content/uploads/images/fotolia_43384642_subscription_monthly_xxl-1478x73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13" y="365125"/>
            <a:ext cx="2920829" cy="20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Footlight MT Light" panose="0204060206030A020304" pitchFamily="18" charset="0"/>
              </a:rPr>
              <a:t>Rio A, Whelan K, Goff L et al. Occurrence of refeeding syndrome in adults started on artificial nutrition support: Prospective cohort study. BMJ Open. 2013;3(1):1–10. </a:t>
            </a:r>
            <a:r>
              <a:rPr lang="en-US" sz="2400" dirty="0" err="1">
                <a:latin typeface="Footlight MT Light" panose="0204060206030A020304" pitchFamily="18" charset="0"/>
              </a:rPr>
              <a:t>doi</a:t>
            </a:r>
            <a:r>
              <a:rPr lang="en-US" sz="2400" dirty="0">
                <a:latin typeface="Footlight MT Light" panose="0204060206030A020304" pitchFamily="18" charset="0"/>
              </a:rPr>
              <a:t>: 10.1136/bmjopen-2012-002173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380CB4"/>
                </a:solidFill>
              </a:rPr>
              <a:t>Т</a:t>
            </a:r>
            <a:r>
              <a:rPr lang="en-US" sz="4000" dirty="0" err="1">
                <a:solidFill>
                  <a:srgbClr val="380CB4"/>
                </a:solidFill>
              </a:rPr>
              <a:t>рехкомпонентн</a:t>
            </a:r>
            <a:r>
              <a:rPr lang="ru-RU" sz="4000" dirty="0" err="1">
                <a:solidFill>
                  <a:srgbClr val="380CB4"/>
                </a:solidFill>
              </a:rPr>
              <a:t>ая</a:t>
            </a:r>
            <a:r>
              <a:rPr lang="ru-RU" sz="4000" dirty="0">
                <a:solidFill>
                  <a:srgbClr val="380CB4"/>
                </a:solidFill>
              </a:rPr>
              <a:t> модель оценки </a:t>
            </a:r>
            <a:r>
              <a:rPr lang="en-US" sz="4000" dirty="0">
                <a:solidFill>
                  <a:srgbClr val="380CB4"/>
                </a:solidFill>
              </a:rPr>
              <a:t> </a:t>
            </a:r>
            <a:r>
              <a:rPr lang="en-US" sz="4000" dirty="0" err="1">
                <a:solidFill>
                  <a:srgbClr val="380CB4"/>
                </a:solidFill>
              </a:rPr>
              <a:t>критери</a:t>
            </a:r>
            <a:r>
              <a:rPr lang="ru-RU" sz="4000" dirty="0">
                <a:solidFill>
                  <a:srgbClr val="380CB4"/>
                </a:solidFill>
              </a:rPr>
              <a:t>ев</a:t>
            </a:r>
            <a:r>
              <a:rPr lang="en-US" sz="4000" dirty="0">
                <a:solidFill>
                  <a:srgbClr val="380CB4"/>
                </a:solidFill>
              </a:rPr>
              <a:t> </a:t>
            </a:r>
            <a:r>
              <a:rPr lang="en-US" sz="4000" dirty="0" err="1">
                <a:solidFill>
                  <a:srgbClr val="380CB4"/>
                </a:solidFill>
              </a:rPr>
              <a:t>рефидинг-синдрома</a:t>
            </a:r>
            <a:endParaRPr lang="ru-RU" sz="4000" dirty="0">
              <a:solidFill>
                <a:srgbClr val="380CB4"/>
              </a:solidFill>
            </a:endParaRPr>
          </a:p>
          <a:p>
            <a:endParaRPr lang="ru-RU" dirty="0"/>
          </a:p>
          <a:p>
            <a:r>
              <a:rPr lang="ru-RU" sz="3200" dirty="0" err="1"/>
              <a:t>Э</a:t>
            </a:r>
            <a:r>
              <a:rPr lang="en-US" sz="3200" dirty="0" err="1"/>
              <a:t>лектролитны</a:t>
            </a:r>
            <a:r>
              <a:rPr lang="ru-RU" sz="3200" dirty="0"/>
              <a:t>е</a:t>
            </a:r>
            <a:r>
              <a:rPr lang="en-US" sz="3200" dirty="0"/>
              <a:t> </a:t>
            </a:r>
            <a:r>
              <a:rPr lang="en-US" sz="3200" dirty="0" err="1"/>
              <a:t>нарушени</a:t>
            </a:r>
            <a:r>
              <a:rPr lang="ru-RU" sz="3200" dirty="0"/>
              <a:t>я</a:t>
            </a:r>
            <a:r>
              <a:rPr lang="en-US" sz="3200" dirty="0"/>
              <a:t> (</a:t>
            </a:r>
            <a:r>
              <a:rPr lang="en-US" sz="3200" dirty="0" err="1"/>
              <a:t>гипофосфатемия</a:t>
            </a:r>
            <a:r>
              <a:rPr lang="en-US" sz="3200" dirty="0"/>
              <a:t>, </a:t>
            </a:r>
            <a:r>
              <a:rPr lang="en-US" sz="3200" dirty="0" err="1"/>
              <a:t>гипокалиемия</a:t>
            </a:r>
            <a:r>
              <a:rPr lang="en-US" sz="3200" dirty="0"/>
              <a:t>, </a:t>
            </a:r>
            <a:r>
              <a:rPr lang="en-US" sz="3200" dirty="0" err="1"/>
              <a:t>гипомагниемия</a:t>
            </a:r>
            <a:r>
              <a:rPr lang="en-US" sz="3200" dirty="0"/>
              <a:t>), </a:t>
            </a:r>
            <a:endParaRPr lang="ru-RU" sz="3200" dirty="0"/>
          </a:p>
          <a:p>
            <a:r>
              <a:rPr lang="ru-RU" sz="3200" dirty="0"/>
              <a:t>О</a:t>
            </a:r>
            <a:r>
              <a:rPr lang="en-US" sz="3200" dirty="0" err="1"/>
              <a:t>стр</a:t>
            </a:r>
            <a:r>
              <a:rPr lang="ru-RU" sz="3200" dirty="0" err="1"/>
              <a:t>ая</a:t>
            </a:r>
            <a:r>
              <a:rPr lang="en-US" sz="3200" dirty="0"/>
              <a:t> </a:t>
            </a:r>
            <a:r>
              <a:rPr lang="en-US" sz="3200" dirty="0" err="1"/>
              <a:t>задержк</a:t>
            </a: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en-US" sz="3200" dirty="0" err="1"/>
              <a:t>жидкости</a:t>
            </a:r>
            <a:r>
              <a:rPr lang="en-US" sz="3200" dirty="0"/>
              <a:t> и </a:t>
            </a:r>
            <a:r>
              <a:rPr lang="en-US" sz="3200" dirty="0" err="1"/>
              <a:t>оте</a:t>
            </a:r>
            <a:r>
              <a:rPr lang="ru-RU" sz="3200" dirty="0" err="1"/>
              <a:t>чный</a:t>
            </a:r>
            <a:r>
              <a:rPr lang="ru-RU" sz="3200" dirty="0"/>
              <a:t> синдром,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ru-RU" sz="3200" dirty="0"/>
              <a:t>О</a:t>
            </a:r>
            <a:r>
              <a:rPr lang="en-US" sz="3200" dirty="0" err="1"/>
              <a:t>рганн</a:t>
            </a:r>
            <a:r>
              <a:rPr lang="ru-RU" sz="3200" dirty="0" err="1"/>
              <a:t>ая</a:t>
            </a:r>
            <a:r>
              <a:rPr lang="en-US" sz="3200" dirty="0"/>
              <a:t> </a:t>
            </a:r>
            <a:r>
              <a:rPr lang="en-US" sz="3200" dirty="0" err="1"/>
              <a:t>дисфункци</a:t>
            </a:r>
            <a:r>
              <a:rPr lang="ru-RU" sz="3200" dirty="0"/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13317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.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114" y="641062"/>
            <a:ext cx="1143725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380CB4"/>
                </a:solidFill>
              </a:rPr>
              <a:t>Диагностические критерии</a:t>
            </a:r>
          </a:p>
          <a:p>
            <a:pPr marL="0" indent="0" algn="ctr">
              <a:buNone/>
            </a:pPr>
            <a:endParaRPr lang="ru-RU" b="1" dirty="0">
              <a:solidFill>
                <a:srgbClr val="380CB4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r>
              <a:rPr lang="ru-RU" sz="3200" dirty="0"/>
              <a:t>С</a:t>
            </a:r>
            <a:r>
              <a:rPr lang="en-US" sz="3200" dirty="0" err="1"/>
              <a:t>нижение</a:t>
            </a:r>
            <a:r>
              <a:rPr lang="en-US" sz="3200" dirty="0"/>
              <a:t> </a:t>
            </a:r>
            <a:r>
              <a:rPr lang="en-US" sz="3200" dirty="0" err="1"/>
              <a:t>фосфатов</a:t>
            </a:r>
            <a:r>
              <a:rPr lang="en-US" sz="3200" dirty="0"/>
              <a:t> </a:t>
            </a:r>
            <a:r>
              <a:rPr lang="en-US" sz="3200" dirty="0" err="1"/>
              <a:t>плазмы</a:t>
            </a:r>
            <a:r>
              <a:rPr lang="en-US" sz="3200" dirty="0"/>
              <a:t> </a:t>
            </a:r>
            <a:r>
              <a:rPr lang="en-US" sz="3200" dirty="0" err="1"/>
              <a:t>до</a:t>
            </a:r>
            <a:r>
              <a:rPr lang="en-US" sz="3200" dirty="0"/>
              <a:t> </a:t>
            </a:r>
            <a:r>
              <a:rPr lang="en-US" sz="3200" dirty="0" err="1"/>
              <a:t>уровня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380CB4"/>
                </a:solidFill>
              </a:rPr>
              <a:t>менее</a:t>
            </a:r>
            <a:r>
              <a:rPr lang="en-US" sz="3200" dirty="0">
                <a:solidFill>
                  <a:srgbClr val="380CB4"/>
                </a:solidFill>
              </a:rPr>
              <a:t> 0,65 </a:t>
            </a:r>
            <a:r>
              <a:rPr lang="en-US" sz="3200" dirty="0" err="1">
                <a:solidFill>
                  <a:srgbClr val="380CB4"/>
                </a:solidFill>
              </a:rPr>
              <a:t>ммоль</a:t>
            </a:r>
            <a:r>
              <a:rPr lang="en-US" sz="3200" dirty="0">
                <a:solidFill>
                  <a:srgbClr val="380CB4"/>
                </a:solidFill>
              </a:rPr>
              <a:t>/л </a:t>
            </a:r>
            <a:endParaRPr lang="ru-RU" sz="3200" dirty="0">
              <a:solidFill>
                <a:srgbClr val="380CB4"/>
              </a:solidFill>
            </a:endParaRPr>
          </a:p>
          <a:p>
            <a:r>
              <a:rPr lang="en-US" sz="3200" dirty="0"/>
              <a:t>в </a:t>
            </a:r>
            <a:r>
              <a:rPr lang="en-US" sz="3200" dirty="0" err="1"/>
              <a:t>течение</a:t>
            </a:r>
            <a:r>
              <a:rPr lang="en-US" sz="3200" dirty="0"/>
              <a:t> 72 </a:t>
            </a:r>
            <a:r>
              <a:rPr lang="en-US" sz="3200" dirty="0" err="1"/>
              <a:t>часов</a:t>
            </a:r>
            <a:r>
              <a:rPr lang="en-US" sz="3200" dirty="0"/>
              <a:t> </a:t>
            </a:r>
            <a:r>
              <a:rPr lang="en-US" sz="3200" dirty="0" err="1"/>
              <a:t>после</a:t>
            </a:r>
            <a:r>
              <a:rPr lang="en-US" sz="3200" dirty="0"/>
              <a:t> </a:t>
            </a:r>
            <a:r>
              <a:rPr lang="en-US" sz="3200" dirty="0" err="1"/>
              <a:t>возобновления</a:t>
            </a:r>
            <a:r>
              <a:rPr lang="en-US" sz="3200" dirty="0"/>
              <a:t> </a:t>
            </a:r>
            <a:r>
              <a:rPr lang="en-US" sz="3200" dirty="0" err="1"/>
              <a:t>питания</a:t>
            </a:r>
            <a:r>
              <a:rPr lang="en-US" sz="3200" dirty="0"/>
              <a:t>, </a:t>
            </a:r>
            <a:endParaRPr lang="ru-RU" sz="3200" dirty="0"/>
          </a:p>
          <a:p>
            <a:r>
              <a:rPr lang="en-US" sz="3200" dirty="0" err="1"/>
              <a:t>при</a:t>
            </a:r>
            <a:r>
              <a:rPr lang="en-US" sz="3200" dirty="0"/>
              <a:t> </a:t>
            </a:r>
            <a:r>
              <a:rPr lang="en-US" sz="3200" dirty="0" err="1"/>
              <a:t>этом</a:t>
            </a:r>
            <a:r>
              <a:rPr lang="en-US" sz="3200" dirty="0"/>
              <a:t> </a:t>
            </a:r>
            <a:r>
              <a:rPr lang="en-US" sz="3200" dirty="0" err="1"/>
              <a:t>снижение</a:t>
            </a:r>
            <a:r>
              <a:rPr lang="en-US" sz="3200" dirty="0"/>
              <a:t> </a:t>
            </a:r>
            <a:r>
              <a:rPr lang="en-US" sz="3200" dirty="0" err="1"/>
              <a:t>должно</a:t>
            </a:r>
            <a:r>
              <a:rPr lang="en-US" sz="3200" dirty="0"/>
              <a:t> </a:t>
            </a:r>
            <a:r>
              <a:rPr lang="en-US" sz="3200" dirty="0" err="1"/>
              <a:t>быть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380CB4"/>
                </a:solidFill>
              </a:rPr>
              <a:t>более</a:t>
            </a:r>
            <a:r>
              <a:rPr lang="en-US" sz="3200" b="1" dirty="0">
                <a:solidFill>
                  <a:srgbClr val="380CB4"/>
                </a:solidFill>
              </a:rPr>
              <a:t> </a:t>
            </a:r>
            <a:r>
              <a:rPr lang="en-US" sz="3200" b="1" dirty="0" err="1">
                <a:solidFill>
                  <a:srgbClr val="380CB4"/>
                </a:solidFill>
              </a:rPr>
              <a:t>чем</a:t>
            </a:r>
            <a:r>
              <a:rPr lang="en-US" sz="3200" b="1" dirty="0">
                <a:solidFill>
                  <a:srgbClr val="380CB4"/>
                </a:solidFill>
              </a:rPr>
              <a:t> </a:t>
            </a:r>
            <a:r>
              <a:rPr lang="en-US" sz="3200" b="1" dirty="0" err="1">
                <a:solidFill>
                  <a:srgbClr val="380CB4"/>
                </a:solidFill>
              </a:rPr>
              <a:t>на</a:t>
            </a:r>
            <a:r>
              <a:rPr lang="en-US" sz="3200" b="1" dirty="0">
                <a:solidFill>
                  <a:srgbClr val="380CB4"/>
                </a:solidFill>
              </a:rPr>
              <a:t>  0,16 </a:t>
            </a:r>
            <a:r>
              <a:rPr lang="en-US" sz="3200" b="1" dirty="0" err="1">
                <a:solidFill>
                  <a:srgbClr val="380CB4"/>
                </a:solidFill>
              </a:rPr>
              <a:t>ммоль</a:t>
            </a:r>
            <a:r>
              <a:rPr lang="en-US" sz="3200" b="1" dirty="0">
                <a:solidFill>
                  <a:srgbClr val="380CB4"/>
                </a:solidFill>
              </a:rPr>
              <a:t>/л </a:t>
            </a:r>
            <a:r>
              <a:rPr lang="en-US" sz="3200" dirty="0"/>
              <a:t>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4419" y="5268337"/>
            <a:ext cx="10809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Bradley Hand ITC" panose="03070402050302030203" pitchFamily="66" charset="0"/>
              </a:rPr>
              <a:t>.</a:t>
            </a:r>
            <a:r>
              <a:rPr lang="en-US" sz="1600" dirty="0" err="1">
                <a:latin typeface="Bradley Hand ITC" panose="03070402050302030203" pitchFamily="66" charset="0"/>
              </a:rPr>
              <a:t>Doig</a:t>
            </a:r>
            <a:r>
              <a:rPr lang="en-US" sz="1600" dirty="0">
                <a:latin typeface="Bradley Hand ITC" panose="03070402050302030203" pitchFamily="66" charset="0"/>
              </a:rPr>
              <a:t> GS, Simpson F, </a:t>
            </a:r>
            <a:r>
              <a:rPr lang="en-US" sz="1600" dirty="0" err="1">
                <a:latin typeface="Bradley Hand ITC" panose="03070402050302030203" pitchFamily="66" charset="0"/>
              </a:rPr>
              <a:t>Heighes</a:t>
            </a:r>
            <a:r>
              <a:rPr lang="en-US" sz="1600" dirty="0">
                <a:latin typeface="Bradley Hand ITC" panose="03070402050302030203" pitchFamily="66" charset="0"/>
              </a:rPr>
              <a:t> PT et al. Restricted versus continued standard caloric intake during the management of refeeding syndrome in critically ill adults: a </a:t>
            </a:r>
            <a:r>
              <a:rPr lang="en-US" sz="1600" dirty="0" err="1">
                <a:latin typeface="Bradley Hand ITC" panose="03070402050302030203" pitchFamily="66" charset="0"/>
              </a:rPr>
              <a:t>randomised</a:t>
            </a:r>
            <a:r>
              <a:rPr lang="en-US" sz="1600" dirty="0">
                <a:latin typeface="Bradley Hand ITC" panose="03070402050302030203" pitchFamily="66" charset="0"/>
              </a:rPr>
              <a:t>, parallel-group, </a:t>
            </a:r>
            <a:r>
              <a:rPr lang="en-US" sz="1600" dirty="0" err="1">
                <a:latin typeface="Bradley Hand ITC" panose="03070402050302030203" pitchFamily="66" charset="0"/>
              </a:rPr>
              <a:t>multicentre</a:t>
            </a:r>
            <a:r>
              <a:rPr lang="en-US" sz="1600" dirty="0">
                <a:latin typeface="Bradley Hand ITC" panose="03070402050302030203" pitchFamily="66" charset="0"/>
              </a:rPr>
              <a:t>, single-blind controlled trial. Lancet </a:t>
            </a:r>
            <a:r>
              <a:rPr lang="en-US" sz="1600" dirty="0" err="1">
                <a:latin typeface="Bradley Hand ITC" panose="03070402050302030203" pitchFamily="66" charset="0"/>
              </a:rPr>
              <a:t>Respir</a:t>
            </a:r>
            <a:r>
              <a:rPr lang="en-US" sz="1600" dirty="0">
                <a:latin typeface="Bradley Hand ITC" panose="03070402050302030203" pitchFamily="66" charset="0"/>
              </a:rPr>
              <a:t> Med. 2015;3(12):943–52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72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380CB4"/>
                </a:solidFill>
              </a:rPr>
              <a:t>Nutrition support for adults: oral nutrition support, enteral tube feeding and parenteral nutrition | Guidance and guidelines | NICE. 2006</a:t>
            </a:r>
            <a:endParaRPr lang="ru-RU" sz="2800" b="1" dirty="0">
              <a:solidFill>
                <a:srgbClr val="380C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177" y="1485106"/>
            <a:ext cx="669764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916" y="213457"/>
            <a:ext cx="10515600" cy="57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341BD"/>
                </a:solidFill>
              </a:rPr>
              <a:t>Пациенты со сниженным ИМТ или отсутствием адекватного питания  </a:t>
            </a:r>
            <a:br>
              <a:rPr lang="ru-RU" sz="3600" b="1" dirty="0">
                <a:solidFill>
                  <a:srgbClr val="0341BD"/>
                </a:solidFill>
              </a:rPr>
            </a:br>
            <a:r>
              <a:rPr lang="ru-RU" sz="3600" b="1" dirty="0">
                <a:solidFill>
                  <a:srgbClr val="0341BD"/>
                </a:solidFill>
              </a:rPr>
              <a:t>за 48 часов до возобновления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07771"/>
            <a:ext cx="10515600" cy="3869192"/>
          </a:xfrm>
        </p:spPr>
        <p:txBody>
          <a:bodyPr>
            <a:normAutofit/>
          </a:bodyPr>
          <a:lstStyle/>
          <a:p>
            <a:r>
              <a:rPr lang="en-US" sz="3200" dirty="0"/>
              <a:t>96% </a:t>
            </a:r>
            <a:r>
              <a:rPr lang="ru-RU" sz="3200" dirty="0" err="1"/>
              <a:t>гипофосфатемия</a:t>
            </a:r>
            <a:r>
              <a:rPr lang="en-US" sz="3200" dirty="0"/>
              <a:t> </a:t>
            </a:r>
            <a:endParaRPr lang="en-US" sz="3200" b="1" dirty="0"/>
          </a:p>
          <a:p>
            <a:r>
              <a:rPr lang="en-US" sz="3200" dirty="0"/>
              <a:t>51% </a:t>
            </a:r>
            <a:r>
              <a:rPr lang="ru-RU" sz="3200" dirty="0" err="1"/>
              <a:t>гипомагниемия</a:t>
            </a:r>
            <a:endParaRPr lang="en-US" sz="3200" b="1" dirty="0"/>
          </a:p>
          <a:p>
            <a:r>
              <a:rPr lang="en-US" sz="3200" dirty="0"/>
              <a:t>46% </a:t>
            </a:r>
            <a:r>
              <a:rPr lang="ru-RU" sz="3200" dirty="0" err="1"/>
              <a:t>гипокалиемия</a:t>
            </a:r>
            <a:endParaRPr lang="en-US" sz="3200" b="1" dirty="0"/>
          </a:p>
          <a:p>
            <a:r>
              <a:rPr lang="en-US" sz="3200" dirty="0"/>
              <a:t>46% </a:t>
            </a:r>
            <a:r>
              <a:rPr lang="ru-RU" sz="3200" dirty="0" err="1"/>
              <a:t>гипофосфатемия</a:t>
            </a:r>
            <a:r>
              <a:rPr lang="ru-RU" sz="3200" dirty="0"/>
              <a:t> и </a:t>
            </a:r>
            <a:r>
              <a:rPr lang="ru-RU" sz="3200" dirty="0" err="1"/>
              <a:t>гипомагниемия</a:t>
            </a:r>
            <a:endParaRPr lang="en-US" sz="3200" b="1" dirty="0"/>
          </a:p>
          <a:p>
            <a:r>
              <a:rPr lang="en-US" sz="3200" dirty="0"/>
              <a:t>42% </a:t>
            </a:r>
            <a:r>
              <a:rPr lang="ru-RU" sz="3200" dirty="0"/>
              <a:t>3 и более лабораторных отклонения от нормы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05601" y="6066971"/>
            <a:ext cx="5120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i="1" dirty="0">
                <a:latin typeface="Times New Roman" panose="02020603050405020304" pitchFamily="18" charset="0"/>
              </a:rPr>
              <a:t>Skipper A. NCP 2012;27:34-40</a:t>
            </a:r>
            <a:r>
              <a:rPr lang="en-US" sz="800" dirty="0"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1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04" y="365125"/>
            <a:ext cx="10887992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Клинические проявления(1)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429160"/>
              </p:ext>
            </p:extLst>
          </p:nvPr>
        </p:nvGraphicFramePr>
        <p:xfrm>
          <a:off x="613612" y="1600200"/>
          <a:ext cx="10740188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8388">
                  <a:extLst>
                    <a:ext uri="{9D8B030D-6E8A-4147-A177-3AD203B41FA5}">
                      <a16:colId xmlns:a16="http://schemas.microsoft.com/office/drawing/2014/main" val="320968405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286845"/>
                    </a:ext>
                  </a:extLst>
                </a:gridCol>
              </a:tblGrid>
              <a:tr h="136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Сердечно-сосудистые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Аритмии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Сердечная недостаточность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Внезапная смерть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50957"/>
                  </a:ext>
                </a:extLst>
              </a:tr>
              <a:tr h="1363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Респираторные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Слабость дыхательных мышц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ОДН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Невозможность отлучения от вентилятора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3996"/>
                  </a:ext>
                </a:extLst>
              </a:tr>
              <a:tr h="17818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Метаболические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Гипергликемия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Метаболический ацидоз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Метаболический алкалоз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Респираторный алкалоз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68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Клинические проявления(2)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46605"/>
              </p:ext>
            </p:extLst>
          </p:nvPr>
        </p:nvGraphicFramePr>
        <p:xfrm>
          <a:off x="1335505" y="1690688"/>
          <a:ext cx="10299031" cy="467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3551">
                  <a:extLst>
                    <a:ext uri="{9D8B030D-6E8A-4147-A177-3AD203B41FA5}">
                      <a16:colId xmlns:a16="http://schemas.microsoft.com/office/drawing/2014/main" val="313853525"/>
                    </a:ext>
                  </a:extLst>
                </a:gridCol>
                <a:gridCol w="6015480">
                  <a:extLst>
                    <a:ext uri="{9D8B030D-6E8A-4147-A177-3AD203B41FA5}">
                      <a16:colId xmlns:a16="http://schemas.microsoft.com/office/drawing/2014/main" val="2450593810"/>
                    </a:ext>
                  </a:extLst>
                </a:gridCol>
              </a:tblGrid>
              <a:tr h="34866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Неврологические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Энцефалопатия Вернике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Слабость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Парестезии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Тремор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Атаксия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Делирий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Острая энцефалопатия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Кома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Синдром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Гийена-Барре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Центральный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понтинный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миелинолиз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183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Клинические проявления(3)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200873"/>
              </p:ext>
            </p:extLst>
          </p:nvPr>
        </p:nvGraphicFramePr>
        <p:xfrm>
          <a:off x="1130968" y="1438026"/>
          <a:ext cx="10222832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2274">
                  <a:extLst>
                    <a:ext uri="{9D8B030D-6E8A-4147-A177-3AD203B41FA5}">
                      <a16:colId xmlns:a16="http://schemas.microsoft.com/office/drawing/2014/main" val="2156742141"/>
                    </a:ext>
                  </a:extLst>
                </a:gridCol>
                <a:gridCol w="7070558">
                  <a:extLst>
                    <a:ext uri="{9D8B030D-6E8A-4147-A177-3AD203B41FA5}">
                      <a16:colId xmlns:a16="http://schemas.microsoft.com/office/drawing/2014/main" val="1223401442"/>
                    </a:ext>
                  </a:extLst>
                </a:gridCol>
              </a:tblGrid>
              <a:tr h="15082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Скелетно-мышечные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Слабость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Миалгии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Рабдомиолиз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Остеомаляция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64176"/>
                  </a:ext>
                </a:extLst>
              </a:tr>
              <a:tr h="15082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Желудочно-кишечные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Анорексия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Боли в животе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Запоры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Рвота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10191"/>
                  </a:ext>
                </a:extLst>
              </a:tr>
              <a:tr h="8180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Другие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Острый тубулярный некроз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Острая печеночная недостаточность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7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7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257" y="125412"/>
            <a:ext cx="10983686" cy="3738563"/>
          </a:xfrm>
          <a:noFill/>
        </p:spPr>
      </p:pic>
      <p:pic>
        <p:nvPicPr>
          <p:cNvPr id="21197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863975"/>
            <a:ext cx="64770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611086" y="2699657"/>
            <a:ext cx="84908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204686" y="5239657"/>
            <a:ext cx="10377714" cy="82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Градация факторов риска </a:t>
            </a:r>
          </a:p>
        </p:txBody>
      </p:sp>
    </p:spTree>
    <p:extLst>
      <p:ext uri="{BB962C8B-B14F-4D97-AF65-F5344CB8AC3E}">
        <p14:creationId xmlns:p14="http://schemas.microsoft.com/office/powerpoint/2010/main" val="37913388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167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4056" y="5239657"/>
            <a:ext cx="3614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URWPalladioL-Roma"/>
              </a:rPr>
              <a:t>Division of Diabetes, Endocrinology, Nutritional Medicine</a:t>
            </a:r>
            <a:r>
              <a:rPr lang="ru-RU" dirty="0">
                <a:solidFill>
                  <a:srgbClr val="000000"/>
                </a:solidFill>
                <a:latin typeface="URWPalladioL-Roma"/>
              </a:rPr>
              <a:t> </a:t>
            </a:r>
            <a:r>
              <a:rPr lang="en-US" dirty="0">
                <a:solidFill>
                  <a:srgbClr val="000000"/>
                </a:solidFill>
                <a:latin typeface="URWPalladioL-Roma"/>
              </a:rPr>
              <a:t>and Metabolism, Prof. Dr. med. Zeno </a:t>
            </a:r>
            <a:r>
              <a:rPr lang="en-US" dirty="0" err="1">
                <a:solidFill>
                  <a:srgbClr val="000000"/>
                </a:solidFill>
                <a:latin typeface="URWPalladioL-Roma"/>
              </a:rPr>
              <a:t>Stanga</a:t>
            </a:r>
            <a:r>
              <a:rPr lang="en-US" dirty="0">
                <a:solidFill>
                  <a:srgbClr val="000000"/>
                </a:solidFill>
                <a:latin typeface="URWPalladioL-Roma"/>
              </a:rPr>
              <a:t> (2019).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76800" y="4615544"/>
            <a:ext cx="5529943" cy="19171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98730" y="2184593"/>
            <a:ext cx="2570481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ru-RU" sz="1400" dirty="0"/>
              <a:t>индекс массы тела менее 18,5 кг/м</a:t>
            </a:r>
            <a:r>
              <a:rPr lang="ru-RU" sz="1400" baseline="30000" dirty="0"/>
              <a:t>2</a:t>
            </a:r>
            <a:r>
              <a:rPr lang="ru-RU" sz="1400" dirty="0"/>
              <a:t>;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ru-RU" sz="1400" dirty="0"/>
              <a:t> потеря более 10% массы тела за последние 3-6 месяцев;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ru-RU" sz="1400" dirty="0"/>
              <a:t>отсутствие питания или минимальное питание в течение последних 5 суток;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ru-RU" sz="1400" dirty="0"/>
              <a:t>злоупотребление алкоголем;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3873" y="2184593"/>
            <a:ext cx="2570481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ru-RU" sz="1200" dirty="0"/>
              <a:t>индекс массы тела менее 16 кг/м</a:t>
            </a:r>
            <a:r>
              <a:rPr lang="ru-RU" sz="1200" baseline="30000" dirty="0"/>
              <a:t>2</a:t>
            </a:r>
            <a:r>
              <a:rPr lang="ru-RU" sz="1200" dirty="0"/>
              <a:t>;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ru-RU" sz="1200" dirty="0"/>
              <a:t> потеря более 15% массы тела за последние 3-6 месяцев;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ru-RU" sz="1200" dirty="0"/>
              <a:t>отсутствие питания или минимальное питание в течение последних 10 суток;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200" dirty="0"/>
              <a:t>низкие концентрации в плазме крови калия, фосфора или магния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69016" y="2184593"/>
            <a:ext cx="2641601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ru-RU" dirty="0"/>
              <a:t>индекс массы тела менее 14 кг/м</a:t>
            </a:r>
            <a:r>
              <a:rPr lang="ru-RU" baseline="30000" dirty="0"/>
              <a:t>2</a:t>
            </a:r>
            <a:r>
              <a:rPr lang="ru-RU" dirty="0"/>
              <a:t>;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ru-RU" dirty="0"/>
              <a:t> потеря более 20% массы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ru-RU" dirty="0"/>
              <a:t>Голодание более 14 суток;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8729" y="580571"/>
            <a:ext cx="8011887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ПЕРВИЧНАЯ ОЦЕНКА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22536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354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Высокий риск развития </a:t>
            </a:r>
            <a:r>
              <a:rPr lang="ru-RU" sz="3100" b="1" dirty="0" err="1"/>
              <a:t>рефидинг</a:t>
            </a:r>
            <a:r>
              <a:rPr lang="ru-RU" sz="3100" b="1" dirty="0"/>
              <a:t>-синдрома существует при наличии</a:t>
            </a:r>
            <a:br>
              <a:rPr lang="ru-RU" sz="3100" b="1" dirty="0"/>
            </a:br>
            <a:r>
              <a:rPr lang="ru-RU" sz="3100" b="1" dirty="0"/>
              <a:t> </a:t>
            </a:r>
            <a:r>
              <a:rPr lang="ru-RU" sz="4900" b="1" dirty="0">
                <a:solidFill>
                  <a:srgbClr val="0000CC"/>
                </a:solidFill>
              </a:rPr>
              <a:t>двух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sz="3100" b="1" dirty="0"/>
              <a:t>из следующих факторов </a:t>
            </a:r>
            <a:br>
              <a:rPr lang="ru-RU" sz="3100" b="1" dirty="0"/>
            </a:br>
            <a:r>
              <a:rPr lang="ru-RU" sz="3100" b="1" dirty="0">
                <a:solidFill>
                  <a:srgbClr val="0000CC"/>
                </a:solidFill>
              </a:rPr>
              <a:t>(“малые” критерии):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1053"/>
            <a:ext cx="10515600" cy="4351338"/>
          </a:xfrm>
        </p:spPr>
        <p:txBody>
          <a:bodyPr>
            <a:normAutofit/>
          </a:bodyPr>
          <a:lstStyle/>
          <a:p>
            <a:pPr lvl="0" fontAlgn="base"/>
            <a:r>
              <a:rPr lang="ru-RU" dirty="0"/>
              <a:t>индекс массы тела менее 18,5 кг/м</a:t>
            </a:r>
            <a:r>
              <a:rPr lang="ru-RU" baseline="30000" dirty="0"/>
              <a:t>2</a:t>
            </a:r>
            <a:r>
              <a:rPr lang="ru-RU" dirty="0"/>
              <a:t>;</a:t>
            </a:r>
          </a:p>
          <a:p>
            <a:pPr lvl="0" fontAlgn="base"/>
            <a:r>
              <a:rPr lang="ru-RU" dirty="0"/>
              <a:t> потеря более 10% массы тела за последние 3-6 месяцев;</a:t>
            </a:r>
          </a:p>
          <a:p>
            <a:pPr lvl="0" fontAlgn="base"/>
            <a:r>
              <a:rPr lang="ru-RU" dirty="0"/>
              <a:t>отсутствие питания или минимальное питание в течение последних 5 суток;</a:t>
            </a:r>
          </a:p>
          <a:p>
            <a:pPr lvl="0" fontAlgn="base"/>
            <a:r>
              <a:rPr lang="ru-RU" dirty="0"/>
              <a:t>злоупотребление алкоголем;</a:t>
            </a:r>
          </a:p>
          <a:p>
            <a:pPr lvl="0" fontAlgn="base"/>
            <a:r>
              <a:rPr lang="ru-RU" dirty="0"/>
              <a:t>прием следующих препаратов: инсулин, химиотерапия, антациды, диуретики.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2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Большие критерии</a:t>
            </a:r>
            <a:r>
              <a:rPr lang="ru-RU" b="1" dirty="0"/>
              <a:t/>
            </a:r>
            <a:br>
              <a:rPr lang="ru-RU" b="1" dirty="0"/>
            </a:br>
            <a:r>
              <a:rPr lang="en-US" sz="2700" dirty="0" err="1"/>
              <a:t>высокий</a:t>
            </a:r>
            <a:r>
              <a:rPr lang="en-US" sz="2700" dirty="0"/>
              <a:t> </a:t>
            </a:r>
            <a:r>
              <a:rPr lang="en-US" sz="2700" dirty="0" err="1"/>
              <a:t>риск</a:t>
            </a:r>
            <a:r>
              <a:rPr lang="en-US" sz="2700" dirty="0"/>
              <a:t> </a:t>
            </a:r>
            <a:r>
              <a:rPr lang="en-US" sz="2700" dirty="0" err="1"/>
              <a:t>развития</a:t>
            </a:r>
            <a:r>
              <a:rPr lang="en-US" sz="2700" dirty="0"/>
              <a:t> </a:t>
            </a:r>
            <a:r>
              <a:rPr lang="en-US" sz="2700" dirty="0" err="1"/>
              <a:t>рефидинг-синдрома</a:t>
            </a:r>
            <a:r>
              <a:rPr lang="en-US" sz="2700" dirty="0"/>
              <a:t> </a:t>
            </a:r>
            <a:r>
              <a:rPr lang="en-US" sz="2700" dirty="0" err="1"/>
              <a:t>существует</a:t>
            </a:r>
            <a:r>
              <a:rPr lang="en-US" sz="2700" dirty="0"/>
              <a:t>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en-US" sz="2700" dirty="0" err="1"/>
              <a:t>при</a:t>
            </a:r>
            <a:r>
              <a:rPr lang="en-US" sz="2700" dirty="0"/>
              <a:t> </a:t>
            </a:r>
            <a:r>
              <a:rPr lang="en-US" sz="2700" dirty="0" err="1"/>
              <a:t>наличии</a:t>
            </a:r>
            <a:r>
              <a:rPr lang="en-US" sz="2700" dirty="0"/>
              <a:t> </a:t>
            </a:r>
            <a:r>
              <a:rPr lang="en-US" sz="4000" b="1" dirty="0" err="1">
                <a:solidFill>
                  <a:srgbClr val="380CB4"/>
                </a:solidFill>
              </a:rPr>
              <a:t>одного</a:t>
            </a:r>
            <a:r>
              <a:rPr lang="en-US" sz="4000" dirty="0"/>
              <a:t> </a:t>
            </a:r>
            <a:r>
              <a:rPr lang="en-US" sz="2700" dirty="0" err="1"/>
              <a:t>из</a:t>
            </a:r>
            <a:r>
              <a:rPr lang="en-US" sz="2700" dirty="0"/>
              <a:t> </a:t>
            </a:r>
            <a:r>
              <a:rPr lang="en-US" sz="2700" dirty="0" err="1"/>
              <a:t>следующих</a:t>
            </a:r>
            <a:r>
              <a:rPr lang="en-US" sz="2700" dirty="0"/>
              <a:t> </a:t>
            </a:r>
            <a:r>
              <a:rPr lang="en-US" sz="2700" dirty="0" err="1"/>
              <a:t>факторов</a:t>
            </a:r>
            <a:r>
              <a:rPr lang="en-US" sz="2700" dirty="0"/>
              <a:t> 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9111"/>
            <a:ext cx="10515600" cy="4351338"/>
          </a:xfrm>
        </p:spPr>
        <p:txBody>
          <a:bodyPr/>
          <a:lstStyle/>
          <a:p>
            <a:pPr lvl="0" fontAlgn="base"/>
            <a:r>
              <a:rPr lang="ru-RU" dirty="0"/>
              <a:t>индекс массы тела менее 16 кг/м</a:t>
            </a:r>
            <a:r>
              <a:rPr lang="ru-RU" baseline="30000" dirty="0"/>
              <a:t>2</a:t>
            </a:r>
            <a:r>
              <a:rPr lang="ru-RU" dirty="0"/>
              <a:t>;</a:t>
            </a:r>
          </a:p>
          <a:p>
            <a:pPr lvl="0" fontAlgn="base"/>
            <a:r>
              <a:rPr lang="ru-RU" dirty="0"/>
              <a:t> потеря более 15% массы тела за последние 3-6 месяцев;</a:t>
            </a:r>
          </a:p>
          <a:p>
            <a:pPr lvl="0" fontAlgn="base"/>
            <a:r>
              <a:rPr lang="ru-RU" dirty="0"/>
              <a:t>отсутствие питания или минимальное питание в течение последних 10 суток;</a:t>
            </a:r>
          </a:p>
          <a:p>
            <a:pPr lvl="0" fontAlgn="base"/>
            <a:r>
              <a:rPr lang="ru-RU" dirty="0"/>
              <a:t>низкие концентрации в плазме крови калия, фосфора или магния перед началом 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5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Очень высокий риск развития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2549769"/>
            <a:ext cx="10515600" cy="3627194"/>
          </a:xfrm>
        </p:spPr>
        <p:txBody>
          <a:bodyPr>
            <a:normAutofit/>
          </a:bodyPr>
          <a:lstStyle/>
          <a:p>
            <a:r>
              <a:rPr lang="ru-RU" sz="3600" dirty="0"/>
              <a:t>ИМТ </a:t>
            </a:r>
            <a:r>
              <a:rPr lang="ru-RU" sz="3600" dirty="0">
                <a:solidFill>
                  <a:srgbClr val="380CB4"/>
                </a:solidFill>
              </a:rPr>
              <a:t>менее 14</a:t>
            </a:r>
          </a:p>
          <a:p>
            <a:r>
              <a:rPr lang="ru-RU" sz="3600" dirty="0"/>
              <a:t>Потеря массы тела </a:t>
            </a:r>
            <a:r>
              <a:rPr lang="ru-RU" sz="3600" dirty="0">
                <a:solidFill>
                  <a:srgbClr val="380CB4"/>
                </a:solidFill>
              </a:rPr>
              <a:t>более 20</a:t>
            </a:r>
            <a:r>
              <a:rPr lang="ru-RU" sz="3600" dirty="0"/>
              <a:t>% за последние 3-6 месяцев</a:t>
            </a:r>
          </a:p>
          <a:p>
            <a:r>
              <a:rPr lang="ru-RU" sz="3600" dirty="0"/>
              <a:t>«Минимальное питание» </a:t>
            </a:r>
            <a:r>
              <a:rPr lang="ru-RU" sz="3600" dirty="0">
                <a:solidFill>
                  <a:srgbClr val="380CB4"/>
                </a:solidFill>
              </a:rPr>
              <a:t>более 15 суток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4053254" y="5672382"/>
            <a:ext cx="7954109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 err="1">
                <a:latin typeface="Bradley Hand ITC" panose="03070402050302030203" pitchFamily="66" charset="0"/>
              </a:rPr>
              <a:t>Friedli</a:t>
            </a:r>
            <a:r>
              <a:rPr lang="en-US" sz="1600" b="0" dirty="0">
                <a:latin typeface="Bradley Hand ITC" panose="03070402050302030203" pitchFamily="66" charset="0"/>
              </a:rPr>
              <a:t> N, </a:t>
            </a:r>
            <a:r>
              <a:rPr lang="en-US" sz="1600" b="0" dirty="0" err="1">
                <a:latin typeface="Bradley Hand ITC" panose="03070402050302030203" pitchFamily="66" charset="0"/>
              </a:rPr>
              <a:t>Stanga</a:t>
            </a:r>
            <a:r>
              <a:rPr lang="en-US" sz="1600" b="0" dirty="0">
                <a:latin typeface="Bradley Hand ITC" panose="03070402050302030203" pitchFamily="66" charset="0"/>
              </a:rPr>
              <a:t> Z, </a:t>
            </a:r>
            <a:r>
              <a:rPr lang="en-US" sz="1600" b="0" dirty="0" err="1">
                <a:latin typeface="Bradley Hand ITC" panose="03070402050302030203" pitchFamily="66" charset="0"/>
              </a:rPr>
              <a:t>Sobotka</a:t>
            </a:r>
            <a:r>
              <a:rPr lang="en-US" sz="1600" b="0" dirty="0">
                <a:latin typeface="Bradley Hand ITC" panose="03070402050302030203" pitchFamily="66" charset="0"/>
              </a:rPr>
              <a:t> L, et al. Revisiting the refeeding syndrome:</a:t>
            </a:r>
            <a:r>
              <a:rPr lang="ru-RU" sz="1600" b="0" dirty="0">
                <a:latin typeface="Bradley Hand ITC" panose="03070402050302030203" pitchFamily="66" charset="0"/>
              </a:rPr>
              <a:t> </a:t>
            </a:r>
            <a:r>
              <a:rPr lang="en-US" sz="1600" b="0" dirty="0">
                <a:latin typeface="Bradley Hand ITC" panose="03070402050302030203" pitchFamily="66" charset="0"/>
              </a:rPr>
              <a:t>results of a systematic review. Nutrition. 2017;34:151–60.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148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00CC"/>
                </a:solidFill>
              </a:rPr>
              <a:t>Метаболограф</a:t>
            </a:r>
            <a:r>
              <a:rPr lang="ru-RU" b="1" dirty="0">
                <a:solidFill>
                  <a:srgbClr val="0000CC"/>
                </a:solidFill>
              </a:rPr>
              <a:t> для диагностики РФС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4188" cy="4351338"/>
          </a:xfrm>
        </p:spPr>
        <p:txBody>
          <a:bodyPr/>
          <a:lstStyle/>
          <a:p>
            <a:r>
              <a:rPr lang="ru-RU" dirty="0"/>
              <a:t>При возникновении </a:t>
            </a:r>
            <a:r>
              <a:rPr lang="ru-RU" dirty="0" err="1"/>
              <a:t>рефидинг</a:t>
            </a:r>
            <a:r>
              <a:rPr lang="ru-RU" dirty="0"/>
              <a:t>-синдрома характерно появление </a:t>
            </a:r>
            <a:r>
              <a:rPr lang="ru-RU" dirty="0" err="1"/>
              <a:t>инсулинорезистентности</a:t>
            </a:r>
            <a:r>
              <a:rPr lang="ru-RU" dirty="0"/>
              <a:t>: </a:t>
            </a:r>
          </a:p>
          <a:p>
            <a:r>
              <a:rPr lang="ru-RU" sz="4000" i="1" dirty="0">
                <a:solidFill>
                  <a:srgbClr val="0000CC"/>
                </a:solidFill>
              </a:rPr>
              <a:t>гипергликемия, </a:t>
            </a:r>
          </a:p>
          <a:p>
            <a:r>
              <a:rPr lang="ru-RU" sz="4000" i="1" dirty="0">
                <a:solidFill>
                  <a:srgbClr val="0000CC"/>
                </a:solidFill>
              </a:rPr>
              <a:t>метаболизм кетоновых тел, </a:t>
            </a:r>
          </a:p>
          <a:p>
            <a:r>
              <a:rPr lang="ru-RU" sz="4000" i="1" dirty="0">
                <a:solidFill>
                  <a:srgbClr val="0000CC"/>
                </a:solidFill>
              </a:rPr>
              <a:t>снижение дыхательного коэффициента (RQ) </a:t>
            </a:r>
          </a:p>
        </p:txBody>
      </p:sp>
    </p:spTree>
    <p:extLst>
      <p:ext uri="{BB962C8B-B14F-4D97-AF65-F5344CB8AC3E}">
        <p14:creationId xmlns:p14="http://schemas.microsoft.com/office/powerpoint/2010/main" val="4629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380CB4"/>
                </a:solidFill>
              </a:rPr>
              <a:t>Общепринятым</a:t>
            </a:r>
            <a:r>
              <a:rPr lang="en-US" sz="4000" b="1" dirty="0">
                <a:solidFill>
                  <a:srgbClr val="380CB4"/>
                </a:solidFill>
              </a:rPr>
              <a:t> </a:t>
            </a:r>
            <a:r>
              <a:rPr lang="en-US" sz="4000" b="1" dirty="0" err="1">
                <a:solidFill>
                  <a:srgbClr val="380CB4"/>
                </a:solidFill>
              </a:rPr>
              <a:t>маркером</a:t>
            </a:r>
            <a:r>
              <a:rPr lang="en-US" sz="4000" b="1" dirty="0">
                <a:solidFill>
                  <a:srgbClr val="380CB4"/>
                </a:solidFill>
              </a:rPr>
              <a:t> </a:t>
            </a:r>
            <a:r>
              <a:rPr lang="en-US" sz="4000" b="1" dirty="0" err="1">
                <a:solidFill>
                  <a:srgbClr val="380CB4"/>
                </a:solidFill>
              </a:rPr>
              <a:t>рефидинг-синдрома</a:t>
            </a:r>
            <a:r>
              <a:rPr lang="en-US" sz="4000" b="1" dirty="0">
                <a:solidFill>
                  <a:srgbClr val="380CB4"/>
                </a:solidFill>
              </a:rPr>
              <a:t> </a:t>
            </a:r>
            <a:r>
              <a:rPr lang="ru-RU" sz="4000" b="1" dirty="0">
                <a:solidFill>
                  <a:srgbClr val="380CB4"/>
                </a:solidFill>
              </a:rPr>
              <a:t/>
            </a:r>
            <a:br>
              <a:rPr lang="ru-RU" sz="4000" b="1" dirty="0">
                <a:solidFill>
                  <a:srgbClr val="380CB4"/>
                </a:solidFill>
              </a:rPr>
            </a:br>
            <a:r>
              <a:rPr lang="en-US" sz="4000" b="1" dirty="0" err="1">
                <a:solidFill>
                  <a:srgbClr val="380CB4"/>
                </a:solidFill>
              </a:rPr>
              <a:t>является</a:t>
            </a:r>
            <a:r>
              <a:rPr lang="en-US" sz="4000" b="1" dirty="0">
                <a:solidFill>
                  <a:srgbClr val="380CB4"/>
                </a:solidFill>
              </a:rPr>
              <a:t> </a:t>
            </a:r>
            <a:r>
              <a:rPr lang="en-US" sz="4000" b="1" dirty="0" err="1">
                <a:solidFill>
                  <a:srgbClr val="380CB4"/>
                </a:solidFill>
              </a:rPr>
              <a:t>гипофосфатемия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380CB4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8343" y="1825625"/>
            <a:ext cx="11843657" cy="4351338"/>
          </a:xfrm>
        </p:spPr>
        <p:txBody>
          <a:bodyPr>
            <a:normAutofit/>
          </a:bodyPr>
          <a:lstStyle/>
          <a:p>
            <a:r>
              <a:rPr lang="en-US" sz="3200" dirty="0" err="1"/>
              <a:t>Гипофосфатемия</a:t>
            </a:r>
            <a:r>
              <a:rPr lang="en-US" sz="3200" dirty="0"/>
              <a:t> </a:t>
            </a:r>
            <a:r>
              <a:rPr lang="en-US" sz="3200" dirty="0" err="1"/>
              <a:t>сопровожает</a:t>
            </a:r>
            <a:r>
              <a:rPr lang="en-US" sz="3200" dirty="0"/>
              <a:t> </a:t>
            </a:r>
            <a:r>
              <a:rPr lang="en-US" sz="3200" dirty="0" err="1"/>
              <a:t>рефидинг-синдром</a:t>
            </a:r>
            <a:r>
              <a:rPr lang="en-US" sz="3200" dirty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/>
              <a:t>в </a:t>
            </a:r>
            <a:r>
              <a:rPr lang="en-US" sz="3200" b="1" dirty="0">
                <a:solidFill>
                  <a:srgbClr val="380CB4"/>
                </a:solidFill>
              </a:rPr>
              <a:t>96% </a:t>
            </a:r>
            <a:r>
              <a:rPr lang="en-US" sz="3200" dirty="0" err="1"/>
              <a:t>случаев</a:t>
            </a:r>
            <a:endParaRPr lang="ru-RU" sz="3200" dirty="0"/>
          </a:p>
          <a:p>
            <a:r>
              <a:rPr lang="en-US" sz="3200" dirty="0"/>
              <a:t>У </a:t>
            </a:r>
            <a:r>
              <a:rPr lang="en-US" sz="3200" dirty="0" err="1"/>
              <a:t>пациентов</a:t>
            </a:r>
            <a:r>
              <a:rPr lang="en-US" sz="3200" dirty="0"/>
              <a:t> ОРИТ </a:t>
            </a:r>
            <a:r>
              <a:rPr lang="en-US" sz="3200" dirty="0" err="1"/>
              <a:t>частота</a:t>
            </a:r>
            <a:r>
              <a:rPr lang="en-US" sz="3200" dirty="0"/>
              <a:t> </a:t>
            </a:r>
            <a:r>
              <a:rPr lang="en-US" sz="3200" dirty="0" err="1"/>
              <a:t>гипофосфатемии</a:t>
            </a:r>
            <a:r>
              <a:rPr lang="en-US" sz="3200" dirty="0"/>
              <a:t> </a:t>
            </a:r>
            <a:r>
              <a:rPr lang="en-US" sz="3200" dirty="0" err="1"/>
              <a:t>по</a:t>
            </a:r>
            <a:r>
              <a:rPr lang="en-US" sz="3200" dirty="0"/>
              <a:t> </a:t>
            </a:r>
            <a:r>
              <a:rPr lang="en-US" sz="3200" dirty="0" err="1"/>
              <a:t>разным</a:t>
            </a:r>
            <a:r>
              <a:rPr lang="en-US" sz="3200" dirty="0"/>
              <a:t> </a:t>
            </a:r>
            <a:r>
              <a:rPr lang="en-US" sz="3200" dirty="0" err="1"/>
              <a:t>данным</a:t>
            </a:r>
            <a:r>
              <a:rPr lang="en-US" sz="3200" dirty="0"/>
              <a:t> </a:t>
            </a:r>
            <a:r>
              <a:rPr lang="en-US" sz="3200" dirty="0" err="1"/>
              <a:t>составляет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380CB4"/>
                </a:solidFill>
              </a:rPr>
              <a:t>34 </a:t>
            </a:r>
            <a:r>
              <a:rPr lang="en-US" sz="3200" b="1" dirty="0" err="1">
                <a:solidFill>
                  <a:srgbClr val="380CB4"/>
                </a:solidFill>
              </a:rPr>
              <a:t>до</a:t>
            </a:r>
            <a:r>
              <a:rPr lang="en-US" sz="3200" b="1" dirty="0">
                <a:solidFill>
                  <a:srgbClr val="380CB4"/>
                </a:solidFill>
              </a:rPr>
              <a:t> 59%</a:t>
            </a:r>
          </a:p>
          <a:p>
            <a:r>
              <a:rPr lang="ru-RU" sz="3200" dirty="0"/>
              <a:t>Р</a:t>
            </a:r>
            <a:r>
              <a:rPr lang="en-US" sz="3200" dirty="0" err="1"/>
              <a:t>азный</a:t>
            </a:r>
            <a:r>
              <a:rPr lang="en-US" sz="3200" dirty="0"/>
              <a:t> </a:t>
            </a:r>
            <a:r>
              <a:rPr lang="en-US" sz="3200" dirty="0" err="1"/>
              <a:t>диагностический</a:t>
            </a:r>
            <a:r>
              <a:rPr lang="en-US" sz="3200" dirty="0"/>
              <a:t> </a:t>
            </a:r>
            <a:r>
              <a:rPr lang="en-US" sz="3200" dirty="0" err="1"/>
              <a:t>порог</a:t>
            </a:r>
            <a:r>
              <a:rPr lang="en-US" sz="3200" dirty="0"/>
              <a:t> </a:t>
            </a:r>
            <a:r>
              <a:rPr lang="en-US" sz="3200" dirty="0" err="1"/>
              <a:t>гипофосфатемии</a:t>
            </a:r>
            <a:r>
              <a:rPr lang="ru-RU" sz="3200" dirty="0"/>
              <a:t>                           </a:t>
            </a:r>
            <a:r>
              <a:rPr lang="en-US" sz="3200" dirty="0"/>
              <a:t> (</a:t>
            </a:r>
            <a:r>
              <a:rPr lang="en-US" sz="3200" dirty="0" err="1"/>
              <a:t>от</a:t>
            </a:r>
            <a:r>
              <a:rPr lang="en-US" sz="3200" dirty="0"/>
              <a:t> &lt;0,32 </a:t>
            </a:r>
            <a:r>
              <a:rPr lang="en-US" sz="3200" dirty="0" err="1"/>
              <a:t>до</a:t>
            </a:r>
            <a:r>
              <a:rPr lang="en-US" sz="3200" dirty="0"/>
              <a:t> &lt;1 </a:t>
            </a:r>
            <a:r>
              <a:rPr lang="en-US" sz="3200" dirty="0" err="1"/>
              <a:t>ммоль</a:t>
            </a:r>
            <a:r>
              <a:rPr lang="en-US" sz="3200" dirty="0"/>
              <a:t>/л) </a:t>
            </a:r>
            <a:r>
              <a:rPr lang="ru-RU" sz="3200" dirty="0"/>
              <a:t>у разных исследователей.</a:t>
            </a:r>
            <a:endParaRPr lang="ru-RU" sz="3200" dirty="0">
              <a:solidFill>
                <a:srgbClr val="380C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0000CC"/>
                </a:solidFill>
              </a:rPr>
              <a:t>Суммарный энергетический  градиент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1451" y="3789364"/>
            <a:ext cx="7127875" cy="2803525"/>
          </a:xfrm>
        </p:spPr>
        <p:txBody>
          <a:bodyPr/>
          <a:lstStyle/>
          <a:p>
            <a:pPr algn="ctr" eaLnBrk="1" hangingPunct="1">
              <a:defRPr/>
            </a:pPr>
            <a:endParaRPr lang="ru-RU" b="1"/>
          </a:p>
        </p:txBody>
      </p:sp>
      <p:pic>
        <p:nvPicPr>
          <p:cNvPr id="14340" name="Picture 4" descr="Pict014 окисление субстратов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613151"/>
            <a:ext cx="9144000" cy="2636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2" descr="Способы оценки энергетических затрат организма. Прямая калориметрия. Непрямая калориметр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97026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3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558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0000CC"/>
                </a:solidFill>
              </a:rPr>
              <a:t>Непрямая калориметрия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84314"/>
            <a:ext cx="9144000" cy="53736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dirty="0"/>
              <a:t>VO2- </a:t>
            </a:r>
            <a:r>
              <a:rPr lang="ru-RU" altLang="ru-RU" dirty="0"/>
              <a:t>потребление кислорода (л\сутки)</a:t>
            </a:r>
          </a:p>
          <a:p>
            <a:pPr eaLnBrk="1" hangingPunct="1">
              <a:defRPr/>
            </a:pPr>
            <a:r>
              <a:rPr lang="en-US" altLang="ru-RU" dirty="0"/>
              <a:t>VCO2-</a:t>
            </a:r>
            <a:r>
              <a:rPr lang="ru-RU" altLang="ru-RU" dirty="0"/>
              <a:t>экскреция углекислоты (л\сутки)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sz="3600" dirty="0"/>
          </a:p>
          <a:p>
            <a:pPr eaLnBrk="1" hangingPunct="1">
              <a:defRPr/>
            </a:pPr>
            <a:r>
              <a:rPr lang="ru-RU" altLang="ru-RU" sz="2000" dirty="0"/>
              <a:t>Окисление белков (г) = 6,25 * азот мочи;</a:t>
            </a:r>
            <a:endParaRPr lang="ru-RU" altLang="ru-RU" sz="2000" b="1" dirty="0"/>
          </a:p>
          <a:p>
            <a:pPr eaLnBrk="1" hangingPunct="1">
              <a:defRPr/>
            </a:pPr>
            <a:r>
              <a:rPr lang="ru-RU" altLang="ru-RU" sz="2000" dirty="0"/>
              <a:t>Окисление углеводов = (-2,56*</a:t>
            </a:r>
            <a:r>
              <a:rPr lang="ru-RU" altLang="ru-RU" sz="2000" dirty="0" err="1"/>
              <a:t>азотмочи</a:t>
            </a:r>
            <a:r>
              <a:rPr lang="ru-RU" altLang="ru-RU" sz="2000" dirty="0"/>
              <a:t>)-(2,91*VO2)+(4,12*VCO2);</a:t>
            </a:r>
          </a:p>
          <a:p>
            <a:pPr eaLnBrk="1" hangingPunct="1">
              <a:defRPr/>
            </a:pPr>
            <a:r>
              <a:rPr lang="ru-RU" altLang="ru-RU" sz="2000" dirty="0"/>
              <a:t>Окисление жиров(г)= (-1,94*азот мочи)+(1,69*VO2)-(1,69*VCO2);</a:t>
            </a:r>
            <a:endParaRPr lang="ru-RU" altLang="ru-RU" sz="2000" b="1" dirty="0"/>
          </a:p>
          <a:p>
            <a:pPr eaLnBrk="1" hangingPunct="1">
              <a:defRPr/>
            </a:pPr>
            <a:endParaRPr lang="ru-RU" altLang="ru-RU" sz="20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3326"/>
            <a:ext cx="80645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341BD"/>
                </a:solidFill>
              </a:rPr>
              <a:t>RQ= VCO2\VO2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/>
              <a:t>респираторный коэффициент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2" y="2781300"/>
            <a:ext cx="9145587" cy="4076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Более 1.0- преобладает </a:t>
            </a:r>
            <a:r>
              <a:rPr lang="ru-RU" b="1" dirty="0" err="1"/>
              <a:t>липогенез</a:t>
            </a:r>
            <a:endParaRPr lang="ru-RU" b="1" dirty="0"/>
          </a:p>
          <a:p>
            <a:pPr eaLnBrk="1" hangingPunct="1">
              <a:defRPr/>
            </a:pPr>
            <a:r>
              <a:rPr lang="ru-RU" b="1" dirty="0"/>
              <a:t>1.0- утилизация углеводов </a:t>
            </a:r>
          </a:p>
          <a:p>
            <a:pPr eaLnBrk="1" hangingPunct="1">
              <a:defRPr/>
            </a:pPr>
            <a:r>
              <a:rPr lang="ru-RU" b="1" dirty="0"/>
              <a:t>0.74- 0.85 -утилизация углеводов и жиров</a:t>
            </a:r>
          </a:p>
          <a:p>
            <a:pPr eaLnBrk="1" hangingPunct="1">
              <a:defRPr/>
            </a:pPr>
            <a:r>
              <a:rPr lang="ru-RU" sz="3600" b="1" dirty="0">
                <a:solidFill>
                  <a:srgbClr val="0000CC"/>
                </a:solidFill>
              </a:rPr>
              <a:t>0.7- утилизация жиров</a:t>
            </a:r>
          </a:p>
          <a:p>
            <a:pPr eaLnBrk="1" hangingPunct="1">
              <a:defRPr/>
            </a:pPr>
            <a:r>
              <a:rPr lang="ru-RU" sz="3600" b="1" dirty="0">
                <a:solidFill>
                  <a:srgbClr val="0000CC"/>
                </a:solidFill>
              </a:rPr>
              <a:t>Менее 0,7-утилизация кетоновых тел</a:t>
            </a:r>
          </a:p>
          <a:p>
            <a:pPr eaLnBrk="1" hangingPunct="1"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20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970" y="365125"/>
            <a:ext cx="8842829" cy="1325563"/>
          </a:xfrm>
        </p:spPr>
        <p:txBody>
          <a:bodyPr/>
          <a:lstStyle/>
          <a:p>
            <a:r>
              <a:rPr lang="en-US" b="1" i="1" dirty="0">
                <a:solidFill>
                  <a:srgbClr val="0000CC"/>
                </a:solidFill>
              </a:rPr>
              <a:t>Anorexia Nervosa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029" y="3004457"/>
            <a:ext cx="10515600" cy="36659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Психическое расстройство, связанное с искаженным представлением образа собственного тела и сопряженным с ним нарушением пищевого поведения: тщательно скрываемый, сознательный или преднамеренный, добровольный, упорный, мучительный отказ от еды в сочетании с противодействующими набору веса мерами ритуального характера (рвота, голодание, регулярный прием слабительных и мочегонных, использование клизм и пр.)</a:t>
            </a:r>
          </a:p>
        </p:txBody>
      </p:sp>
      <p:pic>
        <p:nvPicPr>
          <p:cNvPr id="4" name="Picture 4" descr="Картинки по запросу &quot;нервная анорексия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84" y="463210"/>
            <a:ext cx="2911324" cy="16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7906"/>
            <a:ext cx="8211003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Anorexia Nervosa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114" y="2353469"/>
            <a:ext cx="10515600" cy="2673804"/>
          </a:xfrm>
        </p:spPr>
        <p:txBody>
          <a:bodyPr>
            <a:normAutofit/>
          </a:bodyPr>
          <a:lstStyle/>
          <a:p>
            <a:r>
              <a:rPr lang="ru-RU" dirty="0"/>
              <a:t>69 пациентов (средний возраст 15,5 лет). </a:t>
            </a:r>
          </a:p>
          <a:p>
            <a:r>
              <a:rPr lang="ru-RU" dirty="0"/>
              <a:t>легкая </a:t>
            </a:r>
            <a:r>
              <a:rPr lang="ru-RU" dirty="0" err="1"/>
              <a:t>гипофосфатемия</a:t>
            </a:r>
            <a:r>
              <a:rPr lang="ru-RU" dirty="0"/>
              <a:t>  – 38%</a:t>
            </a:r>
          </a:p>
          <a:p>
            <a:r>
              <a:rPr lang="ru-RU" dirty="0"/>
              <a:t>тяжелая </a:t>
            </a:r>
            <a:r>
              <a:rPr lang="ru-RU" dirty="0" err="1"/>
              <a:t>гипофосфатемия</a:t>
            </a:r>
            <a:r>
              <a:rPr lang="ru-RU" dirty="0"/>
              <a:t> не наблюдалась</a:t>
            </a:r>
          </a:p>
        </p:txBody>
      </p:sp>
      <p:pic>
        <p:nvPicPr>
          <p:cNvPr id="7172" name="Picture 4" descr="Картинки по запросу &quot;нервная анорексия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03" y="715849"/>
            <a:ext cx="2911324" cy="16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3143" y="4565608"/>
            <a:ext cx="10856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165100" algn="l"/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en-US" i="1" dirty="0">
                <a:latin typeface="Myanmar Text" panose="020B0502040204020203" pitchFamily="34" charset="0"/>
                <a:cs typeface="Myanmar Text" panose="020B0502040204020203" pitchFamily="34" charset="0"/>
              </a:rPr>
              <a:t>Fisher M, </a:t>
            </a:r>
            <a:r>
              <a:rPr lang="en-US" i="1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Simpser</a:t>
            </a:r>
            <a:r>
              <a:rPr lang="en-US" i="1" dirty="0">
                <a:latin typeface="Myanmar Text" panose="020B0502040204020203" pitchFamily="34" charset="0"/>
                <a:cs typeface="Myanmar Text" panose="020B0502040204020203" pitchFamily="34" charset="0"/>
              </a:rPr>
              <a:t> E, Schneider M. Hypophosphatemia secondary to oral refeeding in anorexia nervosa. </a:t>
            </a:r>
            <a:r>
              <a:rPr lang="en-US" i="1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Eur</a:t>
            </a:r>
            <a:r>
              <a:rPr lang="en-US" i="1" dirty="0">
                <a:latin typeface="Myanmar Text" panose="020B0502040204020203" pitchFamily="34" charset="0"/>
                <a:cs typeface="Myanmar Text" panose="020B0502040204020203" pitchFamily="34" charset="0"/>
              </a:rPr>
              <a:t> Eat </a:t>
            </a:r>
            <a:r>
              <a:rPr lang="en-US" i="1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Disord</a:t>
            </a:r>
            <a:r>
              <a:rPr lang="en-US" i="1" dirty="0">
                <a:latin typeface="Myanmar Text" panose="020B0502040204020203" pitchFamily="34" charset="0"/>
                <a:cs typeface="Myanmar Text" panose="020B0502040204020203" pitchFamily="34" charset="0"/>
              </a:rPr>
              <a:t> Rev 2000; 28: 183-7</a:t>
            </a:r>
            <a:endParaRPr lang="ru-RU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380CB4"/>
                </a:solidFill>
              </a:rPr>
              <a:t>Факторы риска неблагоприятного исхода </a:t>
            </a:r>
            <a:r>
              <a:rPr lang="en-US" sz="4000" b="1" dirty="0">
                <a:solidFill>
                  <a:srgbClr val="380CB4"/>
                </a:solidFill>
              </a:rPr>
              <a:t/>
            </a:r>
            <a:br>
              <a:rPr lang="en-US" sz="4000" b="1" dirty="0">
                <a:solidFill>
                  <a:srgbClr val="380CB4"/>
                </a:solidFill>
              </a:rPr>
            </a:br>
            <a:r>
              <a:rPr lang="ru-RU" sz="4000" b="1" dirty="0">
                <a:solidFill>
                  <a:srgbClr val="380CB4"/>
                </a:solidFill>
              </a:rPr>
              <a:t>для нервной анорексии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630988" y="6034088"/>
            <a:ext cx="5157787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>
                <a:latin typeface="Mistral" panose="03090702030407020403" pitchFamily="66" charset="0"/>
                <a:cs typeface="MV Boli" panose="02000500030200090000" pitchFamily="2" charset="0"/>
              </a:rPr>
              <a:t>British </a:t>
            </a:r>
            <a:r>
              <a:rPr lang="en-US" sz="2800" b="0" dirty="0" err="1">
                <a:latin typeface="Mistral" panose="03090702030407020403" pitchFamily="66" charset="0"/>
                <a:cs typeface="MV Boli" panose="02000500030200090000" pitchFamily="2" charset="0"/>
              </a:rPr>
              <a:t>Dietic</a:t>
            </a:r>
            <a:r>
              <a:rPr lang="en-US" sz="2800" b="0" dirty="0">
                <a:latin typeface="Mistral" panose="03090702030407020403" pitchFamily="66" charset="0"/>
                <a:cs typeface="MV Boli" panose="02000500030200090000" pitchFamily="2" charset="0"/>
              </a:rPr>
              <a:t> Association, 2011</a:t>
            </a:r>
            <a:endParaRPr lang="ru-RU" sz="2800" b="0" dirty="0"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39801" y="2214790"/>
            <a:ext cx="5157787" cy="3684588"/>
          </a:xfrm>
        </p:spPr>
        <p:txBody>
          <a:bodyPr>
            <a:noAutofit/>
          </a:bodyPr>
          <a:lstStyle/>
          <a:p>
            <a:r>
              <a:rPr lang="ru-RU" sz="2400" dirty="0"/>
              <a:t>ИМТ менее 12</a:t>
            </a:r>
          </a:p>
          <a:p>
            <a:r>
              <a:rPr lang="ru-RU" sz="2400" dirty="0"/>
              <a:t>Потеря массы тела </a:t>
            </a:r>
          </a:p>
          <a:p>
            <a:r>
              <a:rPr lang="ru-RU" sz="2400" dirty="0" err="1"/>
              <a:t>Петехиальная</a:t>
            </a:r>
            <a:r>
              <a:rPr lang="ru-RU" sz="2400" dirty="0"/>
              <a:t> сыпь</a:t>
            </a:r>
          </a:p>
          <a:p>
            <a:r>
              <a:rPr lang="ru-RU" sz="2400" dirty="0" err="1"/>
              <a:t>Сист</a:t>
            </a:r>
            <a:r>
              <a:rPr lang="ru-RU" sz="2400" dirty="0"/>
              <a:t> АД менее 80 мм </a:t>
            </a:r>
            <a:r>
              <a:rPr lang="ru-RU" sz="2400" dirty="0" err="1"/>
              <a:t>рь</a:t>
            </a:r>
            <a:r>
              <a:rPr lang="ru-RU" sz="2400" dirty="0"/>
              <a:t> </a:t>
            </a:r>
            <a:r>
              <a:rPr lang="ru-RU" sz="2400" dirty="0" err="1"/>
              <a:t>ст</a:t>
            </a:r>
            <a:endParaRPr lang="ru-RU" sz="2400" dirty="0"/>
          </a:p>
          <a:p>
            <a:r>
              <a:rPr lang="ru-RU" sz="2400" dirty="0" err="1"/>
              <a:t>Диаст</a:t>
            </a:r>
            <a:r>
              <a:rPr lang="ru-RU" sz="2400" dirty="0"/>
              <a:t> АД менее 60 мм </a:t>
            </a:r>
            <a:r>
              <a:rPr lang="ru-RU" sz="2400" dirty="0" err="1"/>
              <a:t>рт</a:t>
            </a:r>
            <a:r>
              <a:rPr lang="ru-RU" sz="2400" dirty="0"/>
              <a:t> </a:t>
            </a:r>
            <a:r>
              <a:rPr lang="ru-RU" sz="2400" dirty="0" err="1"/>
              <a:t>ст</a:t>
            </a:r>
            <a:endParaRPr lang="ru-RU" sz="2400" dirty="0"/>
          </a:p>
          <a:p>
            <a:r>
              <a:rPr lang="ru-RU" sz="2400" dirty="0"/>
              <a:t>ЭКГ: ЧСС менее 40 , нарушения ритма, </a:t>
            </a:r>
            <a:r>
              <a:rPr lang="en-US" sz="2400" dirty="0"/>
              <a:t>QT </a:t>
            </a:r>
            <a:r>
              <a:rPr lang="ru-RU" sz="2400" dirty="0"/>
              <a:t>более 450 </a:t>
            </a:r>
            <a:r>
              <a:rPr lang="ru-RU" sz="2400" dirty="0" err="1"/>
              <a:t>мс</a:t>
            </a:r>
            <a:endParaRPr lang="ru-RU" sz="2400" dirty="0"/>
          </a:p>
          <a:p>
            <a:r>
              <a:rPr lang="en-US" sz="2400" dirty="0" err="1"/>
              <a:t>Глюкоза</a:t>
            </a:r>
            <a:r>
              <a:rPr lang="en-US" sz="2400" dirty="0"/>
              <a:t>&lt;2,5 </a:t>
            </a:r>
            <a:r>
              <a:rPr lang="en-US" sz="2400" dirty="0" err="1"/>
              <a:t>ммоль</a:t>
            </a:r>
            <a:r>
              <a:rPr lang="en-US" sz="2400" dirty="0"/>
              <a:t>/л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997575" y="2214790"/>
            <a:ext cx="5183188" cy="3684588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/>
              <a:t>Калий&lt;3 </a:t>
            </a:r>
            <a:r>
              <a:rPr lang="ru-RU" sz="3800" dirty="0" err="1"/>
              <a:t>ммоль</a:t>
            </a:r>
            <a:r>
              <a:rPr lang="ru-RU" sz="3800" dirty="0"/>
              <a:t>/л</a:t>
            </a:r>
          </a:p>
          <a:p>
            <a:r>
              <a:rPr lang="ru-RU" sz="3800" dirty="0"/>
              <a:t>Натрий &lt; 130 </a:t>
            </a:r>
            <a:r>
              <a:rPr lang="ru-RU" sz="3800" dirty="0" err="1"/>
              <a:t>ммоль</a:t>
            </a:r>
            <a:r>
              <a:rPr lang="ru-RU" sz="3800" dirty="0"/>
              <a:t>/л</a:t>
            </a:r>
          </a:p>
          <a:p>
            <a:r>
              <a:rPr lang="ru-RU" sz="3800" dirty="0"/>
              <a:t>Магний&lt;0,5 </a:t>
            </a:r>
            <a:r>
              <a:rPr lang="ru-RU" sz="3800" dirty="0" err="1"/>
              <a:t>ммоль</a:t>
            </a:r>
            <a:r>
              <a:rPr lang="ru-RU" sz="3800" dirty="0"/>
              <a:t>/л</a:t>
            </a:r>
          </a:p>
          <a:p>
            <a:r>
              <a:rPr lang="ru-RU" sz="3800" dirty="0"/>
              <a:t>PO</a:t>
            </a:r>
            <a:r>
              <a:rPr lang="ru-RU" sz="3800" baseline="-25000" dirty="0"/>
              <a:t>4</a:t>
            </a:r>
            <a:r>
              <a:rPr lang="ru-RU" sz="3800" dirty="0"/>
              <a:t>&lt;0,5 </a:t>
            </a:r>
            <a:r>
              <a:rPr lang="ru-RU" sz="3800" dirty="0" err="1"/>
              <a:t>ммоль</a:t>
            </a:r>
            <a:r>
              <a:rPr lang="ru-RU" sz="3800" dirty="0"/>
              <a:t>/л</a:t>
            </a:r>
          </a:p>
          <a:p>
            <a:r>
              <a:rPr lang="ru-RU" sz="3800" dirty="0"/>
              <a:t>Мочевина&gt;10 </a:t>
            </a:r>
            <a:r>
              <a:rPr lang="ru-RU" sz="3800" dirty="0" err="1"/>
              <a:t>ммоль</a:t>
            </a:r>
            <a:r>
              <a:rPr lang="ru-RU" sz="3800" dirty="0"/>
              <a:t>/л</a:t>
            </a:r>
          </a:p>
          <a:p>
            <a:r>
              <a:rPr lang="ru-RU" sz="3800" dirty="0"/>
              <a:t>Билирубин&gt;40 </a:t>
            </a:r>
            <a:r>
              <a:rPr lang="ru-RU" sz="3800" dirty="0" err="1"/>
              <a:t>мкмоль</a:t>
            </a:r>
            <a:r>
              <a:rPr lang="ru-RU" sz="3800" dirty="0"/>
              <a:t>/л</a:t>
            </a:r>
          </a:p>
          <a:p>
            <a:r>
              <a:rPr lang="ru-RU" sz="3800" dirty="0"/>
              <a:t>АСТ&gt;80</a:t>
            </a:r>
          </a:p>
          <a:p>
            <a:r>
              <a:rPr lang="ru-RU" sz="3800" dirty="0"/>
              <a:t>АЛТ&gt;90</a:t>
            </a:r>
          </a:p>
          <a:p>
            <a:r>
              <a:rPr lang="ru-RU" sz="3800" dirty="0"/>
              <a:t>ГГТП &gt;90</a:t>
            </a:r>
          </a:p>
          <a:p>
            <a:r>
              <a:rPr lang="ru-RU" sz="3800" dirty="0"/>
              <a:t>Альбумин&lt;32 г/л</a:t>
            </a:r>
          </a:p>
          <a:p>
            <a:r>
              <a:rPr lang="ru-RU" sz="3800" dirty="0"/>
              <a:t>КФК&gt;250</a:t>
            </a:r>
          </a:p>
          <a:p>
            <a:endParaRPr lang="ru-RU" dirty="0"/>
          </a:p>
        </p:txBody>
      </p:sp>
      <p:sp>
        <p:nvSpPr>
          <p:cNvPr id="3" name="AutoShape 2" descr="Картинки по запросу &quot;нервная анорексия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&quot;нервная анорексия картинк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571" y="5532437"/>
            <a:ext cx="10515600" cy="1325563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Mistral" panose="03090702030407020403" pitchFamily="66" charset="0"/>
              </a:rPr>
              <a:t>Gaudiani</a:t>
            </a:r>
            <a:r>
              <a:rPr lang="en-US" sz="2000" dirty="0">
                <a:latin typeface="Mistral" panose="03090702030407020403" pitchFamily="66" charset="0"/>
              </a:rPr>
              <a:t> JL, </a:t>
            </a:r>
            <a:r>
              <a:rPr lang="en-US" sz="2000" dirty="0" err="1">
                <a:latin typeface="Mistral" panose="03090702030407020403" pitchFamily="66" charset="0"/>
              </a:rPr>
              <a:t>Sabel</a:t>
            </a:r>
            <a:r>
              <a:rPr lang="en-US" sz="2000" dirty="0">
                <a:latin typeface="Mistral" panose="03090702030407020403" pitchFamily="66" charset="0"/>
              </a:rPr>
              <a:t> AL, </a:t>
            </a:r>
            <a:r>
              <a:rPr lang="en-US" sz="2000" dirty="0" err="1">
                <a:latin typeface="Mistral" panose="03090702030407020403" pitchFamily="66" charset="0"/>
              </a:rPr>
              <a:t>Mascolo</a:t>
            </a:r>
            <a:r>
              <a:rPr lang="en-US" sz="2000" dirty="0">
                <a:latin typeface="Mistral" panose="03090702030407020403" pitchFamily="66" charset="0"/>
              </a:rPr>
              <a:t> M et al. </a:t>
            </a:r>
            <a:r>
              <a:rPr lang="ru-RU" sz="2000" dirty="0" err="1">
                <a:latin typeface="Mistral" panose="03090702030407020403" pitchFamily="66" charset="0"/>
              </a:rPr>
              <a:t>Severe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anorexia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nervosa</a:t>
            </a:r>
            <a:r>
              <a:rPr lang="ru-RU" sz="2000" dirty="0">
                <a:latin typeface="Mistral" panose="03090702030407020403" pitchFamily="66" charset="0"/>
              </a:rPr>
              <a:t>: </a:t>
            </a:r>
            <a:r>
              <a:rPr lang="ru-RU" sz="2000" dirty="0" err="1">
                <a:latin typeface="Mistral" panose="03090702030407020403" pitchFamily="66" charset="0"/>
              </a:rPr>
              <a:t>Outcomes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from</a:t>
            </a:r>
            <a:r>
              <a:rPr lang="ru-RU" sz="2000" dirty="0">
                <a:latin typeface="Mistral" panose="03090702030407020403" pitchFamily="66" charset="0"/>
              </a:rPr>
              <a:t> a </a:t>
            </a:r>
            <a:r>
              <a:rPr lang="ru-RU" sz="2000" dirty="0" err="1">
                <a:latin typeface="Mistral" panose="03090702030407020403" pitchFamily="66" charset="0"/>
              </a:rPr>
              <a:t>medical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stabilization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unit</a:t>
            </a:r>
            <a:r>
              <a:rPr lang="ru-RU" sz="2000" dirty="0">
                <a:latin typeface="Mistral" panose="03090702030407020403" pitchFamily="66" charset="0"/>
              </a:rPr>
              <a:t>. </a:t>
            </a:r>
            <a:r>
              <a:rPr lang="en-US" sz="2000" dirty="0" err="1">
                <a:latin typeface="Mistral" panose="03090702030407020403" pitchFamily="66" charset="0"/>
              </a:rPr>
              <a:t>Int</a:t>
            </a:r>
            <a:r>
              <a:rPr lang="en-US" sz="2000" dirty="0">
                <a:latin typeface="Mistral" panose="03090702030407020403" pitchFamily="66" charset="0"/>
              </a:rPr>
              <a:t> J Eat </a:t>
            </a:r>
            <a:r>
              <a:rPr lang="en-US" sz="2000" dirty="0" err="1">
                <a:latin typeface="Mistral" panose="03090702030407020403" pitchFamily="66" charset="0"/>
              </a:rPr>
              <a:t>Disord</a:t>
            </a:r>
            <a:r>
              <a:rPr lang="en-US" sz="2000" dirty="0">
                <a:latin typeface="Mistral" panose="03090702030407020403" pitchFamily="66" charset="0"/>
              </a:rPr>
              <a:t>. 2012;45(1):85–92. </a:t>
            </a:r>
            <a:r>
              <a:rPr lang="en-US" sz="2000" dirty="0" err="1">
                <a:latin typeface="Mistral" panose="03090702030407020403" pitchFamily="66" charset="0"/>
              </a:rPr>
              <a:t>doi</a:t>
            </a:r>
            <a:r>
              <a:rPr lang="en-US" sz="2000" dirty="0">
                <a:latin typeface="Mistral" panose="03090702030407020403" pitchFamily="66" charset="0"/>
              </a:rPr>
              <a:t>: 10.1002/eat.20889</a:t>
            </a:r>
            <a:r>
              <a:rPr lang="ru-RU" sz="2000" dirty="0">
                <a:latin typeface="Mistral" panose="03090702030407020403" pitchFamily="66" charset="0"/>
              </a:rPr>
              <a:t/>
            </a:r>
            <a:br>
              <a:rPr lang="ru-RU" sz="2000" dirty="0">
                <a:latin typeface="Mistral" panose="03090702030407020403" pitchFamily="66" charset="0"/>
              </a:rPr>
            </a:br>
            <a:r>
              <a:rPr lang="en-US" sz="2000" dirty="0" err="1">
                <a:latin typeface="Mistral" panose="03090702030407020403" pitchFamily="66" charset="0"/>
              </a:rPr>
              <a:t>Sabel</a:t>
            </a:r>
            <a:r>
              <a:rPr lang="en-US" sz="2000" dirty="0">
                <a:latin typeface="Mistral" panose="03090702030407020403" pitchFamily="66" charset="0"/>
              </a:rPr>
              <a:t> AL, </a:t>
            </a:r>
            <a:r>
              <a:rPr lang="en-US" sz="2000" dirty="0" err="1">
                <a:latin typeface="Mistral" panose="03090702030407020403" pitchFamily="66" charset="0"/>
              </a:rPr>
              <a:t>Catanach</a:t>
            </a:r>
            <a:r>
              <a:rPr lang="en-US" sz="2000" dirty="0">
                <a:latin typeface="Mistral" panose="03090702030407020403" pitchFamily="66" charset="0"/>
              </a:rPr>
              <a:t> B, Rylander M et al. </a:t>
            </a:r>
            <a:r>
              <a:rPr lang="ru-RU" sz="2000" dirty="0" err="1">
                <a:latin typeface="Mistral" panose="03090702030407020403" pitchFamily="66" charset="0"/>
              </a:rPr>
              <a:t>Medical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outcomes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for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adults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hospitalized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with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severe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anorexia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nervosa</a:t>
            </a:r>
            <a:r>
              <a:rPr lang="ru-RU" sz="2000" dirty="0">
                <a:latin typeface="Mistral" panose="03090702030407020403" pitchFamily="66" charset="0"/>
              </a:rPr>
              <a:t>: </a:t>
            </a:r>
            <a:r>
              <a:rPr lang="ru-RU" sz="2000" dirty="0" err="1">
                <a:latin typeface="Mistral" panose="03090702030407020403" pitchFamily="66" charset="0"/>
              </a:rPr>
              <a:t>An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analysis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by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age</a:t>
            </a:r>
            <a:r>
              <a:rPr lang="ru-RU" sz="2000" dirty="0">
                <a:latin typeface="Mistral" panose="03090702030407020403" pitchFamily="66" charset="0"/>
              </a:rPr>
              <a:t> </a:t>
            </a:r>
            <a:r>
              <a:rPr lang="ru-RU" sz="2000" dirty="0" err="1">
                <a:latin typeface="Mistral" panose="03090702030407020403" pitchFamily="66" charset="0"/>
              </a:rPr>
              <a:t>group</a:t>
            </a:r>
            <a:r>
              <a:rPr lang="ru-RU" sz="2000" dirty="0">
                <a:latin typeface="Mistral" panose="03090702030407020403" pitchFamily="66" charset="0"/>
              </a:rPr>
              <a:t>. </a:t>
            </a:r>
            <a:r>
              <a:rPr lang="en-US" sz="2000" dirty="0" err="1">
                <a:latin typeface="Mistral" panose="03090702030407020403" pitchFamily="66" charset="0"/>
              </a:rPr>
              <a:t>Int</a:t>
            </a:r>
            <a:r>
              <a:rPr lang="en-US" sz="2000" dirty="0">
                <a:latin typeface="Mistral" panose="03090702030407020403" pitchFamily="66" charset="0"/>
              </a:rPr>
              <a:t> J Eat </a:t>
            </a:r>
            <a:r>
              <a:rPr lang="en-US" sz="2000" dirty="0" err="1">
                <a:latin typeface="Mistral" panose="03090702030407020403" pitchFamily="66" charset="0"/>
              </a:rPr>
              <a:t>Disord</a:t>
            </a:r>
            <a:r>
              <a:rPr lang="en-US" sz="2000" dirty="0">
                <a:latin typeface="Mistral" panose="03090702030407020403" pitchFamily="66" charset="0"/>
              </a:rPr>
              <a:t>. 2015;49(4):378–85. </a:t>
            </a:r>
            <a:r>
              <a:rPr lang="en-US" sz="2000" dirty="0" err="1">
                <a:latin typeface="Mistral" panose="03090702030407020403" pitchFamily="66" charset="0"/>
              </a:rPr>
              <a:t>doi</a:t>
            </a:r>
            <a:r>
              <a:rPr lang="en-US" sz="2000" dirty="0">
                <a:latin typeface="Mistral" panose="03090702030407020403" pitchFamily="66" charset="0"/>
              </a:rPr>
              <a:t>: 10.1002/eat.22437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257" y="420914"/>
            <a:ext cx="10515600" cy="48416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380CB4"/>
                </a:solidFill>
              </a:rPr>
              <a:t>Р</a:t>
            </a:r>
            <a:r>
              <a:rPr lang="en-US" b="1" dirty="0" err="1">
                <a:solidFill>
                  <a:srgbClr val="380CB4"/>
                </a:solidFill>
              </a:rPr>
              <a:t>екомендации</a:t>
            </a:r>
            <a:r>
              <a:rPr lang="en-US" b="1" dirty="0">
                <a:solidFill>
                  <a:srgbClr val="380CB4"/>
                </a:solidFill>
              </a:rPr>
              <a:t> MARSIPAN </a:t>
            </a:r>
            <a:r>
              <a:rPr lang="en-US" b="1" dirty="0" err="1">
                <a:solidFill>
                  <a:srgbClr val="380CB4"/>
                </a:solidFill>
              </a:rPr>
              <a:t>по</a:t>
            </a:r>
            <a:r>
              <a:rPr lang="en-US" b="1" dirty="0">
                <a:solidFill>
                  <a:srgbClr val="380CB4"/>
                </a:solidFill>
              </a:rPr>
              <a:t> </a:t>
            </a:r>
            <a:r>
              <a:rPr lang="en-US" b="1" dirty="0" err="1">
                <a:solidFill>
                  <a:srgbClr val="380CB4"/>
                </a:solidFill>
              </a:rPr>
              <a:t>лечению</a:t>
            </a:r>
            <a:r>
              <a:rPr lang="en-US" b="1" dirty="0">
                <a:solidFill>
                  <a:srgbClr val="380CB4"/>
                </a:solidFill>
              </a:rPr>
              <a:t> </a:t>
            </a:r>
            <a:r>
              <a:rPr lang="en-US" b="1" dirty="0" err="1">
                <a:solidFill>
                  <a:srgbClr val="380CB4"/>
                </a:solidFill>
              </a:rPr>
              <a:t>нервной</a:t>
            </a:r>
            <a:r>
              <a:rPr lang="en-US" b="1" dirty="0">
                <a:solidFill>
                  <a:srgbClr val="380CB4"/>
                </a:solidFill>
              </a:rPr>
              <a:t> </a:t>
            </a:r>
            <a:r>
              <a:rPr lang="en-US" b="1" dirty="0" err="1">
                <a:solidFill>
                  <a:srgbClr val="380CB4"/>
                </a:solidFill>
              </a:rPr>
              <a:t>анорексии</a:t>
            </a:r>
            <a:endParaRPr lang="ru-RU" b="1" dirty="0">
              <a:solidFill>
                <a:srgbClr val="380CB4"/>
              </a:solidFill>
            </a:endParaRPr>
          </a:p>
          <a:p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 err="1"/>
              <a:t>ля</a:t>
            </a:r>
            <a:r>
              <a:rPr lang="en-US" dirty="0"/>
              <a:t> </a:t>
            </a:r>
            <a:r>
              <a:rPr lang="en-US" dirty="0" err="1"/>
              <a:t>большинства</a:t>
            </a:r>
            <a:r>
              <a:rPr lang="en-US" dirty="0"/>
              <a:t> </a:t>
            </a:r>
            <a:r>
              <a:rPr lang="en-US" dirty="0" err="1"/>
              <a:t>пациентов</a:t>
            </a:r>
            <a:r>
              <a:rPr lang="en-US" dirty="0"/>
              <a:t> с </a:t>
            </a:r>
            <a:r>
              <a:rPr lang="en-US" dirty="0" err="1"/>
              <a:t>низким</a:t>
            </a:r>
            <a:r>
              <a:rPr lang="en-US" dirty="0"/>
              <a:t> </a:t>
            </a:r>
            <a:r>
              <a:rPr lang="en-US" dirty="0" err="1"/>
              <a:t>риском</a:t>
            </a:r>
            <a:r>
              <a:rPr lang="en-US" dirty="0"/>
              <a:t> </a:t>
            </a:r>
            <a:r>
              <a:rPr lang="en-US" dirty="0" err="1"/>
              <a:t>развития</a:t>
            </a:r>
            <a:r>
              <a:rPr lang="en-US" dirty="0"/>
              <a:t> </a:t>
            </a:r>
            <a:r>
              <a:rPr lang="en-US" dirty="0" err="1"/>
              <a:t>рефидинг-синдрома</a:t>
            </a:r>
            <a:r>
              <a:rPr lang="en-US" dirty="0"/>
              <a:t> </a:t>
            </a:r>
            <a:r>
              <a:rPr lang="en-US" dirty="0" err="1"/>
              <a:t>рекомендована</a:t>
            </a:r>
            <a:r>
              <a:rPr lang="en-US" dirty="0"/>
              <a:t> </a:t>
            </a:r>
            <a:r>
              <a:rPr lang="en-US" dirty="0" err="1"/>
              <a:t>либеральная</a:t>
            </a:r>
            <a:r>
              <a:rPr lang="en-US" dirty="0"/>
              <a:t> </a:t>
            </a:r>
            <a:r>
              <a:rPr lang="en-US" dirty="0" err="1"/>
              <a:t>стратегия</a:t>
            </a:r>
            <a:r>
              <a:rPr lang="en-US" dirty="0"/>
              <a:t> </a:t>
            </a:r>
            <a:r>
              <a:rPr lang="en-US" dirty="0" err="1"/>
              <a:t>питания</a:t>
            </a:r>
            <a:r>
              <a:rPr lang="en-US" dirty="0"/>
              <a:t>, (</a:t>
            </a:r>
            <a:r>
              <a:rPr lang="en-US" dirty="0" err="1"/>
              <a:t>около</a:t>
            </a:r>
            <a:r>
              <a:rPr lang="en-US" dirty="0"/>
              <a:t> 20 </a:t>
            </a:r>
            <a:r>
              <a:rPr lang="en-US" dirty="0" err="1"/>
              <a:t>ккал</a:t>
            </a:r>
            <a:r>
              <a:rPr lang="en-US" dirty="0"/>
              <a:t>/</a:t>
            </a:r>
            <a:r>
              <a:rPr lang="en-US" dirty="0" err="1"/>
              <a:t>кг</a:t>
            </a:r>
            <a:r>
              <a:rPr lang="en-US" dirty="0"/>
              <a:t>/</a:t>
            </a:r>
            <a:r>
              <a:rPr lang="en-US" dirty="0" err="1"/>
              <a:t>сут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1000 </a:t>
            </a:r>
            <a:r>
              <a:rPr lang="en-US" dirty="0" err="1"/>
              <a:t>ккал</a:t>
            </a:r>
            <a:r>
              <a:rPr lang="en-US" dirty="0"/>
              <a:t>/</a:t>
            </a:r>
            <a:r>
              <a:rPr lang="en-US" dirty="0" err="1"/>
              <a:t>сут</a:t>
            </a:r>
            <a:r>
              <a:rPr lang="en-US" dirty="0"/>
              <a:t> с </a:t>
            </a:r>
            <a:r>
              <a:rPr lang="en-US" dirty="0" err="1"/>
              <a:t>последующим</a:t>
            </a:r>
            <a:r>
              <a:rPr lang="en-US" dirty="0"/>
              <a:t> </a:t>
            </a:r>
            <a:r>
              <a:rPr lang="en-US" dirty="0" err="1"/>
              <a:t>наращиванием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200 </a:t>
            </a:r>
            <a:r>
              <a:rPr lang="en-US" dirty="0" err="1"/>
              <a:t>ккал</a:t>
            </a:r>
            <a:r>
              <a:rPr lang="en-US" dirty="0"/>
              <a:t>/</a:t>
            </a:r>
            <a:r>
              <a:rPr lang="en-US" dirty="0" err="1"/>
              <a:t>сут</a:t>
            </a:r>
            <a:r>
              <a:rPr lang="en-US" dirty="0"/>
              <a:t>) с </a:t>
            </a:r>
            <a:r>
              <a:rPr lang="en-US" dirty="0" err="1"/>
              <a:t>обязательным</a:t>
            </a:r>
            <a:r>
              <a:rPr lang="en-US" dirty="0"/>
              <a:t> </a:t>
            </a:r>
            <a:r>
              <a:rPr lang="en-US" dirty="0" err="1"/>
              <a:t>мониторингом</a:t>
            </a:r>
            <a:r>
              <a:rPr lang="en-US" dirty="0"/>
              <a:t> </a:t>
            </a:r>
            <a:r>
              <a:rPr lang="en-US" dirty="0" err="1"/>
              <a:t>электролитов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/>
              <a:t> </a:t>
            </a:r>
            <a:r>
              <a:rPr lang="ru-RU" dirty="0"/>
              <a:t>П</a:t>
            </a:r>
            <a:r>
              <a:rPr lang="en-US" dirty="0" err="1"/>
              <a:t>ри</a:t>
            </a:r>
            <a:r>
              <a:rPr lang="en-US" dirty="0"/>
              <a:t> </a:t>
            </a:r>
            <a:r>
              <a:rPr lang="en-US" dirty="0" err="1"/>
              <a:t>падении</a:t>
            </a:r>
            <a:r>
              <a:rPr lang="en-US" dirty="0"/>
              <a:t> </a:t>
            </a:r>
            <a:r>
              <a:rPr lang="en-US" dirty="0" err="1"/>
              <a:t>уровня</a:t>
            </a:r>
            <a:r>
              <a:rPr lang="en-US" dirty="0"/>
              <a:t> </a:t>
            </a:r>
            <a:r>
              <a:rPr lang="en-US" dirty="0" err="1"/>
              <a:t>фосфора</a:t>
            </a:r>
            <a:r>
              <a:rPr lang="en-US" dirty="0"/>
              <a:t> </a:t>
            </a:r>
            <a:r>
              <a:rPr lang="en-US" dirty="0" err="1"/>
              <a:t>необходимо</a:t>
            </a:r>
            <a:r>
              <a:rPr lang="en-US" dirty="0"/>
              <a:t> </a:t>
            </a:r>
            <a:r>
              <a:rPr lang="en-US" dirty="0" err="1"/>
              <a:t>прекратить</a:t>
            </a:r>
            <a:r>
              <a:rPr lang="en-US" dirty="0"/>
              <a:t> </a:t>
            </a:r>
            <a:r>
              <a:rPr lang="en-US" dirty="0" err="1"/>
              <a:t>увеличение</a:t>
            </a:r>
            <a:r>
              <a:rPr lang="en-US" dirty="0"/>
              <a:t> </a:t>
            </a:r>
            <a:r>
              <a:rPr lang="en-US" dirty="0" err="1"/>
              <a:t>калоража</a:t>
            </a:r>
            <a:r>
              <a:rPr lang="en-US" dirty="0"/>
              <a:t> </a:t>
            </a:r>
            <a:r>
              <a:rPr lang="en-US" dirty="0" err="1"/>
              <a:t>питания</a:t>
            </a:r>
            <a:r>
              <a:rPr lang="en-US" dirty="0"/>
              <a:t> и </a:t>
            </a:r>
            <a:r>
              <a:rPr lang="en-US" dirty="0" err="1"/>
              <a:t>начать</a:t>
            </a:r>
            <a:r>
              <a:rPr lang="en-US" dirty="0"/>
              <a:t> </a:t>
            </a:r>
            <a:r>
              <a:rPr lang="en-US" dirty="0" err="1"/>
              <a:t>возмещение</a:t>
            </a:r>
            <a:r>
              <a:rPr lang="en-US" dirty="0"/>
              <a:t> </a:t>
            </a:r>
            <a:r>
              <a:rPr lang="en-US" dirty="0" err="1"/>
              <a:t>дефицита</a:t>
            </a:r>
            <a:r>
              <a:rPr lang="en-US" dirty="0"/>
              <a:t> </a:t>
            </a:r>
            <a:r>
              <a:rPr lang="en-US" dirty="0" err="1"/>
              <a:t>электролитов</a:t>
            </a:r>
            <a:r>
              <a:rPr lang="en-US" dirty="0"/>
              <a:t> 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пациентов</a:t>
            </a:r>
            <a:r>
              <a:rPr lang="en-US" dirty="0"/>
              <a:t> </a:t>
            </a:r>
            <a:r>
              <a:rPr lang="en-US" dirty="0" err="1"/>
              <a:t>очень</a:t>
            </a:r>
            <a:r>
              <a:rPr lang="en-US" dirty="0"/>
              <a:t> </a:t>
            </a:r>
            <a:r>
              <a:rPr lang="en-US" dirty="0" err="1"/>
              <a:t>высокого</a:t>
            </a:r>
            <a:r>
              <a:rPr lang="en-US" dirty="0"/>
              <a:t> </a:t>
            </a:r>
            <a:r>
              <a:rPr lang="en-US" dirty="0" err="1"/>
              <a:t>риска</a:t>
            </a:r>
            <a:r>
              <a:rPr lang="en-US" dirty="0"/>
              <a:t> </a:t>
            </a:r>
            <a:r>
              <a:rPr lang="en-US" dirty="0" err="1"/>
              <a:t>рефидинг-синдрома</a:t>
            </a:r>
            <a:r>
              <a:rPr lang="en-US" dirty="0"/>
              <a:t> (</a:t>
            </a:r>
            <a:r>
              <a:rPr lang="en-US" dirty="0" err="1"/>
              <a:t>крайне</a:t>
            </a:r>
            <a:r>
              <a:rPr lang="en-US" dirty="0"/>
              <a:t> </a:t>
            </a:r>
            <a:r>
              <a:rPr lang="en-US" dirty="0" err="1"/>
              <a:t>низкий</a:t>
            </a:r>
            <a:r>
              <a:rPr lang="en-US" dirty="0"/>
              <a:t> ИМТ, </a:t>
            </a:r>
            <a:r>
              <a:rPr lang="ru-RU" dirty="0"/>
              <a:t>патологическая</a:t>
            </a:r>
            <a:r>
              <a:rPr lang="en-US" dirty="0"/>
              <a:t> ЭКГ, </a:t>
            </a:r>
            <a:r>
              <a:rPr lang="en-US" dirty="0" err="1"/>
              <a:t>признаки</a:t>
            </a:r>
            <a:r>
              <a:rPr lang="en-US" dirty="0"/>
              <a:t> </a:t>
            </a:r>
            <a:r>
              <a:rPr lang="en-US" dirty="0" err="1"/>
              <a:t>сердечной</a:t>
            </a:r>
            <a:r>
              <a:rPr lang="en-US" dirty="0"/>
              <a:t> </a:t>
            </a:r>
            <a:r>
              <a:rPr lang="en-US" dirty="0" err="1"/>
              <a:t>недостаточности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отек</a:t>
            </a:r>
            <a:r>
              <a:rPr lang="ru-RU" dirty="0"/>
              <a:t>и</a:t>
            </a:r>
            <a:r>
              <a:rPr lang="en-US" dirty="0"/>
              <a:t>) </a:t>
            </a:r>
            <a:r>
              <a:rPr lang="en-US" dirty="0" err="1"/>
              <a:t>необходимо</a:t>
            </a:r>
            <a:r>
              <a:rPr lang="en-US" dirty="0"/>
              <a:t> </a:t>
            </a:r>
            <a:r>
              <a:rPr lang="en-US" dirty="0" err="1"/>
              <a:t>крайне</a:t>
            </a:r>
            <a:r>
              <a:rPr lang="en-US" dirty="0"/>
              <a:t> </a:t>
            </a:r>
            <a:r>
              <a:rPr lang="en-US" dirty="0" err="1"/>
              <a:t>осторожно</a:t>
            </a:r>
            <a:r>
              <a:rPr lang="en-US" dirty="0"/>
              <a:t> </a:t>
            </a:r>
            <a:r>
              <a:rPr lang="en-US" dirty="0" err="1"/>
              <a:t>начинать</a:t>
            </a:r>
            <a:r>
              <a:rPr lang="en-US" dirty="0"/>
              <a:t> </a:t>
            </a:r>
            <a:r>
              <a:rPr lang="en-US" dirty="0" err="1"/>
              <a:t>питание</a:t>
            </a:r>
            <a:r>
              <a:rPr lang="en-US" dirty="0"/>
              <a:t> с 5-10 </a:t>
            </a:r>
            <a:r>
              <a:rPr lang="en-US" dirty="0" err="1"/>
              <a:t>ккал</a:t>
            </a:r>
            <a:r>
              <a:rPr lang="en-US" dirty="0"/>
              <a:t>/</a:t>
            </a:r>
            <a:r>
              <a:rPr lang="en-US" dirty="0" err="1"/>
              <a:t>кг</a:t>
            </a:r>
            <a:r>
              <a:rPr lang="en-US" dirty="0"/>
              <a:t>/</a:t>
            </a:r>
            <a:r>
              <a:rPr lang="en-US" dirty="0" err="1"/>
              <a:t>сут</a:t>
            </a:r>
            <a:r>
              <a:rPr lang="en-US" dirty="0"/>
              <a:t> и </a:t>
            </a:r>
            <a:r>
              <a:rPr lang="en-US" dirty="0" err="1"/>
              <a:t>постепенно</a:t>
            </a:r>
            <a:r>
              <a:rPr lang="en-US" dirty="0"/>
              <a:t> </a:t>
            </a:r>
            <a:r>
              <a:rPr lang="en-US" dirty="0" err="1"/>
              <a:t>увеличивать</a:t>
            </a:r>
            <a:r>
              <a:rPr lang="en-US" dirty="0"/>
              <a:t> </a:t>
            </a:r>
            <a:r>
              <a:rPr lang="en-US" dirty="0" err="1"/>
              <a:t>калораж</a:t>
            </a:r>
            <a:r>
              <a:rPr lang="en-US" dirty="0"/>
              <a:t>, </a:t>
            </a:r>
            <a:r>
              <a:rPr lang="en-US" dirty="0" err="1"/>
              <a:t>проводя</a:t>
            </a:r>
            <a:r>
              <a:rPr lang="en-US" dirty="0"/>
              <a:t> </a:t>
            </a:r>
            <a:r>
              <a:rPr lang="en-US" dirty="0" err="1"/>
              <a:t>мониторинг</a:t>
            </a:r>
            <a:r>
              <a:rPr lang="en-US" dirty="0"/>
              <a:t> </a:t>
            </a:r>
            <a:r>
              <a:rPr lang="en-US" dirty="0" err="1"/>
              <a:t>электролитов</a:t>
            </a:r>
            <a:r>
              <a:rPr lang="en-US" dirty="0"/>
              <a:t> 2 </a:t>
            </a:r>
            <a:r>
              <a:rPr lang="en-US" dirty="0" err="1"/>
              <a:t>раза</a:t>
            </a:r>
            <a:r>
              <a:rPr lang="en-US" dirty="0"/>
              <a:t> в </a:t>
            </a:r>
            <a:r>
              <a:rPr lang="en-US" dirty="0" err="1"/>
              <a:t>сутки</a:t>
            </a:r>
            <a:r>
              <a:rPr lang="en-US" dirty="0"/>
              <a:t> в </a:t>
            </a:r>
            <a:r>
              <a:rPr lang="en-US" dirty="0" err="1"/>
              <a:t>течение</a:t>
            </a:r>
            <a:r>
              <a:rPr lang="en-US" dirty="0"/>
              <a:t> </a:t>
            </a:r>
            <a:r>
              <a:rPr lang="en-US" dirty="0" err="1"/>
              <a:t>первых</a:t>
            </a:r>
            <a:r>
              <a:rPr lang="en-US" dirty="0"/>
              <a:t> 5-7 </a:t>
            </a:r>
            <a:r>
              <a:rPr lang="en-US" dirty="0" err="1"/>
              <a:t>дней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44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380CB4"/>
                </a:solidFill>
              </a:rPr>
              <a:t>Рефидинг</a:t>
            </a:r>
            <a:r>
              <a:rPr lang="ru-RU" b="1" dirty="0">
                <a:solidFill>
                  <a:srgbClr val="380CB4"/>
                </a:solidFill>
              </a:rPr>
              <a:t>-отеки при нервной анорексии</a:t>
            </a:r>
            <a:r>
              <a:rPr lang="ru-RU" dirty="0">
                <a:solidFill>
                  <a:srgbClr val="380CB4"/>
                </a:solidFill>
              </a:rPr>
              <a:t/>
            </a:r>
            <a:br>
              <a:rPr lang="ru-RU" dirty="0">
                <a:solidFill>
                  <a:srgbClr val="380CB4"/>
                </a:solidFill>
              </a:rPr>
            </a:br>
            <a:endParaRPr lang="ru-RU" dirty="0">
              <a:solidFill>
                <a:srgbClr val="380C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/>
              <a:t>Периферические отеки вследствие </a:t>
            </a:r>
            <a:r>
              <a:rPr lang="ru-RU" sz="3400" dirty="0" err="1"/>
              <a:t>дисрегуляции</a:t>
            </a:r>
            <a:r>
              <a:rPr lang="ru-RU" sz="3400" dirty="0"/>
              <a:t> </a:t>
            </a:r>
            <a:r>
              <a:rPr lang="ru-RU" sz="3400" dirty="0">
                <a:solidFill>
                  <a:srgbClr val="380CB4"/>
                </a:solidFill>
              </a:rPr>
              <a:t>вазопрессина и/или альдостерона</a:t>
            </a:r>
            <a:r>
              <a:rPr lang="ru-RU" sz="3400" dirty="0"/>
              <a:t>, а также вследствие избыточной потери воды и натрия;</a:t>
            </a:r>
          </a:p>
          <a:p>
            <a:r>
              <a:rPr lang="ru-RU" sz="3400" dirty="0"/>
              <a:t>Особенно часто отеки возникают у больных </a:t>
            </a:r>
            <a:r>
              <a:rPr lang="ru-RU" sz="3400" b="1" dirty="0">
                <a:solidFill>
                  <a:srgbClr val="380CB4"/>
                </a:solidFill>
              </a:rPr>
              <a:t>избыточно принимающих слабительные или вызывающие рвоту</a:t>
            </a:r>
          </a:p>
          <a:p>
            <a:r>
              <a:rPr lang="ru-RU" sz="3400" dirty="0"/>
              <a:t>В тяжелых случаях это приводит к увеличению массы тела на несколько килограммов, отеки начинают уменьшаться через 7-10 дней от начала возобновления питания. </a:t>
            </a:r>
          </a:p>
          <a:p>
            <a:r>
              <a:rPr lang="ru-RU" sz="3400" dirty="0" err="1"/>
              <a:t>Рефидинг</a:t>
            </a:r>
            <a:r>
              <a:rPr lang="ru-RU" sz="3400" dirty="0"/>
              <a:t>-отеки следует дифференцировать от </a:t>
            </a:r>
            <a:r>
              <a:rPr lang="ru-RU" sz="3400" b="1" dirty="0">
                <a:solidFill>
                  <a:srgbClr val="380CB4"/>
                </a:solidFill>
              </a:rPr>
              <a:t>сердечных отеков</a:t>
            </a:r>
            <a:r>
              <a:rPr lang="ru-RU" sz="3400" dirty="0"/>
              <a:t>.</a:t>
            </a:r>
          </a:p>
          <a:p>
            <a:r>
              <a:rPr lang="ru-RU" sz="3400" dirty="0"/>
              <a:t>Применение </a:t>
            </a:r>
            <a:r>
              <a:rPr lang="ru-RU" sz="3400" b="1" dirty="0">
                <a:solidFill>
                  <a:srgbClr val="380CB4"/>
                </a:solidFill>
              </a:rPr>
              <a:t>диуретиков</a:t>
            </a:r>
            <a:r>
              <a:rPr lang="ru-RU" sz="3400" dirty="0"/>
              <a:t> для лечения </a:t>
            </a:r>
            <a:r>
              <a:rPr lang="ru-RU" sz="3400" dirty="0" err="1"/>
              <a:t>рефидинг</a:t>
            </a:r>
            <a:r>
              <a:rPr lang="ru-RU" sz="3400" dirty="0"/>
              <a:t>-отеков приводит к ухудшению ситуации. </a:t>
            </a:r>
          </a:p>
          <a:p>
            <a:r>
              <a:rPr lang="ru-RU" sz="3400" dirty="0"/>
              <a:t>Адекватная коррекция дегидратации и потерь калия приводит к уменьшению  отечного синдрома. </a:t>
            </a:r>
          </a:p>
          <a:p>
            <a:pPr marL="0" indent="0" algn="r">
              <a:buNone/>
            </a:pPr>
            <a:r>
              <a:rPr lang="ru-RU" sz="3600" dirty="0" err="1">
                <a:latin typeface="Mistral" panose="03090702030407020403" pitchFamily="66" charset="0"/>
              </a:rPr>
              <a:t>Ярошецкий</a:t>
            </a:r>
            <a:r>
              <a:rPr lang="ru-RU" sz="3600" dirty="0">
                <a:latin typeface="Mistral" panose="03090702030407020403" pitchFamily="66" charset="0"/>
              </a:rPr>
              <a:t> АИ с соавторами, 2014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>
                <a:solidFill>
                  <a:srgbClr val="380CB4"/>
                </a:solidFill>
              </a:rPr>
              <a:t>Бариатрическая</a:t>
            </a:r>
            <a:r>
              <a:rPr lang="ru-RU" sz="4000" b="1" i="1" dirty="0">
                <a:solidFill>
                  <a:srgbClr val="380CB4"/>
                </a:solidFill>
              </a:rPr>
              <a:t> хирургия и резекция кишечника</a:t>
            </a:r>
            <a:endParaRPr lang="ru-RU" sz="4000" b="1" dirty="0">
              <a:solidFill>
                <a:srgbClr val="380C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93" y="1526948"/>
            <a:ext cx="10515600" cy="4351338"/>
          </a:xfrm>
        </p:spPr>
        <p:txBody>
          <a:bodyPr>
            <a:noAutofit/>
          </a:bodyPr>
          <a:lstStyle/>
          <a:p>
            <a:r>
              <a:rPr lang="ru-RU" sz="2000" dirty="0"/>
              <a:t>48-летняя женщина с массой тела 117 кг и ИМТ 41,5 – передозировка лития и длительная диарея, рвота и спутанность сознания.</a:t>
            </a:r>
          </a:p>
          <a:p>
            <a:r>
              <a:rPr lang="ru-RU" sz="2000" dirty="0"/>
              <a:t> За 13 лет до этого она перенесла несколько </a:t>
            </a:r>
            <a:r>
              <a:rPr lang="ru-RU" sz="2000" dirty="0" err="1"/>
              <a:t>бариатрических</a:t>
            </a:r>
            <a:r>
              <a:rPr lang="ru-RU" sz="2000" dirty="0"/>
              <a:t> операций, включая </a:t>
            </a:r>
            <a:r>
              <a:rPr lang="ru-RU" sz="2000" dirty="0" err="1"/>
              <a:t>бандажирование</a:t>
            </a:r>
            <a:r>
              <a:rPr lang="ru-RU" sz="2000" dirty="0"/>
              <a:t> желудка с последующим соскальзыванием и удалением, а также </a:t>
            </a:r>
            <a:r>
              <a:rPr lang="ru-RU" sz="2000" dirty="0" err="1"/>
              <a:t>билиопанкреатическую</a:t>
            </a:r>
            <a:r>
              <a:rPr lang="ru-RU" sz="2000" dirty="0"/>
              <a:t> диверсию и ревизию. </a:t>
            </a:r>
          </a:p>
          <a:p>
            <a:r>
              <a:rPr lang="ru-RU" sz="2000" dirty="0"/>
              <a:t>При поступлении:  дефицит витаминов B1, B6, B12, D и K, цинка, селена и железа, а также тяжелая </a:t>
            </a:r>
            <a:r>
              <a:rPr lang="ru-RU" sz="2000" dirty="0" err="1"/>
              <a:t>гипопротеинемия</a:t>
            </a:r>
            <a:r>
              <a:rPr lang="ru-RU" sz="2000" dirty="0"/>
              <a:t>. </a:t>
            </a:r>
          </a:p>
          <a:p>
            <a:r>
              <a:rPr lang="ru-RU" sz="2000" dirty="0"/>
              <a:t>Поставлен диагноз -энцефалопатия Вернике. Первоначально она получала ПП, витаминные добавки и добавки с высокими дозами тиамина, а затем была переведена на зондовое питание, обеспечивающее 1200 ккал / сутки.</a:t>
            </a:r>
          </a:p>
          <a:p>
            <a:r>
              <a:rPr lang="ru-RU" sz="2000" dirty="0"/>
              <a:t>В течение следующих 10 суток у нее развилась тяжелая </a:t>
            </a:r>
            <a:r>
              <a:rPr lang="ru-RU" sz="2000" dirty="0" err="1"/>
              <a:t>гипофосфатемия</a:t>
            </a:r>
            <a:r>
              <a:rPr lang="ru-RU" sz="2000" dirty="0"/>
              <a:t>, </a:t>
            </a:r>
            <a:r>
              <a:rPr lang="ru-RU" sz="2000" dirty="0" err="1"/>
              <a:t>гипокалиемия</a:t>
            </a:r>
            <a:r>
              <a:rPr lang="ru-RU" sz="2000" dirty="0"/>
              <a:t> и </a:t>
            </a:r>
            <a:r>
              <a:rPr lang="ru-RU" sz="2000" dirty="0" err="1"/>
              <a:t>гипомагниемия</a:t>
            </a:r>
            <a:r>
              <a:rPr lang="ru-RU" sz="2000" dirty="0"/>
              <a:t>  и отек легких, что привело к дыхательной недостаточности.</a:t>
            </a:r>
          </a:p>
          <a:p>
            <a:r>
              <a:rPr lang="ru-RU" sz="2000" dirty="0"/>
              <a:t> Состояние ее здоровья улучшилось после агрессивного восполнения запасов электролитов и продолжительной </a:t>
            </a:r>
            <a:r>
              <a:rPr lang="ru-RU" sz="2000" dirty="0" err="1"/>
              <a:t>нутритивной</a:t>
            </a:r>
            <a:r>
              <a:rPr lang="ru-RU" sz="2000" dirty="0"/>
              <a:t> поддержки.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70287" y="5979887"/>
            <a:ext cx="7344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Mistral" panose="03090702030407020403" pitchFamily="66" charset="0"/>
              </a:rPr>
              <a:t>Chiappetta</a:t>
            </a:r>
            <a:r>
              <a:rPr lang="en-US" sz="2000" dirty="0">
                <a:latin typeface="Mistral" panose="03090702030407020403" pitchFamily="66" charset="0"/>
              </a:rPr>
              <a:t> S, Stein J. Refeeding Syndrome: An Important Complication</a:t>
            </a:r>
          </a:p>
          <a:p>
            <a:r>
              <a:rPr lang="en-US" sz="2000" dirty="0">
                <a:latin typeface="Mistral" panose="03090702030407020403" pitchFamily="66" charset="0"/>
              </a:rPr>
              <a:t>Following Obesity Surgery. </a:t>
            </a:r>
            <a:r>
              <a:rPr lang="en-US" sz="2000" i="1" dirty="0" err="1">
                <a:latin typeface="Mistral" panose="03090702030407020403" pitchFamily="66" charset="0"/>
              </a:rPr>
              <a:t>Obes</a:t>
            </a:r>
            <a:r>
              <a:rPr lang="en-US" sz="2000" i="1" dirty="0">
                <a:latin typeface="Mistral" panose="03090702030407020403" pitchFamily="66" charset="0"/>
              </a:rPr>
              <a:t> Facts</a:t>
            </a:r>
            <a:r>
              <a:rPr lang="en-US" sz="2000" dirty="0">
                <a:latin typeface="Mistral" panose="03090702030407020403" pitchFamily="66" charset="0"/>
              </a:rPr>
              <a:t>. 2016;9(1):12-16.</a:t>
            </a:r>
            <a:endParaRPr lang="ru-RU" sz="5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0000CC"/>
                </a:solidFill>
              </a:rPr>
              <a:t>Хронический алкоголизм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У </a:t>
            </a:r>
            <a:r>
              <a:rPr lang="ru-RU" dirty="0" err="1"/>
              <a:t>кахектичного</a:t>
            </a:r>
            <a:r>
              <a:rPr lang="ru-RU" dirty="0"/>
              <a:t> (ИМТ 16 кг / м2) 44-летнего пациента исходный уровень фосфора находился на низком уровне нормы (0,84 </a:t>
            </a:r>
            <a:r>
              <a:rPr lang="ru-RU" dirty="0" err="1"/>
              <a:t>ммоль</a:t>
            </a:r>
            <a:r>
              <a:rPr lang="ru-RU" dirty="0"/>
              <a:t> / л; </a:t>
            </a:r>
            <a:r>
              <a:rPr lang="ru-RU" dirty="0" err="1"/>
              <a:t>референсный</a:t>
            </a:r>
            <a:r>
              <a:rPr lang="ru-RU" dirty="0"/>
              <a:t> диапазон: 0,80–1,50 </a:t>
            </a:r>
            <a:r>
              <a:rPr lang="ru-RU" dirty="0" err="1"/>
              <a:t>ммоль</a:t>
            </a:r>
            <a:r>
              <a:rPr lang="ru-RU" dirty="0"/>
              <a:t> / л).</a:t>
            </a:r>
          </a:p>
          <a:p>
            <a:r>
              <a:rPr lang="ru-RU" dirty="0"/>
              <a:t> После 4 суток стандартной диеты с добавлением физиологического раствора, калия, пероральных поливитаминов и 100 мг тиамина внутримышечно уровень фосфора  упал до 0,15 </a:t>
            </a:r>
            <a:r>
              <a:rPr lang="ru-RU" dirty="0" err="1"/>
              <a:t>ммоль</a:t>
            </a:r>
            <a:r>
              <a:rPr lang="ru-RU" dirty="0"/>
              <a:t> / л. Одновременно с этим стремительным падением он жаловался на миалгии, парестезии и диарею. </a:t>
            </a:r>
          </a:p>
          <a:p>
            <a:r>
              <a:rPr lang="ru-RU" dirty="0"/>
              <a:t>Всего  потребовалось 42 </a:t>
            </a:r>
            <a:r>
              <a:rPr lang="ru-RU" dirty="0" err="1"/>
              <a:t>ммоль</a:t>
            </a:r>
            <a:r>
              <a:rPr lang="ru-RU" dirty="0"/>
              <a:t> фосфора внутривенно в течение 36 часов.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71011" y="6111845"/>
            <a:ext cx="9312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Gabriola" panose="04040605051002020D02" pitchFamily="82" charset="0"/>
              </a:rPr>
              <a:t>Fung AT, </a:t>
            </a:r>
            <a:r>
              <a:rPr lang="en-US" sz="1600" i="1" dirty="0" err="1">
                <a:latin typeface="Gabriola" panose="04040605051002020D02" pitchFamily="82" charset="0"/>
              </a:rPr>
              <a:t>Rimmer</a:t>
            </a:r>
            <a:r>
              <a:rPr lang="en-US" sz="1600" i="1" dirty="0">
                <a:latin typeface="Gabriola" panose="04040605051002020D02" pitchFamily="82" charset="0"/>
              </a:rPr>
              <a:t> J. </a:t>
            </a:r>
            <a:r>
              <a:rPr lang="en-US" sz="1600" i="1" dirty="0" err="1">
                <a:latin typeface="Gabriola" panose="04040605051002020D02" pitchFamily="82" charset="0"/>
              </a:rPr>
              <a:t>Hypophosphataemia</a:t>
            </a:r>
            <a:r>
              <a:rPr lang="en-US" sz="1600" i="1" dirty="0">
                <a:latin typeface="Gabriola" panose="04040605051002020D02" pitchFamily="82" charset="0"/>
              </a:rPr>
              <a:t> secondary to oral refeeding</a:t>
            </a:r>
            <a:r>
              <a:rPr lang="ru-RU" sz="1600" i="1" dirty="0">
                <a:latin typeface="Gabriola" panose="04040605051002020D02" pitchFamily="82" charset="0"/>
              </a:rPr>
              <a:t> </a:t>
            </a:r>
            <a:r>
              <a:rPr lang="en-US" sz="1600" i="1" dirty="0">
                <a:latin typeface="Gabriola" panose="04040605051002020D02" pitchFamily="82" charset="0"/>
              </a:rPr>
              <a:t>syndrome in a patient with long-</a:t>
            </a:r>
            <a:r>
              <a:rPr lang="en-US" sz="1600" i="1" dirty="0" err="1">
                <a:latin typeface="Gabriola" panose="04040605051002020D02" pitchFamily="82" charset="0"/>
              </a:rPr>
              <a:t>termalcohol</a:t>
            </a:r>
            <a:r>
              <a:rPr lang="en-US" sz="1600" i="1" dirty="0">
                <a:latin typeface="Gabriola" panose="04040605051002020D02" pitchFamily="82" charset="0"/>
              </a:rPr>
              <a:t> misuse.</a:t>
            </a:r>
            <a:r>
              <a:rPr lang="ru-RU" sz="1600" i="1" dirty="0">
                <a:latin typeface="Gabriola" panose="04040605051002020D02" pitchFamily="82" charset="0"/>
              </a:rPr>
              <a:t> </a:t>
            </a:r>
          </a:p>
          <a:p>
            <a:r>
              <a:rPr lang="en-US" sz="1600" i="1" dirty="0">
                <a:latin typeface="Gabriola" panose="04040605051002020D02" pitchFamily="82" charset="0"/>
              </a:rPr>
              <a:t>Med J Aust.</a:t>
            </a:r>
            <a:r>
              <a:rPr lang="ru-RU" sz="1600" i="1" dirty="0">
                <a:latin typeface="Gabriola" panose="04040605051002020D02" pitchFamily="82" charset="0"/>
              </a:rPr>
              <a:t> 2005;183(6):324-326.</a:t>
            </a:r>
            <a:endParaRPr lang="ru-RU" sz="4400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Эпидемиология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800349"/>
            <a:ext cx="10515600" cy="2809509"/>
          </a:xfrm>
        </p:spPr>
        <p:txBody>
          <a:bodyPr/>
          <a:lstStyle/>
          <a:p>
            <a:r>
              <a:rPr lang="ru-RU" b="1" dirty="0">
                <a:solidFill>
                  <a:srgbClr val="0000CC"/>
                </a:solidFill>
              </a:rPr>
              <a:t>Тяжелая </a:t>
            </a:r>
            <a:r>
              <a:rPr lang="ru-RU" b="1" dirty="0" err="1">
                <a:solidFill>
                  <a:srgbClr val="0000CC"/>
                </a:solidFill>
              </a:rPr>
              <a:t>гипофосфатемия</a:t>
            </a:r>
            <a:r>
              <a:rPr lang="ru-RU" b="1" dirty="0">
                <a:solidFill>
                  <a:srgbClr val="0000CC"/>
                </a:solidFill>
              </a:rPr>
              <a:t>  менее 0,33 </a:t>
            </a:r>
            <a:r>
              <a:rPr lang="ru-RU" b="1" dirty="0" err="1">
                <a:solidFill>
                  <a:srgbClr val="0000CC"/>
                </a:solidFill>
              </a:rPr>
              <a:t>ммоль</a:t>
            </a:r>
            <a:r>
              <a:rPr lang="ru-RU" b="1" dirty="0">
                <a:solidFill>
                  <a:srgbClr val="0000CC"/>
                </a:solidFill>
              </a:rPr>
              <a:t>\л</a:t>
            </a:r>
          </a:p>
          <a:p>
            <a:pPr lvl="1"/>
            <a:r>
              <a:rPr lang="ru-RU" sz="3200" dirty="0" err="1"/>
              <a:t>Кетоацидоз</a:t>
            </a:r>
            <a:r>
              <a:rPr lang="ru-RU" sz="3200" dirty="0"/>
              <a:t>- до 15%</a:t>
            </a:r>
          </a:p>
          <a:p>
            <a:pPr lvl="1"/>
            <a:r>
              <a:rPr lang="ru-RU" sz="3200" dirty="0"/>
              <a:t>Госпитальное истощение-10%</a:t>
            </a:r>
          </a:p>
          <a:p>
            <a:pPr lvl="1"/>
            <a:r>
              <a:rPr lang="ru-RU" sz="3200" dirty="0"/>
              <a:t>Сепсис- 2,5%</a:t>
            </a:r>
          </a:p>
          <a:p>
            <a:pPr lvl="1"/>
            <a:r>
              <a:rPr lang="ru-RU" sz="3200" dirty="0" err="1"/>
              <a:t>Хрон</a:t>
            </a:r>
            <a:r>
              <a:rPr lang="ru-RU" sz="3200" dirty="0"/>
              <a:t>. алкоголизм- до 1%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838200" y="1976437"/>
            <a:ext cx="8833338" cy="8239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80CB4"/>
                </a:solidFill>
              </a:rPr>
              <a:t>У всех госпитализированных- до 3%</a:t>
            </a:r>
          </a:p>
        </p:txBody>
      </p:sp>
    </p:spTree>
    <p:extLst>
      <p:ext uri="{BB962C8B-B14F-4D97-AF65-F5344CB8AC3E}">
        <p14:creationId xmlns:p14="http://schemas.microsoft.com/office/powerpoint/2010/main" val="33284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rgbClr val="380CB4"/>
                </a:solidFill>
              </a:rPr>
              <a:t>Мальабсорбция</a:t>
            </a:r>
            <a:endParaRPr lang="ru-RU" b="1" i="1" dirty="0">
              <a:solidFill>
                <a:srgbClr val="380C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28-летняя женщина с рефрактерной </a:t>
            </a:r>
            <a:r>
              <a:rPr lang="ru-RU" dirty="0" err="1"/>
              <a:t>целиакией</a:t>
            </a:r>
            <a:r>
              <a:rPr lang="ru-RU" dirty="0"/>
              <a:t> поступила с тяжелым обезвоживанием, диареей, истощением в </a:t>
            </a:r>
            <a:r>
              <a:rPr lang="ru-RU" dirty="0" err="1"/>
              <a:t>гиповолемическом</a:t>
            </a:r>
            <a:r>
              <a:rPr lang="ru-RU" dirty="0"/>
              <a:t> шоке предположительно</a:t>
            </a:r>
          </a:p>
          <a:p>
            <a:r>
              <a:rPr lang="ru-RU" dirty="0"/>
              <a:t> При поступлении ее ИМТ составлял 14 кг / м2, почечная недостаточность, метаболический ацидоз и </a:t>
            </a:r>
            <a:r>
              <a:rPr lang="ru-RU" dirty="0" err="1"/>
              <a:t>гипокалиемия</a:t>
            </a:r>
            <a:r>
              <a:rPr lang="ru-RU" dirty="0"/>
              <a:t>. Уровни фосфора и глюкозы были в пределах нормы. Электролитные и кислотно-щелочные расстройства были устранены в течение первых 2 суток. </a:t>
            </a:r>
          </a:p>
          <a:p>
            <a:r>
              <a:rPr lang="ru-RU" dirty="0"/>
              <a:t>На 3-и сутки  было начато ПП, обеспечивающее 450 ккал / </a:t>
            </a:r>
            <a:r>
              <a:rPr lang="ru-RU" dirty="0" err="1"/>
              <a:t>сут</a:t>
            </a:r>
            <a:r>
              <a:rPr lang="ru-RU" dirty="0"/>
              <a:t>. </a:t>
            </a:r>
          </a:p>
          <a:p>
            <a:r>
              <a:rPr lang="ru-RU" dirty="0"/>
              <a:t>На 5-е сутки у пациента развились психомоторное возбуждение, респираторный </a:t>
            </a:r>
            <a:r>
              <a:rPr lang="ru-RU" dirty="0" err="1"/>
              <a:t>дистресс</a:t>
            </a:r>
            <a:r>
              <a:rPr lang="ru-RU" dirty="0"/>
              <a:t> и кардиогенный шок с фракцией выброса 20%.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4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380CB4"/>
                </a:solidFill>
              </a:rPr>
              <a:t>Спортсмены</a:t>
            </a:r>
            <a:r>
              <a:rPr lang="en-US" i="1" dirty="0"/>
              <a:t/>
            </a:r>
            <a:br>
              <a:rPr lang="en-US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28-летний бодибилдер обратился в стационар с двухдневной историей тяжелой прогрессирующей двусторонней слабости в голенях и снижением силы сжатия кисти. </a:t>
            </a:r>
          </a:p>
          <a:p>
            <a:r>
              <a:rPr lang="ru-RU" dirty="0"/>
              <a:t>Лабораторные показатели-чрезвычайно низкое содержание фосфора, магния и калия. </a:t>
            </a:r>
          </a:p>
          <a:p>
            <a:r>
              <a:rPr lang="ru-RU" dirty="0"/>
              <a:t>Он только что закончил соревнования по фитнесу за 2 дня до этого и потерял 19 кг (≈14% от веса своего тела) за 4-месячный период перед соревнованиями. </a:t>
            </a:r>
          </a:p>
          <a:p>
            <a:r>
              <a:rPr lang="ru-RU" dirty="0"/>
              <a:t>В дни соревнований диета пациента состояла в основном из простых углеводов (например, шоколадных плиток), за которыми следовало 800 г различных углеводов в течение 5 дней.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7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380CB4"/>
                </a:solidFill>
              </a:rPr>
              <a:t>Гипофосфатемия</a:t>
            </a:r>
            <a:r>
              <a:rPr lang="ru-RU" b="1" dirty="0">
                <a:solidFill>
                  <a:srgbClr val="380CB4"/>
                </a:solidFill>
              </a:rPr>
              <a:t> у пациентов</a:t>
            </a:r>
            <a:r>
              <a:rPr lang="en-US" b="1" dirty="0">
                <a:solidFill>
                  <a:srgbClr val="380CB4"/>
                </a:solidFill>
              </a:rPr>
              <a:t/>
            </a:r>
            <a:br>
              <a:rPr lang="en-US" b="1" dirty="0">
                <a:solidFill>
                  <a:srgbClr val="380CB4"/>
                </a:solidFill>
              </a:rPr>
            </a:br>
            <a:r>
              <a:rPr lang="ru-RU" b="1" dirty="0">
                <a:solidFill>
                  <a:srgbClr val="380CB4"/>
                </a:solidFill>
              </a:rPr>
              <a:t> в критических состояниях</a:t>
            </a:r>
            <a:r>
              <a:rPr lang="ru-RU" dirty="0">
                <a:solidFill>
                  <a:srgbClr val="380CB4"/>
                </a:solidFill>
              </a:rPr>
              <a:t/>
            </a:r>
            <a:br>
              <a:rPr lang="ru-RU" dirty="0">
                <a:solidFill>
                  <a:srgbClr val="380CB4"/>
                </a:solidFill>
              </a:rPr>
            </a:br>
            <a:endParaRPr lang="ru-RU" dirty="0">
              <a:solidFill>
                <a:srgbClr val="380C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Плазменная концентрация фосфатов в норме составляет 0,85 - 1,45 </a:t>
            </a:r>
            <a:r>
              <a:rPr lang="ru-RU" dirty="0" err="1"/>
              <a:t>ммоль</a:t>
            </a:r>
            <a:r>
              <a:rPr lang="ru-RU" dirty="0"/>
              <a:t>/л, при этом легкая (0,6-0,85ммоль/л) и среднетяжелая (0,3-0,6 </a:t>
            </a:r>
            <a:r>
              <a:rPr lang="ru-RU" dirty="0" err="1"/>
              <a:t>ммоль</a:t>
            </a:r>
            <a:r>
              <a:rPr lang="ru-RU" dirty="0"/>
              <a:t>/л) </a:t>
            </a:r>
            <a:r>
              <a:rPr lang="ru-RU" dirty="0" err="1"/>
              <a:t>гипофосфатемия</a:t>
            </a:r>
            <a:r>
              <a:rPr lang="ru-RU" dirty="0"/>
              <a:t> обычно протекают бессимптомно, </a:t>
            </a:r>
            <a:endParaRPr lang="en-US" dirty="0"/>
          </a:p>
          <a:p>
            <a:r>
              <a:rPr lang="ru-RU" dirty="0"/>
              <a:t>Тяжелая </a:t>
            </a:r>
            <a:r>
              <a:rPr lang="ru-RU" dirty="0" err="1"/>
              <a:t>гипофосфатемия</a:t>
            </a:r>
            <a:r>
              <a:rPr lang="ru-RU" dirty="0"/>
              <a:t> менее 0,3 </a:t>
            </a:r>
            <a:r>
              <a:rPr lang="ru-RU" dirty="0" err="1"/>
              <a:t>ммоль</a:t>
            </a:r>
            <a:r>
              <a:rPr lang="ru-RU" dirty="0"/>
              <a:t>/л может сопровождаться </a:t>
            </a:r>
            <a:r>
              <a:rPr lang="ru-RU" dirty="0" err="1"/>
              <a:t>жизнеугрожающими</a:t>
            </a:r>
            <a:r>
              <a:rPr lang="ru-RU" dirty="0"/>
              <a:t> расстройствами: острой сердечной недостаточностью, аритмиями, увеличением продолжительности ИВЛ </a:t>
            </a:r>
          </a:p>
          <a:p>
            <a:r>
              <a:rPr lang="en-US" dirty="0"/>
              <a:t>У </a:t>
            </a:r>
            <a:r>
              <a:rPr lang="en-US" dirty="0" err="1"/>
              <a:t>пациентов</a:t>
            </a:r>
            <a:r>
              <a:rPr lang="en-US" dirty="0"/>
              <a:t> ОРИТ в 30% </a:t>
            </a:r>
            <a:r>
              <a:rPr lang="en-US" dirty="0" err="1"/>
              <a:t>случаев</a:t>
            </a:r>
            <a:r>
              <a:rPr lang="en-US" dirty="0"/>
              <a:t> </a:t>
            </a:r>
            <a:r>
              <a:rPr lang="en-US" dirty="0" err="1"/>
              <a:t>гипофосфатемия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связана</a:t>
            </a:r>
            <a:r>
              <a:rPr lang="en-US" dirty="0"/>
              <a:t> с </a:t>
            </a:r>
            <a:r>
              <a:rPr lang="en-US" dirty="0" err="1"/>
              <a:t>рефидинг-синдромом</a:t>
            </a:r>
            <a:r>
              <a:rPr lang="en-US" dirty="0"/>
              <a:t>, </a:t>
            </a:r>
          </a:p>
          <a:p>
            <a:r>
              <a:rPr lang="ru-RU" dirty="0" err="1">
                <a:solidFill>
                  <a:srgbClr val="380CB4"/>
                </a:solidFill>
              </a:rPr>
              <a:t>Р</a:t>
            </a:r>
            <a:r>
              <a:rPr lang="en-US" dirty="0" err="1">
                <a:solidFill>
                  <a:srgbClr val="380CB4"/>
                </a:solidFill>
              </a:rPr>
              <a:t>ефидинг-гипофосфатемия</a:t>
            </a:r>
            <a:r>
              <a:rPr lang="en-US" dirty="0">
                <a:solidFill>
                  <a:srgbClr val="380CB4"/>
                </a:solidFill>
              </a:rPr>
              <a:t> </a:t>
            </a:r>
            <a:r>
              <a:rPr lang="en-US" dirty="0" err="1"/>
              <a:t>чаще</a:t>
            </a:r>
            <a:r>
              <a:rPr lang="en-US" dirty="0"/>
              <a:t> </a:t>
            </a:r>
            <a:r>
              <a:rPr lang="en-US" dirty="0" err="1"/>
              <a:t>развивается</a:t>
            </a:r>
            <a:r>
              <a:rPr lang="en-US" dirty="0"/>
              <a:t> у </a:t>
            </a:r>
            <a:r>
              <a:rPr lang="en-US" dirty="0" err="1"/>
              <a:t>пациентов</a:t>
            </a:r>
            <a:r>
              <a:rPr lang="en-US" dirty="0"/>
              <a:t> с </a:t>
            </a:r>
            <a:r>
              <a:rPr lang="en-US" dirty="0" err="1"/>
              <a:t>предшествующими</a:t>
            </a:r>
            <a:r>
              <a:rPr lang="en-US" dirty="0"/>
              <a:t> </a:t>
            </a:r>
            <a:r>
              <a:rPr lang="en-US" dirty="0" err="1"/>
              <a:t>электролитными</a:t>
            </a:r>
            <a:r>
              <a:rPr lang="en-US" dirty="0"/>
              <a:t> </a:t>
            </a:r>
            <a:r>
              <a:rPr lang="en-US" dirty="0" err="1"/>
              <a:t>расстройствами</a:t>
            </a:r>
            <a:r>
              <a:rPr lang="en-US" dirty="0"/>
              <a:t> (</a:t>
            </a:r>
            <a:r>
              <a:rPr lang="en-US" dirty="0" err="1"/>
              <a:t>гипокалиемией</a:t>
            </a:r>
            <a:r>
              <a:rPr lang="en-US" dirty="0"/>
              <a:t>, </a:t>
            </a:r>
            <a:r>
              <a:rPr lang="en-US" dirty="0" err="1"/>
              <a:t>гипомагниемией</a:t>
            </a:r>
            <a:r>
              <a:rPr lang="en-US" dirty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380CB4"/>
                </a:solidFill>
              </a:rPr>
              <a:t>Онкология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i="1" dirty="0"/>
              <a:t>Химиотерапия вызывает тошноту, рвоту, анорексию, </a:t>
            </a:r>
            <a:r>
              <a:rPr lang="ru-RU" b="1" i="1" dirty="0" err="1"/>
              <a:t>мукозит</a:t>
            </a:r>
            <a:r>
              <a:rPr lang="ru-RU" b="1" i="1" dirty="0"/>
              <a:t> и диарею, которые увеличивают потерю электролитов. Лучевая терапия вызывает желудочно-кишечную (ЖКТ) токсичность и </a:t>
            </a:r>
            <a:r>
              <a:rPr lang="ru-RU" b="1" i="1" dirty="0" err="1"/>
              <a:t>мукозит</a:t>
            </a:r>
            <a:r>
              <a:rPr lang="ru-RU" b="1" i="1" dirty="0"/>
              <a:t>, а также анорексию</a:t>
            </a:r>
            <a:r>
              <a:rPr lang="ru-RU" dirty="0"/>
              <a:t>. </a:t>
            </a:r>
          </a:p>
          <a:p>
            <a:r>
              <a:rPr lang="ru-RU" dirty="0"/>
              <a:t>Пациент, получавший химиотерапию по поводу </a:t>
            </a:r>
            <a:r>
              <a:rPr lang="ru-RU" dirty="0" err="1"/>
              <a:t>аденокарциномы</a:t>
            </a:r>
            <a:r>
              <a:rPr lang="ru-RU" dirty="0"/>
              <a:t> пищевода, поступил с тяжелым </a:t>
            </a:r>
            <a:r>
              <a:rPr lang="ru-RU" dirty="0" err="1"/>
              <a:t>мукозитом</a:t>
            </a:r>
            <a:r>
              <a:rPr lang="ru-RU" dirty="0"/>
              <a:t>. </a:t>
            </a:r>
          </a:p>
          <a:p>
            <a:r>
              <a:rPr lang="ru-RU" dirty="0"/>
              <a:t>Пациент потерял 18% массы тела (ИМТ 21,9 кг / м2) за предыдущие 3 месяца и минимально питался в течение 8 дней перед госпитализацией. </a:t>
            </a:r>
          </a:p>
          <a:p>
            <a:r>
              <a:rPr lang="ru-RU" dirty="0"/>
              <a:t>Электролиты изначально были в норме. </a:t>
            </a:r>
          </a:p>
          <a:p>
            <a:r>
              <a:rPr lang="ru-RU" dirty="0"/>
              <a:t>На 4-й день у него развился сепсис, и он был переведен в отделение интенсивной терапии, где начали  ПП из расчета 15 ккал / кг / </a:t>
            </a:r>
            <a:r>
              <a:rPr lang="ru-RU" dirty="0" err="1"/>
              <a:t>сут</a:t>
            </a:r>
            <a:r>
              <a:rPr lang="ru-RU" dirty="0"/>
              <a:t>. После 2 дней ПП уровень фосфора стал крайне низким. ПП было возобновлено через 3 дня в режиме 15 ккал / кг / </a:t>
            </a:r>
            <a:r>
              <a:rPr lang="ru-RU" dirty="0" err="1"/>
              <a:t>сут</a:t>
            </a:r>
            <a:r>
              <a:rPr lang="ru-RU" dirty="0"/>
              <a:t>. </a:t>
            </a:r>
          </a:p>
          <a:p>
            <a:r>
              <a:rPr lang="ru-RU" dirty="0"/>
              <a:t>Через неделю концентрация электролитов в сыворотке снова снизилась, и пациент набрал 9 кг за счет отеков. </a:t>
            </a:r>
          </a:p>
          <a:p>
            <a:r>
              <a:rPr lang="ru-RU" dirty="0"/>
              <a:t>Пациент был выписан только через 3 недели.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2515" y="6081067"/>
            <a:ext cx="91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Mistral" panose="03090702030407020403" pitchFamily="66" charset="0"/>
              </a:rPr>
              <a:t>Dolman RC, </a:t>
            </a:r>
            <a:r>
              <a:rPr lang="en-US" sz="1600" dirty="0" err="1">
                <a:latin typeface="Mistral" panose="03090702030407020403" pitchFamily="66" charset="0"/>
              </a:rPr>
              <a:t>Conradie</a:t>
            </a:r>
            <a:r>
              <a:rPr lang="en-US" sz="1600" dirty="0">
                <a:latin typeface="Mistral" panose="03090702030407020403" pitchFamily="66" charset="0"/>
              </a:rPr>
              <a:t> C, Lombard MJ, et al. SASPEN Case Study</a:t>
            </a:r>
            <a:r>
              <a:rPr lang="ru-RU" sz="1600" dirty="0">
                <a:latin typeface="Mistral" panose="03090702030407020403" pitchFamily="66" charset="0"/>
              </a:rPr>
              <a:t> </a:t>
            </a:r>
            <a:r>
              <a:rPr lang="en-US" sz="1600" dirty="0">
                <a:latin typeface="Mistral" panose="03090702030407020403" pitchFamily="66" charset="0"/>
              </a:rPr>
              <a:t>nutritional management of a patient at high risk of developing</a:t>
            </a:r>
          </a:p>
          <a:p>
            <a:r>
              <a:rPr lang="en-US" sz="1600" dirty="0">
                <a:latin typeface="Mistral" panose="03090702030407020403" pitchFamily="66" charset="0"/>
              </a:rPr>
              <a:t>refeeding syndrome. </a:t>
            </a:r>
            <a:r>
              <a:rPr lang="en-US" sz="1600" i="1" dirty="0">
                <a:latin typeface="Mistral" panose="03090702030407020403" pitchFamily="66" charset="0"/>
              </a:rPr>
              <a:t>S </a:t>
            </a:r>
            <a:r>
              <a:rPr lang="en-US" sz="1600" i="1" dirty="0" err="1">
                <a:latin typeface="Mistral" panose="03090702030407020403" pitchFamily="66" charset="0"/>
              </a:rPr>
              <a:t>Afr</a:t>
            </a:r>
            <a:r>
              <a:rPr lang="en-US" sz="1600" i="1" dirty="0">
                <a:latin typeface="Mistral" panose="03090702030407020403" pitchFamily="66" charset="0"/>
              </a:rPr>
              <a:t> </a:t>
            </a:r>
            <a:r>
              <a:rPr lang="en-US" sz="1600" i="1" dirty="0" err="1">
                <a:latin typeface="Mistral" panose="03090702030407020403" pitchFamily="66" charset="0"/>
              </a:rPr>
              <a:t>Clin</a:t>
            </a:r>
            <a:r>
              <a:rPr lang="en-US" sz="1600" i="1" dirty="0">
                <a:latin typeface="Mistral" panose="03090702030407020403" pitchFamily="66" charset="0"/>
              </a:rPr>
              <a:t> </a:t>
            </a:r>
            <a:r>
              <a:rPr lang="en-US" sz="1600" i="1" dirty="0" err="1">
                <a:latin typeface="Mistral" panose="03090702030407020403" pitchFamily="66" charset="0"/>
              </a:rPr>
              <a:t>Nutr</a:t>
            </a:r>
            <a:r>
              <a:rPr lang="en-US" sz="1600" dirty="0">
                <a:latin typeface="Mistral" panose="03090702030407020403" pitchFamily="66" charset="0"/>
              </a:rPr>
              <a:t>. 2015;28(3):140-145.</a:t>
            </a:r>
            <a:endParaRPr lang="ru-RU" sz="4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158195"/>
            <a:ext cx="10515600" cy="285273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380CB4"/>
                </a:solidFill>
              </a:rPr>
              <a:t>Стратегия и тактика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Заголовок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15043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2388" y="2201863"/>
            <a:ext cx="8334375" cy="2795587"/>
          </a:xfrm>
        </p:spPr>
      </p:pic>
      <p:pic>
        <p:nvPicPr>
          <p:cNvPr id="21504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15025"/>
            <a:ext cx="5080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5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006475"/>
            <a:ext cx="3962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70250" y="4835525"/>
            <a:ext cx="6978650" cy="917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</a:rPr>
              <a:t>«</a:t>
            </a:r>
            <a:r>
              <a:rPr lang="en-US" sz="4400" b="1" dirty="0">
                <a:solidFill>
                  <a:srgbClr val="FFFF00"/>
                </a:solidFill>
              </a:rPr>
              <a:t>Start low, go slow…</a:t>
            </a:r>
            <a:r>
              <a:rPr lang="ru-RU" sz="4400" b="1" dirty="0">
                <a:solidFill>
                  <a:srgbClr val="FFFF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493396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3"/>
            <a:ext cx="10515600" cy="632582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38200" y="365123"/>
            <a:ext cx="5820229" cy="1966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ИМТ </a:t>
            </a:r>
            <a:r>
              <a:rPr lang="en-US" dirty="0"/>
              <a:t>&lt; 20.5</a:t>
            </a:r>
            <a:r>
              <a:rPr lang="ru-RU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Потеря массы тела за последние 3 месяца?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Сниженный </a:t>
            </a:r>
            <a:r>
              <a:rPr lang="ru-RU" dirty="0" err="1"/>
              <a:t>обьем</a:t>
            </a:r>
            <a:r>
              <a:rPr lang="ru-RU" dirty="0"/>
              <a:t> питания последние 7 дней?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Критическое состояние?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7486" y="1175657"/>
            <a:ext cx="580571" cy="515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64072" y="1175657"/>
            <a:ext cx="2206171" cy="486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Скрининг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0143" y="2844800"/>
            <a:ext cx="856342" cy="246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18857" y="4383314"/>
            <a:ext cx="2177143" cy="23076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Перелом шейки бедра, цирроз, ХОБЛ, диабет, онкология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5999" y="4383313"/>
            <a:ext cx="2278743" cy="23076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Абдоминальная хирургия, инсульт,</a:t>
            </a:r>
          </a:p>
          <a:p>
            <a:pPr algn="ctr"/>
            <a:r>
              <a:rPr lang="ru-RU" dirty="0" err="1"/>
              <a:t>гемобластоз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74742" y="4397827"/>
            <a:ext cx="2278743" cy="23076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Трансплантация костного мозга, ОРИТ, </a:t>
            </a:r>
            <a:r>
              <a:rPr lang="en-US" dirty="0"/>
              <a:t>APACHE-II &gt;10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69143" y="3604307"/>
            <a:ext cx="2220686" cy="3101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+1 </a:t>
            </a:r>
            <a:r>
              <a:rPr lang="ru-RU" dirty="0"/>
              <a:t>балл-возраст</a:t>
            </a:r>
            <a:r>
              <a:rPr lang="en-US" dirty="0"/>
              <a:t>&gt;70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ИТОГО:</a:t>
            </a:r>
          </a:p>
          <a:p>
            <a:pPr algn="ctr"/>
            <a:r>
              <a:rPr lang="ru-RU" dirty="0"/>
              <a:t>3 и более-лечение</a:t>
            </a:r>
          </a:p>
          <a:p>
            <a:pPr algn="ctr"/>
            <a:r>
              <a:rPr lang="ru-RU" dirty="0"/>
              <a:t>Менее 3- скрининг</a:t>
            </a:r>
            <a:endParaRPr lang="en-US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9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637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341BD"/>
                </a:solidFill>
              </a:rPr>
              <a:t>Алгоритм при проведении </a:t>
            </a:r>
            <a:r>
              <a:rPr lang="ru-RU" sz="3600" b="1" dirty="0" err="1">
                <a:solidFill>
                  <a:srgbClr val="0341BD"/>
                </a:solidFill>
              </a:rPr>
              <a:t>нутритивной</a:t>
            </a:r>
            <a:r>
              <a:rPr lang="ru-RU" sz="3600" b="1" dirty="0">
                <a:solidFill>
                  <a:srgbClr val="0341BD"/>
                </a:solidFill>
              </a:rPr>
              <a:t> поддержки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249" y="1411941"/>
            <a:ext cx="6043501" cy="47275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2938" y="6311900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-Roman"/>
              </a:rPr>
              <a:t>National Institute for Clinical Excellence. </a:t>
            </a:r>
            <a:r>
              <a:rPr lang="en-US" sz="1100" i="1" dirty="0">
                <a:latin typeface="Times-Italic"/>
              </a:rPr>
              <a:t>Nutrition Support for</a:t>
            </a:r>
            <a:r>
              <a:rPr lang="ru-RU" sz="1100" i="1" dirty="0">
                <a:latin typeface="Times-Italic"/>
              </a:rPr>
              <a:t> </a:t>
            </a:r>
            <a:r>
              <a:rPr lang="en-US" sz="1100" i="1" dirty="0">
                <a:latin typeface="Times-Italic"/>
              </a:rPr>
              <a:t>Adults. Clinical Guideline CG32</a:t>
            </a:r>
            <a:r>
              <a:rPr lang="en-US" sz="1100" dirty="0">
                <a:latin typeface="Times-Roman"/>
              </a:rPr>
              <a:t>. 2006 Feb 1; 1–176. Cited December</a:t>
            </a:r>
          </a:p>
          <a:p>
            <a:r>
              <a:rPr lang="en-US" sz="1100" dirty="0">
                <a:latin typeface="Times-Roman"/>
              </a:rPr>
              <a:t>2012. Available from URL: </a:t>
            </a:r>
            <a:r>
              <a:rPr lang="en-US" sz="1100" dirty="0">
                <a:latin typeface="Times-Roman"/>
                <a:hlinkClick r:id="rId3"/>
              </a:rPr>
              <a:t>http://www.nice.org.uk/nicemedia/live/</a:t>
            </a:r>
            <a:r>
              <a:rPr lang="ru-RU" sz="1100" dirty="0">
                <a:latin typeface="Times-Roman"/>
              </a:rPr>
              <a:t> </a:t>
            </a:r>
            <a:r>
              <a:rPr lang="en-US" sz="1100" dirty="0">
                <a:latin typeface="Times-Roman"/>
              </a:rPr>
              <a:t>10978/29981/29981.pdf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09354" y="1452360"/>
            <a:ext cx="3317132" cy="51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Контроль:  </a:t>
            </a:r>
            <a:r>
              <a:rPr lang="en-US" dirty="0"/>
              <a:t>K, Ca, PO4, Mg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83876" y="2403949"/>
            <a:ext cx="5511550" cy="667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До начала НП: тиамин 200-300 мг </a:t>
            </a:r>
          </a:p>
          <a:p>
            <a:pPr algn="ctr"/>
            <a:r>
              <a:rPr lang="ru-RU" sz="1600" dirty="0"/>
              <a:t>в виде таблеток или внутривенно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29818" y="3557153"/>
            <a:ext cx="3508076" cy="58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НП в режиме 10 ккал\кг, наращивая с 4 по 7 сутки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6536" y="4603971"/>
            <a:ext cx="5428889" cy="60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Регидратация</a:t>
            </a:r>
            <a:r>
              <a:rPr lang="ru-RU" sz="1400" dirty="0"/>
              <a:t>. </a:t>
            </a:r>
          </a:p>
          <a:p>
            <a:pPr algn="ctr"/>
            <a:r>
              <a:rPr lang="ru-RU" sz="1200" dirty="0"/>
              <a:t>Калий 2-4 </a:t>
            </a:r>
            <a:r>
              <a:rPr lang="ru-RU" sz="1200" dirty="0" err="1"/>
              <a:t>ммоль</a:t>
            </a:r>
            <a:r>
              <a:rPr lang="ru-RU" sz="1200" dirty="0"/>
              <a:t>\кг, </a:t>
            </a:r>
            <a:r>
              <a:rPr lang="en-US" sz="1200" dirty="0"/>
              <a:t>PO4-0,3-0,6 </a:t>
            </a:r>
            <a:r>
              <a:rPr lang="ru-RU" sz="1200" dirty="0" err="1"/>
              <a:t>ммоль</a:t>
            </a:r>
            <a:r>
              <a:rPr lang="ru-RU" sz="1200" dirty="0"/>
              <a:t>\кг, магний- 0.3-0.4 </a:t>
            </a:r>
            <a:r>
              <a:rPr lang="ru-RU" sz="1200" dirty="0" err="1"/>
              <a:t>ммоль</a:t>
            </a:r>
            <a:r>
              <a:rPr lang="ru-RU" sz="1200" dirty="0"/>
              <a:t>\кг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86068" y="5690843"/>
            <a:ext cx="1995577" cy="448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Контроль электролитов </a:t>
            </a:r>
          </a:p>
          <a:p>
            <a:pPr algn="ctr"/>
            <a:r>
              <a:rPr lang="ru-RU" sz="1100" dirty="0"/>
              <a:t>2 недели</a:t>
            </a:r>
          </a:p>
        </p:txBody>
      </p:sp>
    </p:spTree>
    <p:extLst>
      <p:ext uri="{BB962C8B-B14F-4D97-AF65-F5344CB8AC3E}">
        <p14:creationId xmlns:p14="http://schemas.microsoft.com/office/powerpoint/2010/main" val="16655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23" y="6366608"/>
            <a:ext cx="6770077" cy="2891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380CB4"/>
                </a:solidFill>
              </a:rPr>
              <a:t>Начало </a:t>
            </a:r>
            <a:r>
              <a:rPr lang="ru-RU" b="1" dirty="0" err="1">
                <a:solidFill>
                  <a:srgbClr val="380CB4"/>
                </a:solidFill>
              </a:rPr>
              <a:t>нутритивной</a:t>
            </a:r>
            <a:r>
              <a:rPr lang="ru-RU" b="1" dirty="0">
                <a:solidFill>
                  <a:srgbClr val="380CB4"/>
                </a:solidFill>
              </a:rPr>
              <a:t> поддержки</a:t>
            </a:r>
            <a:endParaRPr lang="ru-RU" sz="2200" b="1" dirty="0">
              <a:solidFill>
                <a:srgbClr val="380C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Начинайте питание с максимальной целью не более  40–50% от суточной </a:t>
            </a:r>
            <a:r>
              <a:rPr lang="ru-RU" dirty="0" err="1"/>
              <a:t>энергопотребности</a:t>
            </a:r>
            <a:r>
              <a:rPr lang="ru-RU" dirty="0"/>
              <a:t> ( 800-1100 ккал)</a:t>
            </a:r>
          </a:p>
          <a:p>
            <a:r>
              <a:rPr lang="ru-RU" dirty="0"/>
              <a:t>Начинайте </a:t>
            </a:r>
            <a:r>
              <a:rPr lang="ru-RU" dirty="0" err="1"/>
              <a:t>инфузии</a:t>
            </a:r>
            <a:r>
              <a:rPr lang="ru-RU" dirty="0"/>
              <a:t> глюкозы со скоростью  около 4–6 мг / кг / мин с увеличением на 1–2 мг / кг / мин ежедневно, если позволяет уровень глюкозы в крови до максимальной-  14-18 мг / кг / мин. </a:t>
            </a:r>
          </a:p>
          <a:p>
            <a:r>
              <a:rPr lang="ru-RU" dirty="0"/>
              <a:t>Это включает </a:t>
            </a:r>
            <a:r>
              <a:rPr lang="ru-RU" dirty="0" err="1"/>
              <a:t>энтеральное</a:t>
            </a:r>
            <a:r>
              <a:rPr lang="ru-RU" dirty="0"/>
              <a:t>, а также парентеральное введение глюкозы.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4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380CB4"/>
                </a:solidFill>
              </a:rPr>
              <a:t>Клинический исход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6917"/>
            <a:ext cx="10515600" cy="3853769"/>
          </a:xfrm>
        </p:spPr>
        <p:txBody>
          <a:bodyPr>
            <a:noAutofit/>
          </a:bodyPr>
          <a:lstStyle/>
          <a:p>
            <a:r>
              <a:rPr lang="ru-RU" sz="3200" dirty="0"/>
              <a:t>13 отделений интенсивной терапии в Австралии и Новой Зеландии </a:t>
            </a:r>
          </a:p>
          <a:p>
            <a:r>
              <a:rPr lang="ru-RU" sz="3200" dirty="0"/>
              <a:t>РФС  (≤ 0,32 </a:t>
            </a:r>
            <a:r>
              <a:rPr lang="ru-RU" sz="3200" dirty="0" err="1"/>
              <a:t>ммоль</a:t>
            </a:r>
            <a:r>
              <a:rPr lang="ru-RU" sz="3200" dirty="0"/>
              <a:t> / л фосфора) развился  в течение 72 часов после начала питания. </a:t>
            </a:r>
          </a:p>
          <a:p>
            <a:r>
              <a:rPr lang="ru-RU" sz="3200" dirty="0"/>
              <a:t>20 ккал / кг в течение 2 дней, когда уровень фосфора улучшился, калории постепенно увеличивались в течение следующих 4 дней, если фосфор был менее 0,71 </a:t>
            </a:r>
            <a:r>
              <a:rPr lang="ru-RU" sz="3200" dirty="0" err="1"/>
              <a:t>ммоль</a:t>
            </a:r>
            <a:r>
              <a:rPr lang="ru-RU" sz="3200" dirty="0"/>
              <a:t> / л, то калорийность снижалась до 20 ккал /кг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380CB4"/>
                </a:solidFill>
              </a:rPr>
              <a:t>60- и 90-суточная </a:t>
            </a:r>
            <a:r>
              <a:rPr lang="ru-RU" sz="2400" b="1" dirty="0" smtClean="0">
                <a:solidFill>
                  <a:srgbClr val="380CB4"/>
                </a:solidFill>
              </a:rPr>
              <a:t>выживаемость</a:t>
            </a:r>
            <a:r>
              <a:rPr lang="ru-RU" sz="2400" b="1" dirty="0" smtClean="0">
                <a:solidFill>
                  <a:srgbClr val="380CB4"/>
                </a:solidFill>
              </a:rPr>
              <a:t> </a:t>
            </a:r>
            <a:r>
              <a:rPr lang="ru-RU" sz="2400" b="1" dirty="0">
                <a:solidFill>
                  <a:srgbClr val="380CB4"/>
                </a:solidFill>
              </a:rPr>
              <a:t>достоверно выше  по сравнению со стандартной группой ( нет ограничения калорийности)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94684" y="601600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i="1" dirty="0">
                <a:latin typeface="MV Boli" panose="02000500030200090000" pitchFamily="2" charset="0"/>
                <a:cs typeface="MV Boli" panose="02000500030200090000" pitchFamily="2" charset="0"/>
              </a:rPr>
              <a:t>Rio A, Whelan K, Goff L, </a:t>
            </a:r>
            <a:r>
              <a:rPr lang="en-US" sz="1050" i="1" dirty="0" err="1">
                <a:latin typeface="MV Boli" panose="02000500030200090000" pitchFamily="2" charset="0"/>
                <a:cs typeface="MV Boli" panose="02000500030200090000" pitchFamily="2" charset="0"/>
              </a:rPr>
              <a:t>Reidlinger</a:t>
            </a:r>
            <a:r>
              <a:rPr lang="en-US" sz="1050" i="1" dirty="0">
                <a:latin typeface="MV Boli" panose="02000500030200090000" pitchFamily="2" charset="0"/>
                <a:cs typeface="MV Boli" panose="02000500030200090000" pitchFamily="2" charset="0"/>
              </a:rPr>
              <a:t> DP, </a:t>
            </a:r>
            <a:r>
              <a:rPr lang="en-US" sz="1050" i="1" dirty="0" err="1">
                <a:latin typeface="MV Boli" panose="02000500030200090000" pitchFamily="2" charset="0"/>
                <a:cs typeface="MV Boli" panose="02000500030200090000" pitchFamily="2" charset="0"/>
              </a:rPr>
              <a:t>Smeeton</a:t>
            </a:r>
            <a:r>
              <a:rPr lang="en-US" sz="1050" i="1" dirty="0">
                <a:latin typeface="MV Boli" panose="02000500030200090000" pitchFamily="2" charset="0"/>
                <a:cs typeface="MV Boli" panose="02000500030200090000" pitchFamily="2" charset="0"/>
              </a:rPr>
              <a:t> N.</a:t>
            </a:r>
          </a:p>
          <a:p>
            <a:r>
              <a:rPr lang="en-US" sz="1050" i="1" dirty="0">
                <a:latin typeface="MV Boli" panose="02000500030200090000" pitchFamily="2" charset="0"/>
                <a:cs typeface="MV Boli" panose="02000500030200090000" pitchFamily="2" charset="0"/>
              </a:rPr>
              <a:t>Occurrence of refeeding syndrome in adults started on artificial</a:t>
            </a:r>
          </a:p>
          <a:p>
            <a:r>
              <a:rPr lang="en-US" sz="1050" i="1" dirty="0">
                <a:latin typeface="MV Boli" panose="02000500030200090000" pitchFamily="2" charset="0"/>
                <a:cs typeface="MV Boli" panose="02000500030200090000" pitchFamily="2" charset="0"/>
              </a:rPr>
              <a:t>nutrition support: prospective cohort study. BMJ Open 2013; </a:t>
            </a:r>
            <a:r>
              <a:rPr lang="en-US" sz="1050" b="1" i="1" dirty="0"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1050" i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r>
              <a:rPr lang="en-US" sz="1050" i="1" dirty="0">
                <a:latin typeface="MV Boli" panose="02000500030200090000" pitchFamily="2" charset="0"/>
                <a:cs typeface="MV Boli" panose="02000500030200090000" pitchFamily="2" charset="0"/>
              </a:rPr>
              <a:t>e002173.</a:t>
            </a:r>
            <a:endParaRPr lang="ru-RU" sz="1050" i="1" dirty="0"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rgbClr val="0341BD"/>
                </a:solidFill>
              </a:rPr>
              <a:t>62 </a:t>
            </a:r>
            <a:r>
              <a:rPr lang="ru-RU" sz="3100" b="1" dirty="0">
                <a:solidFill>
                  <a:srgbClr val="0341BD"/>
                </a:solidFill>
              </a:rPr>
              <a:t>пациента смешанного ОРИТ</a:t>
            </a:r>
            <a:br>
              <a:rPr lang="ru-RU" sz="3100" b="1" dirty="0">
                <a:solidFill>
                  <a:srgbClr val="0341BD"/>
                </a:solidFill>
              </a:rPr>
            </a:br>
            <a:r>
              <a:rPr lang="ru-RU" sz="3100" b="1" dirty="0" err="1">
                <a:solidFill>
                  <a:srgbClr val="0341BD"/>
                </a:solidFill>
              </a:rPr>
              <a:t>Энтеральное</a:t>
            </a:r>
            <a:r>
              <a:rPr lang="ru-RU" sz="3100" b="1" dirty="0">
                <a:solidFill>
                  <a:srgbClr val="0341BD"/>
                </a:solidFill>
              </a:rPr>
              <a:t> или парентеральное начало питания</a:t>
            </a:r>
            <a:r>
              <a:rPr lang="en-US" sz="3100" b="1" dirty="0">
                <a:solidFill>
                  <a:srgbClr val="0341BD"/>
                </a:solidFill>
              </a:rPr>
              <a:t/>
            </a:r>
            <a:br>
              <a:rPr lang="en-US" sz="3100" b="1" dirty="0">
                <a:solidFill>
                  <a:srgbClr val="0341BD"/>
                </a:solidFill>
              </a:rPr>
            </a:br>
            <a:r>
              <a:rPr lang="ru-RU" sz="3100" b="1" dirty="0">
                <a:solidFill>
                  <a:srgbClr val="0341BD"/>
                </a:solidFill>
              </a:rPr>
              <a:t>Исходно пациенты </a:t>
            </a:r>
            <a:r>
              <a:rPr lang="ru-RU" sz="3100" b="1" u="sng" dirty="0">
                <a:solidFill>
                  <a:srgbClr val="0341BD"/>
                </a:solidFill>
              </a:rPr>
              <a:t>не были истощены</a:t>
            </a:r>
            <a:r>
              <a:rPr lang="en-US" sz="3600" dirty="0"/>
              <a:t/>
            </a:r>
            <a:br>
              <a:rPr lang="en-US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 34% </a:t>
            </a:r>
            <a:r>
              <a:rPr lang="ru-RU" sz="3200" dirty="0"/>
              <a:t>-развитие </a:t>
            </a:r>
            <a:r>
              <a:rPr lang="ru-RU" sz="3200" dirty="0" err="1"/>
              <a:t>гипофосфатемии</a:t>
            </a:r>
            <a:r>
              <a:rPr lang="ru-RU" sz="3200" dirty="0"/>
              <a:t> на фоне начала питания</a:t>
            </a:r>
            <a:endParaRPr lang="en-US" sz="3200" dirty="0"/>
          </a:p>
          <a:p>
            <a:r>
              <a:rPr lang="en-US" sz="3200" dirty="0"/>
              <a:t>10% </a:t>
            </a:r>
            <a:r>
              <a:rPr lang="ru-RU" sz="3200" dirty="0"/>
              <a:t>- фосфор менее </a:t>
            </a:r>
            <a:r>
              <a:rPr lang="ru-RU" sz="3200" dirty="0" err="1"/>
              <a:t>менее</a:t>
            </a:r>
            <a:r>
              <a:rPr lang="ru-RU" sz="3200" dirty="0"/>
              <a:t> 0,33 </a:t>
            </a:r>
            <a:r>
              <a:rPr lang="ru-RU" sz="3200" dirty="0" err="1"/>
              <a:t>ммоль</a:t>
            </a:r>
            <a:r>
              <a:rPr lang="ru-RU" sz="3200" dirty="0"/>
              <a:t>\л</a:t>
            </a:r>
          </a:p>
          <a:p>
            <a:r>
              <a:rPr lang="ru-RU" sz="3200" dirty="0"/>
              <a:t>Низкий уровень фосфора выявлен  через 2 суток после начала НП</a:t>
            </a:r>
            <a:endParaRPr lang="en-US" sz="3200" dirty="0"/>
          </a:p>
          <a:p>
            <a:r>
              <a:rPr lang="ru-RU" sz="3200" dirty="0"/>
              <a:t>Пациенты с </a:t>
            </a:r>
            <a:r>
              <a:rPr lang="ru-RU" sz="3200" dirty="0" err="1"/>
              <a:t>гипофосфатемией</a:t>
            </a:r>
            <a:r>
              <a:rPr lang="ru-RU" sz="3200" dirty="0"/>
              <a:t>: </a:t>
            </a:r>
          </a:p>
          <a:p>
            <a:pPr lvl="1"/>
            <a:r>
              <a:rPr lang="ru-RU" dirty="0"/>
              <a:t>более длительный койко-день,	</a:t>
            </a:r>
          </a:p>
          <a:p>
            <a:pPr lvl="1"/>
            <a:r>
              <a:rPr lang="ru-RU" dirty="0"/>
              <a:t> более длительная ИВЛ</a:t>
            </a:r>
            <a:r>
              <a:rPr lang="en-US" dirty="0"/>
              <a:t> </a:t>
            </a:r>
            <a:endParaRPr lang="ru-RU" dirty="0"/>
          </a:p>
          <a:p>
            <a:r>
              <a:rPr lang="ru-RU" sz="3200" dirty="0"/>
              <a:t>Низкий уровень </a:t>
            </a:r>
            <a:r>
              <a:rPr lang="ru-RU" sz="3200" dirty="0" err="1"/>
              <a:t>преальбумина</a:t>
            </a:r>
            <a:r>
              <a:rPr lang="ru-RU" sz="3200" dirty="0"/>
              <a:t>- единственный достоверный фактор риска развития </a:t>
            </a:r>
            <a:r>
              <a:rPr lang="ru-RU" sz="3200" dirty="0" err="1"/>
              <a:t>гипофосфатемии</a:t>
            </a:r>
            <a:r>
              <a:rPr lang="en-US" sz="3200" dirty="0"/>
              <a:t> </a:t>
            </a:r>
            <a:r>
              <a:rPr lang="ru-RU" sz="2200" dirty="0"/>
              <a:t>(вероятность-</a:t>
            </a:r>
            <a:r>
              <a:rPr lang="en-US" sz="2200" dirty="0"/>
              <a:t>81%</a:t>
            </a:r>
            <a:r>
              <a:rPr lang="ru-RU" sz="2200" dirty="0"/>
              <a:t>, </a:t>
            </a:r>
            <a:r>
              <a:rPr lang="en-US" sz="2200" dirty="0"/>
              <a:t>p</a:t>
            </a:r>
            <a:r>
              <a:rPr lang="en-US" sz="2200" i="1" dirty="0"/>
              <a:t> </a:t>
            </a:r>
            <a:r>
              <a:rPr lang="en-US" sz="2200" dirty="0"/>
              <a:t>&lt; 0.001)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9601" y="6176963"/>
            <a:ext cx="6183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Mistral" panose="03090702030407020403" pitchFamily="66" charset="0"/>
              </a:rPr>
              <a:t>Marik</a:t>
            </a:r>
            <a:r>
              <a:rPr lang="en-US" sz="2400" i="1" dirty="0">
                <a:latin typeface="Mistral" panose="03090702030407020403" pitchFamily="66" charset="0"/>
              </a:rPr>
              <a:t> PE, et al. Arch </a:t>
            </a:r>
            <a:r>
              <a:rPr lang="en-US" sz="2400" i="1" dirty="0" err="1">
                <a:latin typeface="Mistral" panose="03090702030407020403" pitchFamily="66" charset="0"/>
              </a:rPr>
              <a:t>Surg</a:t>
            </a:r>
            <a:r>
              <a:rPr lang="en-US" sz="2400" i="1" dirty="0">
                <a:latin typeface="Mistral" panose="03090702030407020403" pitchFamily="66" charset="0"/>
              </a:rPr>
              <a:t> 1996; 131:1043-1047</a:t>
            </a:r>
            <a:endParaRPr lang="ru-RU" sz="2400" i="1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23" y="6366608"/>
            <a:ext cx="6770077" cy="2891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6000" dirty="0">
                <a:solidFill>
                  <a:srgbClr val="0341BD"/>
                </a:solidFill>
              </a:rPr>
              <a:t>Электролиты</a:t>
            </a:r>
            <a:r>
              <a:rPr lang="ru-RU" sz="7300" dirty="0"/>
              <a:t/>
            </a:r>
            <a:br>
              <a:rPr lang="ru-RU" sz="7300" dirty="0"/>
            </a:br>
            <a:endParaRPr lang="ru-RU" b="1" dirty="0">
              <a:solidFill>
                <a:srgbClr val="0341B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Перед началом питания проверьте сывороточный калий, магний и фосфор. </a:t>
            </a:r>
          </a:p>
          <a:p>
            <a:r>
              <a:rPr lang="ru-RU" dirty="0"/>
              <a:t>Восполните низкий уровень электролитов</a:t>
            </a:r>
          </a:p>
          <a:p>
            <a:r>
              <a:rPr lang="ru-RU" dirty="0"/>
              <a:t> Мониторинг электролитов каждые 12 часов в течение первых 3 суток у пациентов из группы высокого риска. </a:t>
            </a:r>
          </a:p>
          <a:p>
            <a:r>
              <a:rPr lang="ru-RU" dirty="0"/>
              <a:t>Если электролиты начали снижаться  во время старта НП, уменьшите количество калорий на 50% , а затем увеличивайте количество калорий примерно на 33% от целевого значения каждые 1-2 дня в зависимости от клинических проявлений.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7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658" y="5648328"/>
            <a:ext cx="7024914" cy="5078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15" y="597353"/>
            <a:ext cx="10515600" cy="848213"/>
          </a:xfrm>
        </p:spPr>
        <p:txBody>
          <a:bodyPr>
            <a:noAutofit/>
          </a:bodyPr>
          <a:lstStyle/>
          <a:p>
            <a:pPr algn="ctr"/>
            <a:r>
              <a:rPr lang="ru-RU" sz="6600" dirty="0"/>
              <a:t/>
            </a:r>
            <a:br>
              <a:rPr lang="ru-RU" sz="6600" dirty="0"/>
            </a:br>
            <a:r>
              <a:rPr lang="ru-RU" sz="4800" b="1" dirty="0">
                <a:solidFill>
                  <a:srgbClr val="0341BD"/>
                </a:solidFill>
              </a:rPr>
              <a:t>Тиамин </a:t>
            </a:r>
            <a:r>
              <a:rPr lang="ru-RU" sz="1800" dirty="0"/>
              <a:t>Р-р  2.5% (50 мг/2 мл):</a:t>
            </a:r>
            <a:r>
              <a:rPr lang="ru-RU" sz="8800" dirty="0"/>
              <a:t/>
            </a:r>
            <a:br>
              <a:rPr lang="ru-RU" sz="8800" dirty="0"/>
            </a:br>
            <a:endParaRPr lang="ru-RU" sz="5400" b="1" dirty="0">
              <a:solidFill>
                <a:srgbClr val="0341B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515" y="1796597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Тиамин:  </a:t>
            </a:r>
            <a:r>
              <a:rPr lang="ru-RU" b="1" dirty="0">
                <a:solidFill>
                  <a:srgbClr val="0341BD"/>
                </a:solidFill>
              </a:rPr>
              <a:t>100–200 мг / сутки </a:t>
            </a:r>
            <a:r>
              <a:rPr lang="ru-RU" dirty="0"/>
              <a:t>перед началом кормления или перед началом внутривенного введения жидкости, содержащей глюкозу, особенно у пациентов из группы высокого риска.</a:t>
            </a:r>
          </a:p>
          <a:p>
            <a:r>
              <a:rPr lang="ru-RU" dirty="0"/>
              <a:t> Продолжайте </a:t>
            </a:r>
            <a:r>
              <a:rPr lang="ru-RU" dirty="0">
                <a:solidFill>
                  <a:srgbClr val="0341BD"/>
                </a:solidFill>
              </a:rPr>
              <a:t>прием тиамина в течение 5-7 дней </a:t>
            </a:r>
            <a:r>
              <a:rPr lang="ru-RU" dirty="0"/>
              <a:t>или дольше у пациентов с тяжелой БЭН и хроническим алкоголизмом.</a:t>
            </a:r>
          </a:p>
          <a:p>
            <a:r>
              <a:rPr lang="ru-RU" dirty="0"/>
              <a:t>Пациентам, получающим пероральное / </a:t>
            </a:r>
            <a:r>
              <a:rPr lang="ru-RU" dirty="0" err="1"/>
              <a:t>энтеральное</a:t>
            </a:r>
            <a:r>
              <a:rPr lang="ru-RU" dirty="0"/>
              <a:t> питание, добавляйте полный пероральный / </a:t>
            </a:r>
            <a:r>
              <a:rPr lang="ru-RU" dirty="0" err="1"/>
              <a:t>энтеральный</a:t>
            </a:r>
            <a:r>
              <a:rPr lang="ru-RU" dirty="0"/>
              <a:t> </a:t>
            </a:r>
            <a:r>
              <a:rPr lang="ru-RU" dirty="0" err="1"/>
              <a:t>поливитаминый</a:t>
            </a:r>
            <a:r>
              <a:rPr lang="ru-RU" dirty="0"/>
              <a:t> комплекс один раз в день в течение 10 дней или больше в зависимости от клинического статуса и режима терапии.</a:t>
            </a:r>
            <a:br>
              <a:rPr lang="ru-RU" dirty="0"/>
            </a:b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5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Тиамин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rgbClr val="0000CC"/>
                </a:solidFill>
              </a:rPr>
              <a:t>Внутрь</a:t>
            </a:r>
            <a:r>
              <a:rPr lang="ru-RU" dirty="0">
                <a:solidFill>
                  <a:srgbClr val="0000CC"/>
                </a:solidFill>
              </a:rPr>
              <a:t> (после еды) и </a:t>
            </a:r>
            <a:r>
              <a:rPr lang="ru-RU" i="1" dirty="0">
                <a:solidFill>
                  <a:srgbClr val="0000CC"/>
                </a:solidFill>
              </a:rPr>
              <a:t>парентерально.</a:t>
            </a:r>
          </a:p>
          <a:p>
            <a:r>
              <a:rPr lang="ru-RU" dirty="0"/>
              <a:t> Доза при приеме внутрь составляет для взрослых 10 мг 1–3 (до 5) раза в день. </a:t>
            </a:r>
          </a:p>
          <a:p>
            <a:r>
              <a:rPr lang="ru-RU" dirty="0"/>
              <a:t> Начинать парентеральное введение рекомендуется с малых доз (не более 0,5 мл 5% или 6% раствора), и только при хорошей переносимости вводят более высокие дозы.</a:t>
            </a:r>
          </a:p>
          <a:p>
            <a:r>
              <a:rPr lang="ru-RU" dirty="0">
                <a:solidFill>
                  <a:srgbClr val="0000CC"/>
                </a:solidFill>
              </a:rPr>
              <a:t>В/м взрослым</a:t>
            </a:r>
            <a:r>
              <a:rPr lang="ru-RU" dirty="0"/>
              <a:t> — по 0,02–0,05 г тиамина хлорида (1 мл 2,5% или 5% раствора) или 0,03–0,06 г тиамина бромида (1 мл 3% или 6% раствора) 1 раз в день ежедневно.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1630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487" y="5931179"/>
            <a:ext cx="7358742" cy="542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469656"/>
            <a:ext cx="10515600" cy="8482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300" b="1" dirty="0">
                <a:solidFill>
                  <a:srgbClr val="0341BD"/>
                </a:solidFill>
              </a:rPr>
              <a:t>Мониторинг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solidFill>
                <a:srgbClr val="0341B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5270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err="1"/>
              <a:t>Кардиореспираторный</a:t>
            </a:r>
            <a:r>
              <a:rPr lang="ru-RU" dirty="0"/>
              <a:t> мониторинг рекомендуется для нестабильных пациентов или пациентов с тяжелыми расстройствами гомеостаза</a:t>
            </a:r>
          </a:p>
          <a:p>
            <a:r>
              <a:rPr lang="ru-RU" dirty="0"/>
              <a:t> Ежедневная динамика массы тела.</a:t>
            </a:r>
          </a:p>
          <a:p>
            <a:r>
              <a:rPr lang="ru-RU" dirty="0"/>
              <a:t> Ежедневная оценка потребности в энергии </a:t>
            </a:r>
          </a:p>
          <a:p>
            <a:r>
              <a:rPr lang="ru-RU" dirty="0"/>
              <a:t>Ежедневно оценивайте краткосрочные и долгосрочные цели по реализации программы </a:t>
            </a:r>
            <a:r>
              <a:rPr lang="ru-RU" dirty="0" err="1"/>
              <a:t>нутритивной</a:t>
            </a:r>
            <a:r>
              <a:rPr lang="ru-RU" dirty="0"/>
              <a:t> поддержки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2035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341BD"/>
                </a:solidFill>
              </a:rPr>
              <a:t>Особенности  при полном парентеральном питании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Предположим, что </a:t>
            </a:r>
            <a:r>
              <a:rPr lang="ru-RU" sz="3800" dirty="0">
                <a:solidFill>
                  <a:srgbClr val="380CB4"/>
                </a:solidFill>
              </a:rPr>
              <a:t>все пациенты </a:t>
            </a:r>
            <a:r>
              <a:rPr lang="ru-RU" dirty="0"/>
              <a:t>относятся к группе высокого риска РФС</a:t>
            </a:r>
          </a:p>
          <a:p>
            <a:r>
              <a:rPr lang="ru-RU" dirty="0"/>
              <a:t>Оценка </a:t>
            </a:r>
            <a:r>
              <a:rPr lang="ru-RU" b="1" dirty="0">
                <a:solidFill>
                  <a:srgbClr val="380CB4"/>
                </a:solidFill>
              </a:rPr>
              <a:t>«очень высокий риск»-</a:t>
            </a:r>
            <a:r>
              <a:rPr lang="ru-RU" dirty="0"/>
              <a:t>это  ИМТ &lt;14, недостаточное питание в течение ≥ 14 дней.</a:t>
            </a:r>
          </a:p>
          <a:p>
            <a:r>
              <a:rPr lang="ru-RU" dirty="0"/>
              <a:t>Перед началом введения ПП измерьте </a:t>
            </a:r>
            <a:r>
              <a:rPr lang="ru-RU" b="1" dirty="0">
                <a:solidFill>
                  <a:srgbClr val="380CB4"/>
                </a:solidFill>
              </a:rPr>
              <a:t>K +, PO4 3+, Mg2 </a:t>
            </a:r>
            <a:r>
              <a:rPr lang="ru-RU" dirty="0"/>
              <a:t>+ и, если возможно, </a:t>
            </a:r>
            <a:r>
              <a:rPr lang="ru-RU" dirty="0" err="1"/>
              <a:t>преальбумин</a:t>
            </a:r>
            <a:r>
              <a:rPr lang="ru-RU" dirty="0"/>
              <a:t>.</a:t>
            </a:r>
          </a:p>
          <a:p>
            <a:r>
              <a:rPr lang="ru-RU" dirty="0"/>
              <a:t>Рассмотрите возможность коррекции серьезных нарушений электролитного баланса </a:t>
            </a:r>
            <a:r>
              <a:rPr lang="ru-RU" b="1" dirty="0">
                <a:solidFill>
                  <a:srgbClr val="380CB4"/>
                </a:solidFill>
              </a:rPr>
              <a:t>до начала любого питания </a:t>
            </a:r>
            <a:r>
              <a:rPr lang="ru-RU" dirty="0"/>
              <a:t>(включая растворы глюкозы).</a:t>
            </a:r>
          </a:p>
          <a:p>
            <a:r>
              <a:rPr lang="ru-RU" dirty="0"/>
              <a:t>Начните ПП с максимальной калорийностью </a:t>
            </a:r>
            <a:r>
              <a:rPr lang="ru-RU" b="1" dirty="0">
                <a:solidFill>
                  <a:srgbClr val="380CB4"/>
                </a:solidFill>
              </a:rPr>
              <a:t>10 ккал  / кг / день </a:t>
            </a:r>
            <a:r>
              <a:rPr lang="ru-RU" dirty="0"/>
              <a:t>или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80CB4"/>
                </a:solidFill>
              </a:rPr>
              <a:t>5 ккал / кг</a:t>
            </a:r>
            <a:r>
              <a:rPr lang="ru-RU" dirty="0"/>
              <a:t>, если имеет место «очень высокий риск».</a:t>
            </a:r>
          </a:p>
          <a:p>
            <a:r>
              <a:rPr lang="ru-RU" dirty="0"/>
              <a:t>Ограничьте </a:t>
            </a:r>
            <a:r>
              <a:rPr lang="ru-RU" b="1" dirty="0">
                <a:solidFill>
                  <a:srgbClr val="380CB4"/>
                </a:solidFill>
              </a:rPr>
              <a:t>натрий, </a:t>
            </a:r>
            <a:r>
              <a:rPr lang="ru-RU" dirty="0"/>
              <a:t>внимательно следите за поступлением жидкости </a:t>
            </a:r>
          </a:p>
          <a:p>
            <a:r>
              <a:rPr lang="ru-RU" b="1" dirty="0">
                <a:solidFill>
                  <a:srgbClr val="380CB4"/>
                </a:solidFill>
              </a:rPr>
              <a:t>Ежедневый контроль </a:t>
            </a:r>
            <a:r>
              <a:rPr lang="ru-RU" dirty="0"/>
              <a:t>K +, PO4 3+, Mg2 + в течение первых 5 дней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5040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380CB4"/>
                </a:solidFill>
              </a:rPr>
              <a:t>Коррекция электролитов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err="1">
                <a:solidFill>
                  <a:srgbClr val="380CB4"/>
                </a:solidFill>
              </a:rPr>
              <a:t>Гипофосфатемия</a:t>
            </a:r>
            <a:endParaRPr lang="ru-RU" sz="3800" b="1" dirty="0">
              <a:solidFill>
                <a:srgbClr val="380CB4"/>
              </a:solidFill>
            </a:endParaRPr>
          </a:p>
          <a:p>
            <a:r>
              <a:rPr lang="ru-RU" dirty="0"/>
              <a:t>При легкой </a:t>
            </a:r>
            <a:r>
              <a:rPr lang="ru-RU" dirty="0" err="1"/>
              <a:t>гипофосфатемии</a:t>
            </a:r>
            <a:r>
              <a:rPr lang="ru-RU" dirty="0"/>
              <a:t> (0,75-1 </a:t>
            </a:r>
            <a:r>
              <a:rPr lang="ru-RU" dirty="0" err="1"/>
              <a:t>ммоль</a:t>
            </a:r>
            <a:r>
              <a:rPr lang="ru-RU" dirty="0"/>
              <a:t>/л) показано введение фосфатов в дозе 0,32 </a:t>
            </a:r>
            <a:r>
              <a:rPr lang="ru-RU" dirty="0" err="1"/>
              <a:t>ммоль</a:t>
            </a:r>
            <a:r>
              <a:rPr lang="ru-RU" dirty="0"/>
              <a:t>/кг/</a:t>
            </a:r>
            <a:r>
              <a:rPr lang="ru-RU" dirty="0" err="1"/>
              <a:t>сут</a:t>
            </a:r>
            <a:r>
              <a:rPr lang="ru-RU" dirty="0"/>
              <a:t>,</a:t>
            </a:r>
          </a:p>
          <a:p>
            <a:r>
              <a:rPr lang="ru-RU" dirty="0"/>
              <a:t> при средней степени (0,5-0,74 </a:t>
            </a:r>
            <a:r>
              <a:rPr lang="ru-RU" dirty="0" err="1"/>
              <a:t>ммоль</a:t>
            </a:r>
            <a:r>
              <a:rPr lang="ru-RU" dirty="0"/>
              <a:t>/л) - 0,64 </a:t>
            </a:r>
            <a:r>
              <a:rPr lang="ru-RU" dirty="0" err="1"/>
              <a:t>ммоль</a:t>
            </a:r>
            <a:r>
              <a:rPr lang="ru-RU" dirty="0"/>
              <a:t>/кг/</a:t>
            </a:r>
            <a:r>
              <a:rPr lang="ru-RU" dirty="0" err="1"/>
              <a:t>сут</a:t>
            </a:r>
            <a:r>
              <a:rPr lang="ru-RU" dirty="0"/>
              <a:t>, </a:t>
            </a:r>
          </a:p>
          <a:p>
            <a:r>
              <a:rPr lang="ru-RU" dirty="0"/>
              <a:t>при тяжелой степени (менее 0,5 </a:t>
            </a:r>
            <a:r>
              <a:rPr lang="ru-RU" dirty="0" err="1"/>
              <a:t>ммоль</a:t>
            </a:r>
            <a:r>
              <a:rPr lang="ru-RU" dirty="0"/>
              <a:t>/л) - 1 </a:t>
            </a:r>
            <a:r>
              <a:rPr lang="ru-RU" dirty="0" err="1"/>
              <a:t>ммоль</a:t>
            </a:r>
            <a:r>
              <a:rPr lang="ru-RU" dirty="0"/>
              <a:t>/кг/</a:t>
            </a:r>
            <a:r>
              <a:rPr lang="ru-RU" dirty="0" err="1"/>
              <a:t>сут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sz="4500" b="1" dirty="0" err="1">
                <a:solidFill>
                  <a:srgbClr val="380CB4"/>
                </a:solidFill>
              </a:rPr>
              <a:t>Гипокалиемия</a:t>
            </a:r>
            <a:endParaRPr lang="ru-RU" sz="4500" b="1" dirty="0">
              <a:solidFill>
                <a:srgbClr val="380CB4"/>
              </a:solidFill>
            </a:endParaRPr>
          </a:p>
          <a:p>
            <a:pPr lvl="0"/>
            <a:r>
              <a:rPr lang="ru-RU" dirty="0"/>
              <a:t>3,0-3,4 </a:t>
            </a:r>
            <a:r>
              <a:rPr lang="ru-RU" dirty="0" err="1"/>
              <a:t>ммоль</a:t>
            </a:r>
            <a:r>
              <a:rPr lang="ru-RU" dirty="0"/>
              <a:t>/л - 40 </a:t>
            </a:r>
            <a:r>
              <a:rPr lang="ru-RU" dirty="0" err="1"/>
              <a:t>ммоль</a:t>
            </a:r>
            <a:r>
              <a:rPr lang="ru-RU" dirty="0"/>
              <a:t> калия в час (общая доза 80 </a:t>
            </a:r>
            <a:r>
              <a:rPr lang="ru-RU" dirty="0" err="1"/>
              <a:t>ммоль</a:t>
            </a:r>
            <a:r>
              <a:rPr lang="ru-RU" dirty="0"/>
              <a:t>), повторная оценка через 2 часа</a:t>
            </a:r>
          </a:p>
          <a:p>
            <a:pPr lvl="0"/>
            <a:r>
              <a:rPr lang="ru-RU" dirty="0"/>
              <a:t>менее 3 </a:t>
            </a:r>
            <a:r>
              <a:rPr lang="ru-RU" dirty="0" err="1"/>
              <a:t>ммоль</a:t>
            </a:r>
            <a:r>
              <a:rPr lang="ru-RU" dirty="0"/>
              <a:t>/л - 40 </a:t>
            </a:r>
            <a:r>
              <a:rPr lang="ru-RU" dirty="0" err="1"/>
              <a:t>ммоль</a:t>
            </a:r>
            <a:r>
              <a:rPr lang="ru-RU" dirty="0"/>
              <a:t> калия в час (общая доза 120 </a:t>
            </a:r>
            <a:r>
              <a:rPr lang="ru-RU" dirty="0" err="1"/>
              <a:t>ммоль</a:t>
            </a:r>
            <a:r>
              <a:rPr lang="ru-RU" dirty="0"/>
              <a:t>), повторная оценка через 2 часа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800" b="1" dirty="0" err="1">
                <a:solidFill>
                  <a:srgbClr val="380CB4"/>
                </a:solidFill>
              </a:rPr>
              <a:t>Гипомагниемия</a:t>
            </a:r>
            <a:endParaRPr lang="ru-RU" sz="3800" b="1" dirty="0">
              <a:solidFill>
                <a:srgbClr val="380CB4"/>
              </a:solidFill>
            </a:endParaRPr>
          </a:p>
          <a:p>
            <a:pPr lvl="0"/>
            <a:r>
              <a:rPr lang="en-US" dirty="0"/>
              <a:t>0</a:t>
            </a:r>
            <a:r>
              <a:rPr lang="ru-RU" dirty="0"/>
              <a:t>,5-0,7 </a:t>
            </a:r>
            <a:r>
              <a:rPr lang="ru-RU" dirty="0" err="1"/>
              <a:t>ммоль</a:t>
            </a:r>
            <a:r>
              <a:rPr lang="ru-RU" dirty="0"/>
              <a:t>/л - 10-15 </a:t>
            </a:r>
            <a:r>
              <a:rPr lang="ru-RU" dirty="0" err="1"/>
              <a:t>ммоль</a:t>
            </a:r>
            <a:r>
              <a:rPr lang="ru-RU" dirty="0"/>
              <a:t>/</a:t>
            </a:r>
            <a:r>
              <a:rPr lang="ru-RU" dirty="0" err="1"/>
              <a:t>сут</a:t>
            </a:r>
            <a:endParaRPr lang="ru-RU" dirty="0"/>
          </a:p>
          <a:p>
            <a:pPr lvl="0"/>
            <a:r>
              <a:rPr lang="ru-RU" dirty="0"/>
              <a:t>менее 0,5 </a:t>
            </a:r>
            <a:r>
              <a:rPr lang="ru-RU" dirty="0" err="1"/>
              <a:t>ммоль</a:t>
            </a:r>
            <a:r>
              <a:rPr lang="ru-RU" dirty="0"/>
              <a:t>/л - при </a:t>
            </a:r>
            <a:r>
              <a:rPr lang="ru-RU" dirty="0" err="1"/>
              <a:t>асимптомной</a:t>
            </a:r>
            <a:r>
              <a:rPr lang="ru-RU" dirty="0"/>
              <a:t> </a:t>
            </a:r>
            <a:r>
              <a:rPr lang="ru-RU" dirty="0" err="1"/>
              <a:t>гипомагниемиии</a:t>
            </a:r>
            <a:r>
              <a:rPr lang="ru-RU" dirty="0"/>
              <a:t> 10-15 </a:t>
            </a:r>
            <a:r>
              <a:rPr lang="ru-RU" dirty="0" err="1"/>
              <a:t>ммоль</a:t>
            </a:r>
            <a:r>
              <a:rPr lang="ru-RU" dirty="0"/>
              <a:t>/</a:t>
            </a:r>
            <a:r>
              <a:rPr lang="ru-RU" dirty="0" err="1"/>
              <a:t>сут</a:t>
            </a:r>
            <a:r>
              <a:rPr lang="ru-RU" dirty="0"/>
              <a:t>, </a:t>
            </a:r>
          </a:p>
          <a:p>
            <a:pPr lvl="0"/>
            <a:r>
              <a:rPr lang="ru-RU" dirty="0"/>
              <a:t>при развитии симптомов - 25 </a:t>
            </a:r>
            <a:r>
              <a:rPr lang="ru-RU" dirty="0" err="1"/>
              <a:t>ммоль</a:t>
            </a:r>
            <a:r>
              <a:rPr lang="ru-RU" dirty="0"/>
              <a:t>/</a:t>
            </a:r>
            <a:r>
              <a:rPr lang="ru-RU" dirty="0" err="1"/>
              <a:t>сут</a:t>
            </a:r>
            <a:r>
              <a:rPr lang="ru-RU" dirty="0"/>
              <a:t>, </a:t>
            </a:r>
          </a:p>
          <a:p>
            <a:pPr lvl="0"/>
            <a:r>
              <a:rPr lang="ru-RU" dirty="0"/>
              <a:t>контроль каждые 8-12 часов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9078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Коррекция </a:t>
            </a:r>
            <a:r>
              <a:rPr lang="ru-RU" b="1" dirty="0" err="1">
                <a:solidFill>
                  <a:srgbClr val="0000CC"/>
                </a:solidFill>
              </a:rPr>
              <a:t>гипофосфатемии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>
                <a:solidFill>
                  <a:srgbClr val="0000CC"/>
                </a:solidFill>
              </a:rPr>
              <a:t>Калия фосфат</a:t>
            </a:r>
            <a:endParaRPr lang="en-US" sz="3600" u="sng" dirty="0">
              <a:solidFill>
                <a:srgbClr val="0000CC"/>
              </a:solidFill>
            </a:endParaRPr>
          </a:p>
          <a:p>
            <a:r>
              <a:rPr lang="en-US" sz="3600" dirty="0"/>
              <a:t>10 mL vial</a:t>
            </a:r>
          </a:p>
          <a:p>
            <a:pPr marL="0" indent="0">
              <a:buNone/>
            </a:pPr>
            <a:r>
              <a:rPr lang="ru-RU" sz="3600" b="1" dirty="0"/>
              <a:t>В 1 мл содержится</a:t>
            </a:r>
            <a:r>
              <a:rPr lang="en-US" sz="3600" dirty="0"/>
              <a:t>:</a:t>
            </a:r>
          </a:p>
          <a:p>
            <a:r>
              <a:rPr lang="en-US" sz="3600" dirty="0"/>
              <a:t>4.4 </a:t>
            </a:r>
            <a:r>
              <a:rPr lang="en-US" sz="3600" dirty="0" err="1"/>
              <a:t>mmol</a:t>
            </a:r>
            <a:r>
              <a:rPr lang="en-US" sz="3600" dirty="0"/>
              <a:t> </a:t>
            </a:r>
            <a:r>
              <a:rPr lang="ru-RU" sz="3600" dirty="0"/>
              <a:t>калия</a:t>
            </a:r>
            <a:endParaRPr lang="en-US" sz="3600" dirty="0"/>
          </a:p>
          <a:p>
            <a:r>
              <a:rPr lang="en-US" sz="3600" dirty="0"/>
              <a:t>3 </a:t>
            </a:r>
            <a:r>
              <a:rPr lang="en-US" sz="3600" dirty="0" err="1"/>
              <a:t>mmol</a:t>
            </a:r>
            <a:r>
              <a:rPr lang="en-US" sz="3600" dirty="0"/>
              <a:t> </a:t>
            </a:r>
            <a:r>
              <a:rPr lang="ru-RU" sz="3600" dirty="0"/>
              <a:t>фосфора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u="sng" dirty="0">
                <a:solidFill>
                  <a:srgbClr val="0000CC"/>
                </a:solidFill>
              </a:rPr>
              <a:t>Натрия фосфат</a:t>
            </a:r>
            <a:endParaRPr lang="en-US" sz="3600" u="sng" dirty="0">
              <a:solidFill>
                <a:srgbClr val="0000CC"/>
              </a:solidFill>
            </a:endParaRPr>
          </a:p>
          <a:p>
            <a:r>
              <a:rPr lang="en-US" sz="3600" dirty="0"/>
              <a:t>10 mL vial</a:t>
            </a:r>
          </a:p>
          <a:p>
            <a:pPr marL="0" indent="0">
              <a:buNone/>
            </a:pPr>
            <a:r>
              <a:rPr lang="ru-RU" sz="3600" b="1" dirty="0"/>
              <a:t>В 1 мл содержится </a:t>
            </a:r>
            <a:r>
              <a:rPr lang="en-US" sz="3600" b="1" dirty="0"/>
              <a:t>:</a:t>
            </a:r>
          </a:p>
          <a:p>
            <a:r>
              <a:rPr lang="en-US" sz="3600" dirty="0"/>
              <a:t>4 </a:t>
            </a:r>
            <a:r>
              <a:rPr lang="en-US" sz="3600" dirty="0" err="1"/>
              <a:t>mmol</a:t>
            </a:r>
            <a:r>
              <a:rPr lang="en-US" sz="3600" dirty="0"/>
              <a:t> </a:t>
            </a:r>
            <a:r>
              <a:rPr lang="ru-RU" sz="3600" dirty="0"/>
              <a:t>натрия</a:t>
            </a:r>
            <a:endParaRPr lang="en-US" sz="3600" dirty="0"/>
          </a:p>
          <a:p>
            <a:r>
              <a:rPr lang="en-US" sz="3600" dirty="0"/>
              <a:t>3 </a:t>
            </a:r>
            <a:r>
              <a:rPr lang="en-US" sz="3600" dirty="0" err="1"/>
              <a:t>mmol</a:t>
            </a:r>
            <a:r>
              <a:rPr lang="en-US" sz="3600" dirty="0"/>
              <a:t> </a:t>
            </a:r>
            <a:r>
              <a:rPr lang="ru-RU" sz="3600" dirty="0"/>
              <a:t>фосфора</a:t>
            </a:r>
          </a:p>
        </p:txBody>
      </p:sp>
    </p:spTree>
    <p:extLst>
      <p:ext uri="{BB962C8B-B14F-4D97-AF65-F5344CB8AC3E}">
        <p14:creationId xmlns:p14="http://schemas.microsoft.com/office/powerpoint/2010/main" val="28564523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860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341BD"/>
                </a:solidFill>
              </a:rPr>
              <a:t>Гипокалиемия</a:t>
            </a:r>
            <a:r>
              <a:rPr lang="ru-RU" b="1" dirty="0">
                <a:solidFill>
                  <a:srgbClr val="0341BD"/>
                </a:solidFill>
              </a:rPr>
              <a:t/>
            </a:r>
            <a:br>
              <a:rPr lang="ru-RU" b="1" dirty="0">
                <a:solidFill>
                  <a:srgbClr val="0341BD"/>
                </a:solidFill>
              </a:rPr>
            </a:br>
            <a:r>
              <a:rPr lang="ru-RU" b="1" dirty="0">
                <a:solidFill>
                  <a:srgbClr val="0341BD"/>
                </a:solidFill>
              </a:rPr>
              <a:t/>
            </a:r>
            <a:br>
              <a:rPr lang="ru-RU" b="1" dirty="0">
                <a:solidFill>
                  <a:srgbClr val="0341BD"/>
                </a:solidFill>
              </a:rPr>
            </a:br>
            <a:r>
              <a:rPr lang="ru-RU" sz="3100" dirty="0">
                <a:latin typeface="+mn-lt"/>
              </a:rPr>
              <a:t>Калия хлорида раствор 4% содержит ионов К</a:t>
            </a:r>
            <a:r>
              <a:rPr lang="ru-RU" sz="3100" baseline="30000" dirty="0">
                <a:latin typeface="+mn-lt"/>
              </a:rPr>
              <a:t>+</a:t>
            </a:r>
            <a:r>
              <a:rPr lang="ru-RU" sz="3100" dirty="0">
                <a:latin typeface="+mn-lt"/>
              </a:rPr>
              <a:t> — </a:t>
            </a:r>
            <a:r>
              <a:rPr lang="ru-RU" sz="3100" b="1" dirty="0">
                <a:solidFill>
                  <a:srgbClr val="380CB4"/>
                </a:solidFill>
                <a:latin typeface="+mn-lt"/>
              </a:rPr>
              <a:t>0,536 </a:t>
            </a:r>
            <a:r>
              <a:rPr lang="ru-RU" sz="3100" b="1" dirty="0" err="1">
                <a:solidFill>
                  <a:srgbClr val="380CB4"/>
                </a:solidFill>
                <a:latin typeface="+mn-lt"/>
              </a:rPr>
              <a:t>ммоль</a:t>
            </a:r>
            <a:r>
              <a:rPr lang="ru-RU" sz="3100" b="1" dirty="0">
                <a:solidFill>
                  <a:srgbClr val="380CB4"/>
                </a:solidFill>
                <a:latin typeface="+mn-lt"/>
              </a:rPr>
              <a:t>/мл</a:t>
            </a:r>
            <a:r>
              <a:rPr lang="ru-RU" sz="3100" b="1" dirty="0">
                <a:latin typeface="+mn-lt"/>
              </a:rPr>
              <a:t/>
            </a:r>
            <a:br>
              <a:rPr lang="ru-RU" sz="3100" b="1" dirty="0">
                <a:latin typeface="+mn-lt"/>
              </a:rPr>
            </a:br>
            <a:r>
              <a:rPr lang="ru-RU" sz="3100" b="1" dirty="0">
                <a:latin typeface="+mn-lt"/>
              </a:rPr>
              <a:t/>
            </a:r>
            <a:br>
              <a:rPr lang="ru-RU" sz="3100" b="1" dirty="0">
                <a:latin typeface="+mn-lt"/>
              </a:rPr>
            </a:br>
            <a:r>
              <a:rPr lang="ru-RU" sz="3100" b="1" dirty="0">
                <a:solidFill>
                  <a:srgbClr val="380CB4"/>
                </a:solidFill>
                <a:latin typeface="+mn-lt"/>
              </a:rPr>
              <a:t>100 мл-53,6 </a:t>
            </a:r>
            <a:r>
              <a:rPr lang="ru-RU" sz="3100" b="1" dirty="0" err="1">
                <a:solidFill>
                  <a:srgbClr val="380CB4"/>
                </a:solidFill>
                <a:latin typeface="+mn-lt"/>
              </a:rPr>
              <a:t>ммоль</a:t>
            </a:r>
            <a:r>
              <a:rPr lang="ru-RU" b="1" dirty="0">
                <a:solidFill>
                  <a:srgbClr val="0341BD"/>
                </a:solidFill>
              </a:rPr>
              <a:t/>
            </a:r>
            <a:br>
              <a:rPr lang="ru-RU" b="1" dirty="0">
                <a:solidFill>
                  <a:srgbClr val="0341BD"/>
                </a:solidFill>
              </a:rPr>
            </a:br>
            <a:endParaRPr lang="ru-RU" b="1" dirty="0">
              <a:solidFill>
                <a:srgbClr val="0341B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856138"/>
            <a:ext cx="10976429" cy="4351338"/>
          </a:xfrm>
        </p:spPr>
        <p:txBody>
          <a:bodyPr>
            <a:normAutofit/>
          </a:bodyPr>
          <a:lstStyle/>
          <a:p>
            <a:r>
              <a:rPr lang="ru-RU" sz="3200" b="1" dirty="0"/>
              <a:t>3,0-3,4 </a:t>
            </a:r>
            <a:r>
              <a:rPr lang="ru-RU" sz="3200" b="1" dirty="0" err="1"/>
              <a:t>ммоль</a:t>
            </a:r>
            <a:r>
              <a:rPr lang="ru-RU" sz="3200" b="1" dirty="0"/>
              <a:t>/л</a:t>
            </a:r>
            <a:r>
              <a:rPr lang="ru-RU" sz="3200" dirty="0"/>
              <a:t> – 40 </a:t>
            </a:r>
            <a:r>
              <a:rPr lang="ru-RU" sz="3200" dirty="0" err="1"/>
              <a:t>ммоль</a:t>
            </a:r>
            <a:r>
              <a:rPr lang="ru-RU" sz="3200" dirty="0"/>
              <a:t> калия в час </a:t>
            </a:r>
          </a:p>
          <a:p>
            <a:pPr marL="0" indent="0">
              <a:buNone/>
            </a:pPr>
            <a:r>
              <a:rPr lang="ru-RU" sz="3200" dirty="0"/>
              <a:t>(</a:t>
            </a:r>
            <a:r>
              <a:rPr lang="ru-RU" sz="3200" dirty="0">
                <a:solidFill>
                  <a:srgbClr val="0000CC"/>
                </a:solidFill>
              </a:rPr>
              <a:t>общая доза 80 </a:t>
            </a:r>
            <a:r>
              <a:rPr lang="ru-RU" sz="3200" dirty="0" err="1">
                <a:solidFill>
                  <a:srgbClr val="0000CC"/>
                </a:solidFill>
              </a:rPr>
              <a:t>ммоль</a:t>
            </a:r>
            <a:r>
              <a:rPr lang="ru-RU" sz="3200" dirty="0">
                <a:solidFill>
                  <a:srgbClr val="0000CC"/>
                </a:solidFill>
              </a:rPr>
              <a:t>), </a:t>
            </a:r>
            <a:r>
              <a:rPr lang="ru-RU" sz="3200" dirty="0"/>
              <a:t>повторная оценка через 2 часа </a:t>
            </a:r>
          </a:p>
          <a:p>
            <a:r>
              <a:rPr lang="ru-RU" sz="3200" b="1" dirty="0"/>
              <a:t>Менее 3,0 </a:t>
            </a:r>
            <a:r>
              <a:rPr lang="ru-RU" sz="3200" b="1" dirty="0" err="1"/>
              <a:t>ммоль</a:t>
            </a:r>
            <a:r>
              <a:rPr lang="ru-RU" sz="3200" b="1" dirty="0"/>
              <a:t>/л</a:t>
            </a:r>
            <a:r>
              <a:rPr lang="ru-RU" sz="3200" dirty="0"/>
              <a:t> – 40 </a:t>
            </a:r>
            <a:r>
              <a:rPr lang="ru-RU" sz="3200" dirty="0" err="1"/>
              <a:t>ммоль</a:t>
            </a:r>
            <a:r>
              <a:rPr lang="ru-RU" sz="3200" dirty="0"/>
              <a:t> калия в час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CC"/>
                </a:solidFill>
              </a:rPr>
              <a:t>(общая доза 120 </a:t>
            </a:r>
            <a:r>
              <a:rPr lang="ru-RU" sz="3200" dirty="0" err="1">
                <a:solidFill>
                  <a:srgbClr val="0000CC"/>
                </a:solidFill>
              </a:rPr>
              <a:t>ммоль</a:t>
            </a:r>
            <a:r>
              <a:rPr lang="ru-RU" sz="3200" dirty="0"/>
              <a:t>), повторная оценка через 2 часа</a:t>
            </a:r>
          </a:p>
          <a:p>
            <a:r>
              <a:rPr lang="ru-RU" sz="3200" dirty="0"/>
              <a:t>4% раствор калия хлорида со скоростью 80 мл в час.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017267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5" y="1221467"/>
            <a:ext cx="10515600" cy="8395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00CC"/>
                </a:solidFill>
              </a:rPr>
              <a:t>Гипомагниемия</a:t>
            </a:r>
            <a:r>
              <a:rPr lang="ru-RU" b="1" dirty="0">
                <a:solidFill>
                  <a:srgbClr val="0000CC"/>
                </a:solidFill>
              </a:rPr>
              <a:t/>
            </a:r>
            <a:br>
              <a:rPr lang="ru-RU" b="1" dirty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/>
            </a:r>
            <a:br>
              <a:rPr lang="ru-RU" b="1" dirty="0">
                <a:solidFill>
                  <a:srgbClr val="0000CC"/>
                </a:solidFill>
              </a:rPr>
            </a:br>
            <a:r>
              <a:rPr lang="ru-RU" sz="3100" dirty="0"/>
              <a:t>1 грамм- 41 </a:t>
            </a:r>
            <a:r>
              <a:rPr lang="ru-RU" sz="3100" dirty="0" err="1"/>
              <a:t>ммоль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>
                <a:solidFill>
                  <a:srgbClr val="0000CC"/>
                </a:solidFill>
              </a:rPr>
              <a:t/>
            </a:r>
            <a:br>
              <a:rPr lang="ru-RU" sz="3100" b="1" dirty="0">
                <a:solidFill>
                  <a:srgbClr val="0000CC"/>
                </a:solidFill>
              </a:rPr>
            </a:br>
            <a:r>
              <a:rPr lang="ru-RU" dirty="0">
                <a:solidFill>
                  <a:srgbClr val="0000CC"/>
                </a:solidFill>
              </a:rPr>
              <a:t/>
            </a:r>
            <a:br>
              <a:rPr lang="ru-RU" dirty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686" y="2246540"/>
            <a:ext cx="10515600" cy="4351338"/>
          </a:xfrm>
        </p:spPr>
        <p:txBody>
          <a:bodyPr>
            <a:normAutofit/>
          </a:bodyPr>
          <a:lstStyle/>
          <a:p>
            <a:r>
              <a:rPr lang="ru-RU" b="1" dirty="0" err="1"/>
              <a:t>Нормомагниемия</a:t>
            </a:r>
            <a:r>
              <a:rPr lang="ru-RU" b="1" dirty="0"/>
              <a:t> – </a:t>
            </a:r>
            <a:r>
              <a:rPr lang="ru-RU" dirty="0"/>
              <a:t>0,2 </a:t>
            </a:r>
            <a:r>
              <a:rPr lang="ru-RU" dirty="0" err="1"/>
              <a:t>ммоль</a:t>
            </a:r>
            <a:r>
              <a:rPr lang="ru-RU" dirty="0"/>
              <a:t>/кг/</a:t>
            </a:r>
            <a:r>
              <a:rPr lang="ru-RU" dirty="0" err="1"/>
              <a:t>сут</a:t>
            </a:r>
            <a:r>
              <a:rPr lang="ru-RU" dirty="0"/>
              <a:t>;</a:t>
            </a:r>
          </a:p>
          <a:p>
            <a:r>
              <a:rPr lang="ru-RU" b="1" dirty="0"/>
              <a:t>0,5-0,7 </a:t>
            </a:r>
            <a:r>
              <a:rPr lang="ru-RU" b="1" dirty="0" err="1"/>
              <a:t>ммоль</a:t>
            </a:r>
            <a:r>
              <a:rPr lang="ru-RU" b="1" dirty="0"/>
              <a:t>/л</a:t>
            </a:r>
            <a:r>
              <a:rPr lang="ru-RU" dirty="0"/>
              <a:t> – 0,5 </a:t>
            </a:r>
            <a:r>
              <a:rPr lang="ru-RU" dirty="0" err="1"/>
              <a:t>ммоль</a:t>
            </a:r>
            <a:r>
              <a:rPr lang="ru-RU" dirty="0"/>
              <a:t>/кг/</a:t>
            </a:r>
            <a:r>
              <a:rPr lang="ru-RU" dirty="0" err="1"/>
              <a:t>сут</a:t>
            </a:r>
            <a:r>
              <a:rPr lang="ru-RU" dirty="0"/>
              <a:t> в первые 24 часа, затем 0,25 </a:t>
            </a:r>
            <a:r>
              <a:rPr lang="ru-RU" dirty="0" err="1"/>
              <a:t>ммоль</a:t>
            </a:r>
            <a:r>
              <a:rPr lang="ru-RU" dirty="0"/>
              <a:t>/кг/</a:t>
            </a:r>
            <a:r>
              <a:rPr lang="ru-RU" dirty="0" err="1"/>
              <a:t>сут</a:t>
            </a:r>
            <a:r>
              <a:rPr lang="ru-RU" dirty="0"/>
              <a:t> в течение 5 суток;</a:t>
            </a:r>
          </a:p>
          <a:p>
            <a:r>
              <a:rPr lang="ru-RU" b="1" dirty="0"/>
              <a:t>Менее 0,5 </a:t>
            </a:r>
            <a:r>
              <a:rPr lang="ru-RU" b="1" dirty="0" err="1"/>
              <a:t>ммоль</a:t>
            </a:r>
            <a:r>
              <a:rPr lang="ru-RU" b="1" dirty="0"/>
              <a:t>/л</a:t>
            </a:r>
            <a:r>
              <a:rPr lang="ru-RU" dirty="0"/>
              <a:t> – 24 </a:t>
            </a:r>
            <a:r>
              <a:rPr lang="ru-RU" dirty="0" err="1"/>
              <a:t>ммоль</a:t>
            </a:r>
            <a:r>
              <a:rPr lang="ru-RU" dirty="0"/>
              <a:t> в течение 6 часов, затем 0,25 </a:t>
            </a:r>
            <a:r>
              <a:rPr lang="ru-RU" dirty="0" err="1"/>
              <a:t>ммоль</a:t>
            </a:r>
            <a:r>
              <a:rPr lang="ru-RU" dirty="0"/>
              <a:t>/кг/</a:t>
            </a:r>
            <a:r>
              <a:rPr lang="ru-RU" dirty="0" err="1"/>
              <a:t>сут</a:t>
            </a:r>
            <a:r>
              <a:rPr lang="ru-RU" dirty="0"/>
              <a:t> в течение 5 суток.</a:t>
            </a:r>
          </a:p>
          <a:p>
            <a:r>
              <a:rPr lang="ru-RU" dirty="0"/>
              <a:t> 1 г - 4 мл (25%), </a:t>
            </a:r>
          </a:p>
          <a:p>
            <a:r>
              <a:rPr lang="ru-RU" dirty="0"/>
              <a:t>5 г - 20 мл (25%), </a:t>
            </a:r>
          </a:p>
          <a:p>
            <a:r>
              <a:rPr lang="ru-RU" dirty="0"/>
              <a:t>10 г - 40 мл (25%); </a:t>
            </a:r>
          </a:p>
        </p:txBody>
      </p:sp>
    </p:spTree>
    <p:extLst>
      <p:ext uri="{BB962C8B-B14F-4D97-AF65-F5344CB8AC3E}">
        <p14:creationId xmlns:p14="http://schemas.microsoft.com/office/powerpoint/2010/main" val="36384466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39721"/>
            <a:ext cx="10515600" cy="2022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39915"/>
            <a:ext cx="10515600" cy="3337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9611" y="5716317"/>
            <a:ext cx="8845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National Collaborating Centre for Acute Care. Nutrition support</a:t>
            </a:r>
            <a:r>
              <a:rPr lang="ru-RU" sz="1600" dirty="0"/>
              <a:t> </a:t>
            </a:r>
            <a:r>
              <a:rPr lang="en-US" sz="1600" dirty="0"/>
              <a:t>in adults: Oral nutrition support, enteral tube feeding and parenteral</a:t>
            </a:r>
          </a:p>
          <a:p>
            <a:r>
              <a:rPr lang="en-US" sz="1600" dirty="0"/>
              <a:t>nutrition. https://www.nice.org.uk/guidance/cg32/chapter/1-Guidance#what-to-give-in-hospital-and-the-community. Accessed</a:t>
            </a:r>
            <a:r>
              <a:rPr lang="ru-RU" sz="1600" dirty="0"/>
              <a:t> </a:t>
            </a:r>
            <a:r>
              <a:rPr lang="en-US" sz="1600" dirty="0"/>
              <a:t>November 23, 2019</a:t>
            </a:r>
            <a:r>
              <a:rPr lang="en-US" sz="1600" dirty="0">
                <a:latin typeface="Freestyle Script" panose="030804020302050B0404" pitchFamily="66" charset="0"/>
              </a:rPr>
              <a:t>.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446994"/>
            <a:ext cx="10515600" cy="178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Максимальная нагрузка 10 ккал\кг\сутки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При крайне высоком риске- 5 ккал\кг\сутки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Постепенное увеличение с 4 по 7 сутки</a:t>
            </a:r>
          </a:p>
        </p:txBody>
      </p:sp>
    </p:spTree>
    <p:extLst>
      <p:ext uri="{BB962C8B-B14F-4D97-AF65-F5344CB8AC3E}">
        <p14:creationId xmlns:p14="http://schemas.microsoft.com/office/powerpoint/2010/main" val="264296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4829" cy="1325563"/>
          </a:xfrm>
        </p:spPr>
        <p:txBody>
          <a:bodyPr/>
          <a:lstStyle/>
          <a:p>
            <a:r>
              <a:rPr lang="ru-RU" b="1" dirty="0" err="1">
                <a:solidFill>
                  <a:srgbClr val="380CB4"/>
                </a:solidFill>
              </a:rPr>
              <a:t>Гипофосфатемия</a:t>
            </a:r>
            <a:r>
              <a:rPr lang="ru-RU" b="1" dirty="0">
                <a:solidFill>
                  <a:srgbClr val="380CB4"/>
                </a:solidFill>
              </a:rPr>
              <a:t> в послеоперационном периоде:  </a:t>
            </a:r>
            <a:r>
              <a:rPr lang="ru-RU" sz="3600" b="1" dirty="0">
                <a:solidFill>
                  <a:srgbClr val="380CB4"/>
                </a:solidFill>
              </a:rPr>
              <a:t>российские данные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3355067"/>
            <a:ext cx="10515600" cy="3170237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10%- до начала парентерального питания</a:t>
            </a:r>
          </a:p>
          <a:p>
            <a:r>
              <a:rPr lang="ru-RU" sz="3600" dirty="0"/>
              <a:t>42%-развилась на фоне полного парентерального питания</a:t>
            </a:r>
          </a:p>
          <a:p>
            <a:r>
              <a:rPr lang="ru-RU" sz="3600" dirty="0"/>
              <a:t>80%- легкая </a:t>
            </a:r>
            <a:r>
              <a:rPr lang="ru-RU" sz="3600" dirty="0" err="1"/>
              <a:t>гипофосфатемия</a:t>
            </a:r>
            <a:endParaRPr lang="ru-RU" sz="3600" dirty="0"/>
          </a:p>
          <a:p>
            <a:endParaRPr lang="ru-RU" dirty="0"/>
          </a:p>
          <a:p>
            <a:pPr marL="0" indent="0" algn="r">
              <a:buNone/>
            </a:pPr>
            <a:r>
              <a:rPr lang="ru-RU" i="1" dirty="0">
                <a:latin typeface="Gabriola" panose="04040605051002020D02" pitchFamily="82" charset="0"/>
              </a:rPr>
              <a:t>(</a:t>
            </a:r>
            <a:r>
              <a:rPr lang="ru-RU" i="1" dirty="0" err="1">
                <a:latin typeface="Gabriola" panose="04040605051002020D02" pitchFamily="82" charset="0"/>
              </a:rPr>
              <a:t>Ярошецкий</a:t>
            </a:r>
            <a:r>
              <a:rPr lang="ru-RU" i="1" dirty="0">
                <a:latin typeface="Gabriola" panose="04040605051002020D02" pitchFamily="82" charset="0"/>
              </a:rPr>
              <a:t> А.И. с соавторами,2013-14)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1944915" y="2182813"/>
            <a:ext cx="9408884" cy="823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/>
              <a:t>40 пациентов хирургического ОРИТ</a:t>
            </a:r>
          </a:p>
        </p:txBody>
      </p:sp>
    </p:spTree>
    <p:extLst>
      <p:ext uri="{BB962C8B-B14F-4D97-AF65-F5344CB8AC3E}">
        <p14:creationId xmlns:p14="http://schemas.microsoft.com/office/powerpoint/2010/main" val="27659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66" y="791502"/>
            <a:ext cx="10515600" cy="1777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566" y="791501"/>
            <a:ext cx="10515600" cy="17098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6102" y="5818782"/>
            <a:ext cx="10293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Boland K, Solanki D, O’Hanlon C. Prevention and Treatment of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Refeeding Syndrome in the Acute Care Setting. 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https://www.irspen.ie/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wp</a:t>
            </a:r>
            <a:r>
              <a:rPr lang="en-US" sz="1600" dirty="0">
                <a:solidFill>
                  <a:schemeClr val="tx2"/>
                </a:solidFill>
              </a:rPr>
              <a:t>-content/uploads/2014/10/IrSPEN_Guideline_Document_No1.</a:t>
            </a:r>
          </a:p>
          <a:p>
            <a:r>
              <a:rPr lang="en-US" sz="1600" dirty="0">
                <a:solidFill>
                  <a:schemeClr val="tx2"/>
                </a:solidFill>
              </a:rPr>
              <a:t>pdf. Published 2014. Accessed August 7, 2018.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446994"/>
            <a:ext cx="10515600" cy="178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Умеренный риск-20 ккал\кг\сутки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Высокий риск 10 ккал\кг\сутки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При крайне высоком риске- 5 ккал\кг\сутки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Постепенное увеличение –по клинике</a:t>
            </a:r>
          </a:p>
        </p:txBody>
      </p:sp>
    </p:spTree>
    <p:extLst>
      <p:ext uri="{BB962C8B-B14F-4D97-AF65-F5344CB8AC3E}">
        <p14:creationId xmlns:p14="http://schemas.microsoft.com/office/powerpoint/2010/main" val="26098384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4" y="717822"/>
            <a:ext cx="10515599" cy="24132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0085" y="5885403"/>
            <a:ext cx="1046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Hamilton A AK. CNSG East Cheshire NHS Trust Guidelines for</a:t>
            </a:r>
            <a:r>
              <a:rPr lang="ru-RU" sz="1600" i="1" dirty="0"/>
              <a:t> </a:t>
            </a:r>
            <a:r>
              <a:rPr lang="en-US" sz="1600" i="1" dirty="0"/>
              <a:t>Prevention </a:t>
            </a:r>
            <a:r>
              <a:rPr lang="en-US" sz="1600" i="1" dirty="0" err="1"/>
              <a:t>andManagement</a:t>
            </a:r>
            <a:r>
              <a:rPr lang="en-US" sz="1600" i="1" dirty="0"/>
              <a:t> of Refeeding Syndrome in Adults. http:</a:t>
            </a:r>
            <a:r>
              <a:rPr lang="ru-RU" sz="1600" i="1" dirty="0"/>
              <a:t> </a:t>
            </a:r>
            <a:r>
              <a:rPr lang="en-US" sz="1600" i="1" dirty="0"/>
              <a:t>//www.eastcheshire.nhs.uk/About-The-</a:t>
            </a:r>
            <a:r>
              <a:rPr lang="ru-RU" sz="1600" i="1" dirty="0"/>
              <a:t> </a:t>
            </a:r>
            <a:r>
              <a:rPr lang="en-US" sz="1600" i="1" dirty="0"/>
              <a:t>Trust/policies/N/Nutrition%</a:t>
            </a:r>
            <a:r>
              <a:rPr lang="ru-RU" sz="1600" i="1" dirty="0"/>
              <a:t> </a:t>
            </a:r>
            <a:r>
              <a:rPr lang="en-US" sz="1600" i="1" dirty="0"/>
              <a:t>20-</a:t>
            </a:r>
            <a:r>
              <a:rPr lang="ru-RU" sz="1600" i="1" dirty="0"/>
              <a:t> </a:t>
            </a:r>
            <a:r>
              <a:rPr lang="en-US" sz="1600" i="1" dirty="0"/>
              <a:t>20Refeeding%20Syndrome%20Guidelines%20ECT2366.pdf.Accessed August 7, 2018.</a:t>
            </a:r>
            <a:endParaRPr lang="ru-RU" sz="1600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69963" y="3383280"/>
            <a:ext cx="10515600" cy="207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Умеренный риск-50% от потребности со 2 суток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Высокий риск 10 ккал\кг\сутки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При крайне высоком риске- 5 ккал\кг\сутки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Постепенное увеличение –с 4 по 7 сутки </a:t>
            </a:r>
            <a:r>
              <a:rPr lang="ru-RU" sz="2000" dirty="0">
                <a:solidFill>
                  <a:srgbClr val="FFFF00"/>
                </a:solidFill>
              </a:rPr>
              <a:t>при высоком и крайнем риске</a:t>
            </a:r>
          </a:p>
        </p:txBody>
      </p:sp>
    </p:spTree>
    <p:extLst>
      <p:ext uri="{BB962C8B-B14F-4D97-AF65-F5344CB8AC3E}">
        <p14:creationId xmlns:p14="http://schemas.microsoft.com/office/powerpoint/2010/main" val="35317485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00CC"/>
                </a:solidFill>
              </a:rPr>
              <a:t>Энтеральное</a:t>
            </a:r>
            <a:r>
              <a:rPr lang="ru-RU" b="1" dirty="0">
                <a:solidFill>
                  <a:srgbClr val="0000CC"/>
                </a:solidFill>
              </a:rPr>
              <a:t> питание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100 мл смеси </a:t>
            </a:r>
            <a:br>
              <a:rPr lang="ru-RU" dirty="0"/>
            </a:br>
            <a:r>
              <a:rPr lang="ru-RU" dirty="0"/>
              <a:t>типа Энергия или Энергия </a:t>
            </a:r>
            <a:r>
              <a:rPr lang="ru-RU" dirty="0" err="1"/>
              <a:t>Файбер</a:t>
            </a:r>
            <a:r>
              <a:rPr lang="ru-RU" dirty="0"/>
              <a:t/>
            </a:r>
            <a:br>
              <a:rPr lang="ru-RU" dirty="0"/>
            </a:br>
            <a:endParaRPr lang="ru-RU" sz="3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81290884"/>
              </p:ext>
            </p:extLst>
          </p:nvPr>
        </p:nvGraphicFramePr>
        <p:xfrm>
          <a:off x="1534585" y="2438400"/>
          <a:ext cx="9913259" cy="3512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0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Продукт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K</a:t>
                      </a:r>
                      <a:r>
                        <a:rPr lang="en-US" sz="3200" dirty="0">
                          <a:effectLst/>
                        </a:rPr>
                        <a:t>,</a:t>
                      </a:r>
                      <a:r>
                        <a:rPr lang="ru-RU" sz="3200" dirty="0">
                          <a:effectLst/>
                        </a:rPr>
                        <a:t> мг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Mg</a:t>
                      </a:r>
                      <a:r>
                        <a:rPr lang="en-US" sz="3200" dirty="0">
                          <a:effectLst/>
                        </a:rPr>
                        <a:t>,</a:t>
                      </a:r>
                      <a:r>
                        <a:rPr lang="ru-RU" sz="3200" dirty="0">
                          <a:effectLst/>
                        </a:rPr>
                        <a:t> мг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P</a:t>
                      </a:r>
                      <a:r>
                        <a:rPr lang="en-US" sz="3200" dirty="0">
                          <a:effectLst/>
                        </a:rPr>
                        <a:t>,</a:t>
                      </a:r>
                      <a:r>
                        <a:rPr lang="ru-RU" sz="3200" dirty="0">
                          <a:effectLst/>
                        </a:rPr>
                        <a:t> мг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B1,</a:t>
                      </a:r>
                      <a:r>
                        <a:rPr lang="en-US" sz="3200" baseline="0" dirty="0">
                          <a:effectLst/>
                        </a:rPr>
                        <a:t> </a:t>
                      </a:r>
                      <a:r>
                        <a:rPr lang="ru-RU" sz="3200" dirty="0">
                          <a:effectLst/>
                        </a:rPr>
                        <a:t>мг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Диета</a:t>
                      </a:r>
                      <a:r>
                        <a:rPr lang="ru-RU" sz="3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+mn-lt"/>
                        </a:rPr>
                        <a:t>225</a:t>
                      </a:r>
                      <a:endParaRPr lang="ru-RU" sz="3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+mn-lt"/>
                        </a:rPr>
                        <a:t>30</a:t>
                      </a:r>
                      <a:endParaRPr lang="ru-RU" sz="3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+mn-lt"/>
                        </a:rPr>
                        <a:t>98</a:t>
                      </a:r>
                      <a:endParaRPr lang="ru-RU" sz="3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Диета Б</a:t>
                      </a: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+mn-lt"/>
                        </a:rPr>
                        <a:t>190</a:t>
                      </a:r>
                      <a:endParaRPr lang="ru-RU" sz="3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  <a:latin typeface="+mn-lt"/>
                        </a:rPr>
                        <a:t>18</a:t>
                      </a:r>
                      <a:endParaRPr lang="ru-RU" sz="32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+mn-lt"/>
                        </a:rPr>
                        <a:t>80</a:t>
                      </a:r>
                      <a:endParaRPr lang="ru-RU" sz="3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993452"/>
      </p:ext>
    </p:extLst>
  </p:cSld>
  <p:clrMapOvr>
    <a:masterClrMapping/>
  </p:clrMapOvr>
  <p:transition spd="slow">
    <p:dissolv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16250-AA6C-30BF-0814-A29945F5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Соевый лецитин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3A9DEF0A-E673-9B48-7FBB-FF25AC636203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6FF11E-78C6-CA94-4FDA-FA76FFC9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92" y="1450252"/>
            <a:ext cx="7913234" cy="364794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886C2AC-FB12-A935-6538-CA6CE776249C}"/>
              </a:ext>
            </a:extLst>
          </p:cNvPr>
          <p:cNvCxnSpPr>
            <a:cxnSpLocks/>
          </p:cNvCxnSpPr>
          <p:nvPr/>
        </p:nvCxnSpPr>
        <p:spPr>
          <a:xfrm>
            <a:off x="2636892" y="4075113"/>
            <a:ext cx="79781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561BAA-7F30-D61C-7E05-6D24A9A1A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197" y="459514"/>
            <a:ext cx="857370" cy="9716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435ED2-16EE-22F6-4523-686A90ED6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62" y="459514"/>
            <a:ext cx="819264" cy="9907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877B3F-4735-47DB-97E9-E656F87D6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837" y="5407748"/>
            <a:ext cx="1066949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95644"/>
      </p:ext>
    </p:extLst>
  </p:cSld>
  <p:clrMapOvr>
    <a:masterClrMapping/>
  </p:clrMapOvr>
  <p:transition spd="slow">
    <p:dissolv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>
                <a:solidFill>
                  <a:srgbClr val="FF0000"/>
                </a:solidFill>
              </a:rPr>
              <a:t>Важные составляющие контейнера</a:t>
            </a:r>
            <a:endParaRPr lang="ru-RU" altLang="ru-RU" sz="4000" dirty="0">
              <a:solidFill>
                <a:srgbClr val="FF0000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0413" y="1557338"/>
            <a:ext cx="9475787" cy="53006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ru-RU" altLang="ru-RU" sz="1800" i="1" dirty="0"/>
          </a:p>
          <a:p>
            <a:pPr marL="0" indent="0"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Фосфаты</a:t>
            </a:r>
            <a:r>
              <a:rPr lang="en-US" altLang="ru-RU" b="1" dirty="0">
                <a:solidFill>
                  <a:srgbClr val="FF0000"/>
                </a:solidFill>
              </a:rPr>
              <a:t>- </a:t>
            </a:r>
            <a:r>
              <a:rPr lang="ru-RU" altLang="ru-RU" b="1" dirty="0">
                <a:solidFill>
                  <a:srgbClr val="FF0000"/>
                </a:solidFill>
              </a:rPr>
              <a:t>лучший метод профилактики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ru-RU" sz="2000" b="1" dirty="0">
                <a:solidFill>
                  <a:srgbClr val="FF0000"/>
                </a:solidFill>
              </a:rPr>
              <a:t>“Refeeding syndrome</a:t>
            </a:r>
            <a:r>
              <a:rPr lang="en-US" altLang="ru-RU" sz="2000" b="1" dirty="0">
                <a:solidFill>
                  <a:srgbClr val="A53010"/>
                </a:solidFill>
              </a:rPr>
              <a:t>” </a:t>
            </a:r>
            <a:endParaRPr lang="ru-RU" altLang="ru-RU" sz="2000" b="1" dirty="0">
              <a:solidFill>
                <a:srgbClr val="A5301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800" dirty="0"/>
              <a:t>Натрий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rgbClr val="FF0000"/>
                </a:solidFill>
              </a:rPr>
              <a:t>Калий</a:t>
            </a:r>
            <a:r>
              <a:rPr lang="ru-RU" altLang="ru-RU" sz="2800" dirty="0"/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800" dirty="0"/>
              <a:t>Кальций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rgbClr val="FF0000"/>
                </a:solidFill>
              </a:rPr>
              <a:t>Магний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800" dirty="0"/>
              <a:t>Хлориды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800" dirty="0"/>
              <a:t>Ацетат</a:t>
            </a:r>
            <a:endParaRPr lang="en-US" altLang="ru-RU" sz="2800" dirty="0"/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800" dirty="0"/>
              <a:t>Цинк</a:t>
            </a:r>
          </a:p>
        </p:txBody>
      </p:sp>
    </p:spTree>
    <p:extLst>
      <p:ext uri="{BB962C8B-B14F-4D97-AF65-F5344CB8AC3E}">
        <p14:creationId xmlns:p14="http://schemas.microsoft.com/office/powerpoint/2010/main" val="3427805506"/>
      </p:ext>
    </p:extLst>
  </p:cSld>
  <p:clrMapOvr>
    <a:masterClrMapping/>
  </p:clrMapOvr>
  <p:transition spd="slow">
    <p:dissolv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49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485343"/>
              </p:ext>
            </p:extLst>
          </p:nvPr>
        </p:nvGraphicFramePr>
        <p:xfrm>
          <a:off x="860425" y="134938"/>
          <a:ext cx="10315575" cy="6723067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4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1118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периферия</a:t>
                      </a:r>
                      <a:endParaRPr kumimoji="0" lang="de-DE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центральный</a:t>
                      </a:r>
                      <a:endParaRPr kumimoji="0" lang="da-DK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центральный</a:t>
                      </a:r>
                      <a:endParaRPr kumimoji="0" lang="da-DK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Обьем</a:t>
                      </a: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мл</a:t>
                      </a: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</a:rPr>
                        <a:t>)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1875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1875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1875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Аминокислоты</a:t>
                      </a:r>
                      <a:r>
                        <a:rPr kumimoji="0" lang="da-DK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kumimoji="0" lang="da-DK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</a:rPr>
                        <a:t>)</a:t>
                      </a:r>
                      <a:endParaRPr kumimoji="0" lang="da-DK" altLang="ru-RU" sz="3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da-DK" altLang="ru-RU" sz="3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da-DK" altLang="ru-RU" sz="3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da-DK" altLang="ru-RU" sz="3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da-DK" altLang="ru-RU" sz="3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da-DK" altLang="ru-RU" sz="3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da-DK" altLang="ru-RU" sz="3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da-DK" altLang="ru-RU" sz="3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kumimoji="0" lang="da-DK" altLang="ru-RU" sz="3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kumimoji="0" lang="da-DK" altLang="ru-RU" sz="3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Азот</a:t>
                      </a: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</a:rPr>
                        <a:t>)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kumimoji="0" lang="de-DE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8.6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11.4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6.8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Глюкоза</a:t>
                      </a: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</a:rPr>
                        <a:t>)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Липиды</a:t>
                      </a: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</a:rPr>
                        <a:t>)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7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Общая энергия</a:t>
                      </a: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ккал</a:t>
                      </a: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</a:rPr>
                        <a:t>)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955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1435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1910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1265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2530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1475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2215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2950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Осмолярность</a:t>
                      </a: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мосмоль\л</a:t>
                      </a:r>
                      <a:r>
                        <a:rPr kumimoji="0" lang="da-DK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</a:rPr>
                        <a:t>)</a:t>
                      </a:r>
                      <a:endParaRPr kumimoji="0" lang="da-DK" altLang="ru-RU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1215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1215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1215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1545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1545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1545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 gridSpan="10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Электролиты</a:t>
                      </a:r>
                      <a:r>
                        <a:rPr kumimoji="0" lang="de-DE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(mmol)</a:t>
                      </a:r>
                      <a:endParaRPr kumimoji="0" lang="de-DE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Натрий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100.5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Калий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52.5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70.5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Кальций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Магний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Фосфаты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22.5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da-DK" altLang="ru-RU" sz="3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Хлориды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67.5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цетат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67.5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Цинк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0.045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0.045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D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kumimoji="0" lang="da-DK" altLang="ru-RU" sz="29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a-DK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RotisSansSerif ExtraBold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kumimoji="0" lang="da-DK" alt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60425" y="4572000"/>
            <a:ext cx="10315575" cy="13192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11374"/>
      </p:ext>
    </p:extLst>
  </p:cSld>
  <p:clrMapOvr>
    <a:masterClrMapping/>
  </p:clrMapOvr>
  <p:transition spd="slow">
    <p:dissolv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80CB4"/>
                </a:solidFill>
              </a:rPr>
              <a:t>Меры по предотвращению развития РФС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Скрининг  и риск развития БЭН  недоедания должен проводиться медицинскими работниками, имеющими соответствующие навыки и подготовку.</a:t>
            </a:r>
          </a:p>
          <a:p>
            <a:r>
              <a:rPr lang="ru-RU" dirty="0"/>
              <a:t>Все госпитализированные пациенты при поступлении и все амбулаторные пациенты при их первом посещении клиники должны быть обследованы. </a:t>
            </a:r>
            <a:r>
              <a:rPr lang="ru-RU" sz="3800" dirty="0">
                <a:solidFill>
                  <a:srgbClr val="0000CC"/>
                </a:solidFill>
              </a:rPr>
              <a:t>Скрининг следует повторять еженедельно для стационарных пациентов и амбулаторных пациентов</a:t>
            </a:r>
          </a:p>
          <a:p>
            <a:r>
              <a:rPr lang="ru-RU" dirty="0"/>
              <a:t>Отделения больниц, которые определяют группы пациентов с низким риском БЭН, могут отказаться от скрининга этих групп..</a:t>
            </a:r>
          </a:p>
          <a:p>
            <a:r>
              <a:rPr lang="ru-RU" dirty="0"/>
              <a:t>Пациенты в домах престарелых должны проходить обследование при поступлении и при возникновении клинических сомнений .</a:t>
            </a:r>
          </a:p>
          <a:p>
            <a:r>
              <a:rPr lang="ru-RU" dirty="0"/>
              <a:t>Скрининг должен проводиться при первичной регистрации в кабинете общей практики и при наличии клинических опасений . </a:t>
            </a:r>
          </a:p>
        </p:txBody>
      </p:sp>
    </p:spTree>
    <p:extLst>
      <p:ext uri="{BB962C8B-B14F-4D97-AF65-F5344CB8AC3E}">
        <p14:creationId xmlns:p14="http://schemas.microsoft.com/office/powerpoint/2010/main" val="5352897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380CB4"/>
                </a:solidFill>
              </a:rPr>
              <a:t>Шкала </a:t>
            </a:r>
            <a:r>
              <a:rPr lang="en-US" sz="3600" b="1" dirty="0">
                <a:solidFill>
                  <a:srgbClr val="380CB4"/>
                </a:solidFill>
              </a:rPr>
              <a:t>MUST</a:t>
            </a:r>
            <a:endParaRPr lang="ru-RU" sz="3600" b="1" dirty="0">
              <a:solidFill>
                <a:srgbClr val="380CB4"/>
              </a:solidFill>
            </a:endParaRP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773239"/>
            <a:ext cx="9259888" cy="4845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400" b="1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1800" b="1" dirty="0">
                <a:solidFill>
                  <a:srgbClr val="380CB4"/>
                </a:solidFill>
              </a:rPr>
              <a:t>1) </a:t>
            </a:r>
            <a:r>
              <a:rPr lang="ru-RU" sz="1800" b="1" u="sng" dirty="0">
                <a:solidFill>
                  <a:srgbClr val="380CB4"/>
                </a:solidFill>
              </a:rPr>
              <a:t>ИМТ (кг/м2)</a:t>
            </a:r>
            <a:endParaRPr lang="ru-RU" sz="1800" dirty="0">
              <a:solidFill>
                <a:srgbClr val="380CB4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800" dirty="0"/>
              <a:t>Более 20- 	</a:t>
            </a:r>
            <a:r>
              <a:rPr lang="en-US" sz="1800" dirty="0"/>
              <a:t>	</a:t>
            </a:r>
            <a:r>
              <a:rPr lang="ru-RU" sz="1800" dirty="0"/>
              <a:t>0 баллов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800" dirty="0"/>
              <a:t>18,5-20 – 		1 балл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800" dirty="0"/>
              <a:t>Менее 18,5 – 	2 балла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1800" b="1" dirty="0">
              <a:solidFill>
                <a:srgbClr val="380CB4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380CB4"/>
                </a:solidFill>
              </a:rPr>
              <a:t>2) </a:t>
            </a:r>
            <a:r>
              <a:rPr lang="ru-RU" sz="1800" b="1" u="sng" dirty="0">
                <a:solidFill>
                  <a:srgbClr val="380CB4"/>
                </a:solidFill>
              </a:rPr>
              <a:t>Потеря массы тела   за последние 3-6 месяцев</a:t>
            </a:r>
            <a:endParaRPr lang="ru-RU" sz="1800" b="1" dirty="0">
              <a:solidFill>
                <a:srgbClr val="380CB4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800" dirty="0"/>
              <a:t>Менее 5 %-   	 0 баллов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800" dirty="0"/>
              <a:t>5-10%- 		</a:t>
            </a:r>
            <a:r>
              <a:rPr lang="en-US" sz="1800" dirty="0"/>
              <a:t> </a:t>
            </a:r>
            <a:r>
              <a:rPr lang="ru-RU" sz="1800" dirty="0"/>
              <a:t>1 балл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800" dirty="0"/>
              <a:t>Более 10%- 	</a:t>
            </a:r>
            <a:r>
              <a:rPr lang="en-US" sz="1800" dirty="0"/>
              <a:t> </a:t>
            </a:r>
            <a:r>
              <a:rPr lang="ru-RU" sz="1800" dirty="0"/>
              <a:t>2 балла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sz="18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1800" dirty="0"/>
              <a:t>3) </a:t>
            </a:r>
            <a:r>
              <a:rPr lang="ru-RU" sz="1800" b="1" u="sng" dirty="0">
                <a:solidFill>
                  <a:srgbClr val="380CB4"/>
                </a:solidFill>
              </a:rPr>
              <a:t>Добавляется 2 балла</a:t>
            </a:r>
            <a:r>
              <a:rPr lang="ru-RU" sz="1800" dirty="0">
                <a:solidFill>
                  <a:srgbClr val="380CB4"/>
                </a:solidFill>
              </a:rPr>
              <a:t>, </a:t>
            </a:r>
            <a:r>
              <a:rPr lang="ru-RU" sz="1800" dirty="0"/>
              <a:t>если у больного в течение 5 и более дней было или ожидается снижение нормального приема пищи</a:t>
            </a:r>
            <a:endParaRPr lang="ru-RU" sz="1800" b="1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800" b="1" dirty="0"/>
              <a:t>ИТОГО ………………….баллов</a:t>
            </a:r>
            <a:endParaRPr lang="en-US" sz="1800" b="1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en-US" sz="1000" i="1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1400" i="1" dirty="0"/>
              <a:t>1 балл –  риск средней степени: повторный скрининг 1 раз в неделю в стационаре </a:t>
            </a:r>
            <a:endParaRPr lang="ru-RU" sz="1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1400" i="1" dirty="0"/>
              <a:t>или 1 раз в месяц </a:t>
            </a:r>
            <a:r>
              <a:rPr lang="ru-RU" sz="1400" i="1" dirty="0" err="1"/>
              <a:t>амбулаторно</a:t>
            </a:r>
            <a:r>
              <a:rPr lang="ru-RU" sz="1400" i="1" dirty="0"/>
              <a:t>. Пищевой дневник в течение 3 суток.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1400" i="1" dirty="0"/>
              <a:t>2 балла – высокая степень риска развития истощения: повторный скрининг 1 раз в  неделю в стационаре или 1 </a:t>
            </a:r>
            <a:r>
              <a:rPr lang="ru-RU" sz="1400" i="1" dirty="0" err="1"/>
              <a:t>ра</a:t>
            </a:r>
            <a:r>
              <a:rPr lang="en-US" sz="1400" i="1" dirty="0"/>
              <a:t> </a:t>
            </a:r>
            <a:r>
              <a:rPr lang="ru-RU" sz="1400" i="1" dirty="0"/>
              <a:t>в месяц </a:t>
            </a:r>
            <a:r>
              <a:rPr lang="ru-RU" sz="1400" i="1" dirty="0" err="1"/>
              <a:t>амбулаторно</a:t>
            </a:r>
            <a:r>
              <a:rPr lang="ru-RU" sz="1400" i="1" dirty="0"/>
              <a:t>,</a:t>
            </a:r>
            <a:r>
              <a:rPr lang="en-US" sz="1400" i="1" dirty="0"/>
              <a:t> </a:t>
            </a:r>
            <a:r>
              <a:rPr lang="ru-RU" sz="1400" i="1" dirty="0"/>
              <a:t> составление                     программы </a:t>
            </a:r>
            <a:r>
              <a:rPr lang="ru-RU" sz="1400" i="1" dirty="0" err="1"/>
              <a:t>нутриционной</a:t>
            </a:r>
            <a:r>
              <a:rPr lang="ru-RU" sz="1400" i="1" dirty="0"/>
              <a:t> поддержки, контроль за белковым и               энергетическим  балансом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9492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209800" y="260350"/>
            <a:ext cx="7772400" cy="865188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380CB4"/>
                </a:solidFill>
              </a:rPr>
              <a:t>ESMO nutrition 2008</a:t>
            </a:r>
            <a:r>
              <a:rPr lang="ru-RU" dirty="0">
                <a:solidFill>
                  <a:srgbClr val="380CB4"/>
                </a:solidFill>
              </a:rPr>
              <a:t> (</a:t>
            </a:r>
            <a:r>
              <a:rPr lang="en-US" dirty="0">
                <a:solidFill>
                  <a:srgbClr val="380CB4"/>
                </a:solidFill>
              </a:rPr>
              <a:t>MST)</a:t>
            </a:r>
            <a:endParaRPr lang="ru-RU" dirty="0">
              <a:solidFill>
                <a:srgbClr val="380CB4"/>
              </a:solidFill>
            </a:endParaRPr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2209800" y="1052514"/>
            <a:ext cx="7772400" cy="50434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sz="1800" b="1" dirty="0">
                <a:solidFill>
                  <a:srgbClr val="380CB4"/>
                </a:solidFill>
              </a:rPr>
              <a:t>А) Отметили ли Вы (самопроизвольное, спонтанное) снижение массы тела за последнее время ?</a:t>
            </a:r>
          </a:p>
          <a:p>
            <a:pPr>
              <a:defRPr/>
            </a:pPr>
            <a:r>
              <a:rPr lang="ru-RU" sz="1800" dirty="0"/>
              <a:t>Нет – 0 баллов</a:t>
            </a:r>
          </a:p>
          <a:p>
            <a:pPr>
              <a:defRPr/>
            </a:pPr>
            <a:r>
              <a:rPr lang="ru-RU" sz="1800" dirty="0"/>
              <a:t>Да – 2 балла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380CB4"/>
                </a:solidFill>
              </a:rPr>
              <a:t>Б) Если ДА, то на сколько?</a:t>
            </a:r>
          </a:p>
          <a:p>
            <a:pPr>
              <a:defRPr/>
            </a:pPr>
            <a:r>
              <a:rPr lang="ru-RU" sz="1800" dirty="0"/>
              <a:t>1 – 5 кг – 1 балл</a:t>
            </a:r>
          </a:p>
          <a:p>
            <a:pPr>
              <a:defRPr/>
            </a:pPr>
            <a:r>
              <a:rPr lang="ru-RU" sz="1800" dirty="0"/>
              <a:t>6 – 10 кг – 2 балла</a:t>
            </a:r>
          </a:p>
          <a:p>
            <a:pPr>
              <a:defRPr/>
            </a:pPr>
            <a:r>
              <a:rPr lang="ru-RU" sz="1800" dirty="0"/>
              <a:t>11 – 15 кг – 3 балла</a:t>
            </a:r>
          </a:p>
          <a:p>
            <a:pPr>
              <a:defRPr/>
            </a:pPr>
            <a:r>
              <a:rPr lang="ru-RU" sz="1800" dirty="0"/>
              <a:t>Более 15 кг – 4 балла</a:t>
            </a:r>
          </a:p>
          <a:p>
            <a:pPr>
              <a:defRPr/>
            </a:pPr>
            <a:r>
              <a:rPr lang="ru-RU" sz="1800" dirty="0"/>
              <a:t>Неизвестно – 2 балла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380CB4"/>
                </a:solidFill>
              </a:rPr>
              <a:t>В) Снижен ли у Вас аппетит и как следствие, объема питания?</a:t>
            </a:r>
          </a:p>
          <a:p>
            <a:pPr>
              <a:defRPr/>
            </a:pPr>
            <a:r>
              <a:rPr lang="ru-RU" sz="1800" dirty="0"/>
              <a:t>Нет – 0 баллов</a:t>
            </a:r>
          </a:p>
          <a:p>
            <a:pPr>
              <a:defRPr/>
            </a:pPr>
            <a:r>
              <a:rPr lang="ru-RU" sz="1800" dirty="0"/>
              <a:t>Да – 1 балл</a:t>
            </a:r>
          </a:p>
          <a:p>
            <a:pPr>
              <a:defRPr/>
            </a:pPr>
            <a:r>
              <a:rPr lang="ru-RU" sz="1800" dirty="0"/>
              <a:t>Г) ОЦЕНКА: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380CB4"/>
                </a:solidFill>
              </a:rPr>
              <a:t>&gt; 2 баллов – показана </a:t>
            </a:r>
            <a:r>
              <a:rPr lang="ru-RU" sz="1800" b="1" dirty="0" err="1">
                <a:solidFill>
                  <a:srgbClr val="380CB4"/>
                </a:solidFill>
              </a:rPr>
              <a:t>нутритивная</a:t>
            </a:r>
            <a:r>
              <a:rPr lang="ru-RU" sz="1800" b="1" dirty="0">
                <a:solidFill>
                  <a:srgbClr val="380CB4"/>
                </a:solidFill>
              </a:rPr>
              <a:t> поддержка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380CB4"/>
                </a:solidFill>
              </a:rPr>
              <a:t>0-2 баллов – не показана </a:t>
            </a:r>
            <a:r>
              <a:rPr lang="ru-RU" sz="1800" b="1" dirty="0" err="1">
                <a:solidFill>
                  <a:srgbClr val="380CB4"/>
                </a:solidFill>
              </a:rPr>
              <a:t>нутритивная</a:t>
            </a:r>
            <a:r>
              <a:rPr lang="ru-RU" sz="1800" b="1" dirty="0">
                <a:solidFill>
                  <a:srgbClr val="380CB4"/>
                </a:solidFill>
              </a:rPr>
              <a:t> поддержка, проводит</a:t>
            </a:r>
            <a:r>
              <a:rPr lang="en-US" sz="1800" b="1" dirty="0">
                <a:solidFill>
                  <a:srgbClr val="380CB4"/>
                </a:solidFill>
              </a:rPr>
              <a:t>c</a:t>
            </a:r>
            <a:r>
              <a:rPr lang="ru-RU" sz="1800" b="1" dirty="0">
                <a:solidFill>
                  <a:srgbClr val="380CB4"/>
                </a:solidFill>
              </a:rPr>
              <a:t>я мониторинг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0087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174" y="57551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341BD"/>
                </a:solidFill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831" y="5038760"/>
            <a:ext cx="10515600" cy="36384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Картинки по запросу НИИ алмазова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41" y="1633929"/>
            <a:ext cx="6665180" cy="487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08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4973</Words>
  <Application>Microsoft Office PowerPoint</Application>
  <PresentationFormat>Широкоэкранный</PresentationFormat>
  <Paragraphs>845</Paragraphs>
  <Slides>99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99</vt:i4>
      </vt:variant>
    </vt:vector>
  </HeadingPairs>
  <TitlesOfParts>
    <vt:vector size="122" baseType="lpstr">
      <vt:lpstr>Arial</vt:lpstr>
      <vt:lpstr>Arial Unicode MS</vt:lpstr>
      <vt:lpstr>Bradley Hand ITC</vt:lpstr>
      <vt:lpstr>Calibri</vt:lpstr>
      <vt:lpstr>Calibri Light</vt:lpstr>
      <vt:lpstr>Footlight MT Light</vt:lpstr>
      <vt:lpstr>Freestyle Script</vt:lpstr>
      <vt:lpstr>Gabriola</vt:lpstr>
      <vt:lpstr>Helvetica</vt:lpstr>
      <vt:lpstr>Mistral</vt:lpstr>
      <vt:lpstr>MV Boli</vt:lpstr>
      <vt:lpstr>Myanmar Text</vt:lpstr>
      <vt:lpstr>RotisSansSerif ExtraBold</vt:lpstr>
      <vt:lpstr>Segoe Script</vt:lpstr>
      <vt:lpstr>Times</vt:lpstr>
      <vt:lpstr>Times New Roman</vt:lpstr>
      <vt:lpstr>Times-Italic</vt:lpstr>
      <vt:lpstr>TimesNewRomanMTStd</vt:lpstr>
      <vt:lpstr>Times-Roman</vt:lpstr>
      <vt:lpstr>URWPalladioL-Roma</vt:lpstr>
      <vt:lpstr>Wingdings</vt:lpstr>
      <vt:lpstr>Wingdings 3</vt:lpstr>
      <vt:lpstr>Тема Office</vt:lpstr>
      <vt:lpstr>Рефидинг-синдром в многопрофильном стационаре:  новый взгляд на старую проблему </vt:lpstr>
      <vt:lpstr>Презентация PowerPoint</vt:lpstr>
      <vt:lpstr>Больной М, 34 лет. ТЧМТ, ушиб головного мозга, ДАП.  Длительность ИВЛ 32 дня. Рост 180 см. Масса тела 46 кг. ИМТ=14,2  Дефицит массы тела=33 кг. Пролежни крестца, пяток, затылка</vt:lpstr>
      <vt:lpstr>Рефидинг-синдром (РФС)    это комплекс жизнеугрожающих метаболических нарушений,  возникающих при возобновлении питания  у пациентов с исходной нутритивной недостаточностью.  Основным клиническим проявлением синдрома является полиорганная дисфункция</vt:lpstr>
      <vt:lpstr>Пациенты со сниженным ИМТ или отсутствием адекватного питания   за 48 часов до возобновления питания</vt:lpstr>
      <vt:lpstr>Общепринятым маркером рефидинг-синдрома  является гипофосфатемия </vt:lpstr>
      <vt:lpstr>Эпидемиология</vt:lpstr>
      <vt:lpstr>62 пациента смешанного ОРИТ Энтеральное или парентеральное начало питания Исходно пациенты не были истощены </vt:lpstr>
      <vt:lpstr>Гипофосфатемия в послеоперационном периоде:  российские данные</vt:lpstr>
      <vt:lpstr>Презентация PowerPoint</vt:lpstr>
      <vt:lpstr>Особые группы риска (1)</vt:lpstr>
      <vt:lpstr>Особые группы риска (2)</vt:lpstr>
      <vt:lpstr>Презентация PowerPoint</vt:lpstr>
      <vt:lpstr>Голодание:  патофизиология</vt:lpstr>
      <vt:lpstr>Длительное голодание</vt:lpstr>
      <vt:lpstr>Адаптационные механизмы  при длительном голодании </vt:lpstr>
      <vt:lpstr>Патогенез рефидинг-синдрома </vt:lpstr>
      <vt:lpstr>Презентация PowerPoint</vt:lpstr>
      <vt:lpstr>Патогенез Истощение запасов тиамина</vt:lpstr>
      <vt:lpstr>Тиамин (C12H17N4OS)</vt:lpstr>
      <vt:lpstr>Дефицит тиамина- поражение ЦНС </vt:lpstr>
      <vt:lpstr>Синдром Вернике — Корсакова  Потенциально фатальное неврологическое расстройство наиболее часто встречается у алкоголиков.   Алкоголь напрямую влияет на механизмы фосфорилирования/дефосфорилирования тиамина </vt:lpstr>
      <vt:lpstr>Задержка натрия и воды</vt:lpstr>
      <vt:lpstr>Неорганические фосфаты (PO4-) </vt:lpstr>
      <vt:lpstr>Презентация PowerPoint</vt:lpstr>
      <vt:lpstr>Презентация PowerPoint</vt:lpstr>
      <vt:lpstr>Презентация PowerPoint</vt:lpstr>
      <vt:lpstr>На фоне полного парентерального питания</vt:lpstr>
      <vt:lpstr>Обмен фосфора в норме </vt:lpstr>
      <vt:lpstr>Фосфор  (0,16—0,25 ммоль\кг\сутки) 1 ммоль-31 мг </vt:lpstr>
      <vt:lpstr>Рекомендации по лечению гипофосфатемии Mehanna HM, Moledina J, Travis J. Refeeding syndrome: what it is, and how to prevent and treat it. BMJ. BMJ Publishing Group; 2008;336(7659):1495–8. doi: 10.1136/bmj.a301 </vt:lpstr>
      <vt:lpstr>Актуальная масса тела , если  &lt;130% от ИдМТ   Определяемая МТ, если  &gt;130% ИдМТ  Опред. МТ =  [ИдМТ + 0.25 (актуальная МТ – идеальная МТ)] </vt:lpstr>
      <vt:lpstr>Баланс калия  ммоль калия = 39,1 мг  1 г калия = 25,6 ммоль 1 г КCl = 13,4 ммоль К+   1% раствор калия хлорида-1 литр-10 грамм-134 ммоль  </vt:lpstr>
      <vt:lpstr>Регулирует электрический потенциал клеточной мембраны, клеточный метаболизм, синтез гликогена и белка.</vt:lpstr>
      <vt:lpstr>Калий Нормальная суточная потребность в калии составляет 1 ммоль/кг (50-80 ммоль/сут) для взрослого.  Калий (K+). 1 мэкв = 39,1 мг; 1 г = 25,6 мэкв; уровень в плазме составляет 3,4—5,5 мэкв/л (у новорожденных он может быть выше).  </vt:lpstr>
      <vt:lpstr>K+ — основной катион внутриклеточной жидкости. Он участвует в поддержании ее осмоляльности и мембранного потенциала покоя.  Во внутриклеточной жидкости содержится 98% K+ (скрытое депо K+).</vt:lpstr>
      <vt:lpstr>Гипокалиемия- более частое явление, чем гиперкалиемия </vt:lpstr>
      <vt:lpstr>Гипокалиемия</vt:lpstr>
      <vt:lpstr>Гипокалемия</vt:lpstr>
      <vt:lpstr>Гипомагниемия   Норма:  0,7 до 1,05 ммоль/л.  Суточная потребность в магнии составляет   0,2 ммоль/кг или около 350-800 мг.  В 1 мл 25% раствора MgSO4 содержится 2 ммоль Мg2+   </vt:lpstr>
      <vt:lpstr>В крови 60-75% магния находится в ионизированной форме</vt:lpstr>
      <vt:lpstr>Клиника гипомагниемии</vt:lpstr>
      <vt:lpstr>Сочетание гипомагнемии с другими дисэлектролитемиями</vt:lpstr>
      <vt:lpstr>Коррекция гипомагниемии</vt:lpstr>
      <vt:lpstr>Острый протокол</vt:lpstr>
      <vt:lpstr>Rio A, Whelan K, Goff L et al. Occurrence of refeeding syndrome in adults started on artificial nutrition support: Prospective cohort study. BMJ Open. 2013;3(1):1–10. doi: 10.1136/bmjopen-2012-002173</vt:lpstr>
      <vt:lpstr>. </vt:lpstr>
      <vt:lpstr>Nutrition support for adults: oral nutrition support, enteral tube feeding and parenteral nutrition | Guidance and guidelines | NICE. 2006</vt:lpstr>
      <vt:lpstr>Презентация PowerPoint</vt:lpstr>
      <vt:lpstr>Презентация PowerPoint</vt:lpstr>
      <vt:lpstr>Клинические проявления(1)</vt:lpstr>
      <vt:lpstr>Клинические проявления(2)</vt:lpstr>
      <vt:lpstr>Клинические проявления(3)</vt:lpstr>
      <vt:lpstr>Презентация PowerPoint</vt:lpstr>
      <vt:lpstr>Презентация PowerPoint</vt:lpstr>
      <vt:lpstr>Высокий риск развития рефидинг-синдрома существует при наличии  двух из следующих факторов  (“малые” критерии): </vt:lpstr>
      <vt:lpstr>Большие критерии высокий риск развития рефидинг-синдрома существует  при наличии одного из следующих факторов </vt:lpstr>
      <vt:lpstr>Очень высокий риск развития</vt:lpstr>
      <vt:lpstr>Метаболограф для диагностики РФС</vt:lpstr>
      <vt:lpstr>Суммарный энергетический  градиент</vt:lpstr>
      <vt:lpstr>Непрямая калориметрия</vt:lpstr>
      <vt:lpstr>RQ= VCO2\VO2 респираторный коэффициент</vt:lpstr>
      <vt:lpstr>Anorexia Nervosa</vt:lpstr>
      <vt:lpstr>Anorexia Nervosa</vt:lpstr>
      <vt:lpstr>Факторы риска неблагоприятного исхода  для нервной анорексии</vt:lpstr>
      <vt:lpstr>Gaudiani JL, Sabel AL, Mascolo M et al. Severe anorexia nervosa: Outcomes from a medical stabilization unit. Int J Eat Disord. 2012;45(1):85–92. doi: 10.1002/eat.20889 Sabel AL, Catanach B, Rylander M et al. Medical outcomes for adults hospitalized with severe anorexia nervosa: An analysis by age group. Int J Eat Disord. 2015;49(4):378–85. doi: 10.1002/eat.22437 </vt:lpstr>
      <vt:lpstr>Рефидинг-отеки при нервной анорексии </vt:lpstr>
      <vt:lpstr>Бариатрическая хирургия и резекция кишечника</vt:lpstr>
      <vt:lpstr>Хронический алкоголизм</vt:lpstr>
      <vt:lpstr>Мальабсорбция</vt:lpstr>
      <vt:lpstr>Спортсмены </vt:lpstr>
      <vt:lpstr>Гипофосфатемия у пациентов  в критических состояниях </vt:lpstr>
      <vt:lpstr>Онкология</vt:lpstr>
      <vt:lpstr>Стратегия и тактика </vt:lpstr>
      <vt:lpstr>Презентация PowerPoint</vt:lpstr>
      <vt:lpstr>Презентация PowerPoint</vt:lpstr>
      <vt:lpstr>Алгоритм при проведении нутритивной поддержки</vt:lpstr>
      <vt:lpstr> Начало нутритивной поддержки</vt:lpstr>
      <vt:lpstr>Клинический исход</vt:lpstr>
      <vt:lpstr> Электролиты </vt:lpstr>
      <vt:lpstr> Тиамин Р-р  2.5% (50 мг/2 мл): </vt:lpstr>
      <vt:lpstr>Тиамин</vt:lpstr>
      <vt:lpstr> Мониторинг </vt:lpstr>
      <vt:lpstr>Особенности  при полном парентеральном питании</vt:lpstr>
      <vt:lpstr>Коррекция электролитов</vt:lpstr>
      <vt:lpstr>Коррекция гипофосфатемии</vt:lpstr>
      <vt:lpstr>Гипокалиемия  Калия хлорида раствор 4% содержит ионов К+ — 0,536 ммоль/мл  100 мл-53,6 ммоль </vt:lpstr>
      <vt:lpstr>Гипомагниемия  1 грамм- 41 ммоль   </vt:lpstr>
      <vt:lpstr>Презентация PowerPoint</vt:lpstr>
      <vt:lpstr>Презентация PowerPoint</vt:lpstr>
      <vt:lpstr>Презентация PowerPoint</vt:lpstr>
      <vt:lpstr>Энтеральное питание. 100 мл смеси  типа Энергия или Энергия Файбер </vt:lpstr>
      <vt:lpstr>Соевый лецитин</vt:lpstr>
      <vt:lpstr>Важные составляющие контейнера</vt:lpstr>
      <vt:lpstr>Презентация PowerPoint</vt:lpstr>
      <vt:lpstr>Меры по предотвращению развития РФС</vt:lpstr>
      <vt:lpstr>Шкала MUST</vt:lpstr>
      <vt:lpstr>ESMO nutrition 2008 (MST)</vt:lpstr>
      <vt:lpstr>Спасибо за внимание!</vt:lpstr>
    </vt:vector>
  </TitlesOfParts>
  <Company>B.Braun Melsungen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Когнитивно-афферентный диссонанс</dc:title>
  <dc:creator>Ilya Leiderman</dc:creator>
  <cp:lastModifiedBy>Лейдерман Илья Наумович</cp:lastModifiedBy>
  <cp:revision>393</cp:revision>
  <dcterms:created xsi:type="dcterms:W3CDTF">2020-11-01T19:01:09Z</dcterms:created>
  <dcterms:modified xsi:type="dcterms:W3CDTF">2023-11-21T08:00:08Z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058493-e43f-432e-b8cc-adb7daa46640_Enabled">
    <vt:lpwstr>true</vt:lpwstr>
  </property>
  <property fmtid="{D5CDD505-2E9C-101B-9397-08002B2CF9AE}" pid="3" name="MSIP_Label_fd058493-e43f-432e-b8cc-adb7daa46640_SetDate">
    <vt:lpwstr>2023-11-20T16:33:16Z</vt:lpwstr>
  </property>
  <property fmtid="{D5CDD505-2E9C-101B-9397-08002B2CF9AE}" pid="4" name="MSIP_Label_fd058493-e43f-432e-b8cc-adb7daa46640_Method">
    <vt:lpwstr>Standard</vt:lpwstr>
  </property>
  <property fmtid="{D5CDD505-2E9C-101B-9397-08002B2CF9AE}" pid="5" name="MSIP_Label_fd058493-e43f-432e-b8cc-adb7daa46640_Name">
    <vt:lpwstr>fd058493-e43f-432e-b8cc-adb7daa46640</vt:lpwstr>
  </property>
  <property fmtid="{D5CDD505-2E9C-101B-9397-08002B2CF9AE}" pid="6" name="MSIP_Label_fd058493-e43f-432e-b8cc-adb7daa46640_SiteId">
    <vt:lpwstr>15d1bef2-0a6a-46f9-be4c-023279325e51</vt:lpwstr>
  </property>
  <property fmtid="{D5CDD505-2E9C-101B-9397-08002B2CF9AE}" pid="7" name="MSIP_Label_fd058493-e43f-432e-b8cc-adb7daa46640_ContentBits">
    <vt:lpwstr>0</vt:lpwstr>
  </property>
</Properties>
</file>